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entation.xml" ContentType="application/vnd.openxmlformats-officedocument.presentationml.presentation.main+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5.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6.xml" ContentType="application/vnd.openxmlformats-officedocument.presentationml.slideLayout+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1" r:id="rId2"/>
  </p:sldMasterIdLst>
  <p:notesMasterIdLst>
    <p:notesMasterId r:id="rId23"/>
  </p:notesMasterIdLst>
  <p:sldIdLst>
    <p:sldId id="267" r:id="rId3"/>
    <p:sldId id="289" r:id="rId4"/>
    <p:sldId id="274" r:id="rId5"/>
    <p:sldId id="293" r:id="rId6"/>
    <p:sldId id="290" r:id="rId7"/>
    <p:sldId id="260" r:id="rId8"/>
    <p:sldId id="268" r:id="rId9"/>
    <p:sldId id="294" r:id="rId10"/>
    <p:sldId id="295" r:id="rId11"/>
    <p:sldId id="283" r:id="rId12"/>
    <p:sldId id="281" r:id="rId13"/>
    <p:sldId id="282" r:id="rId14"/>
    <p:sldId id="296" r:id="rId15"/>
    <p:sldId id="297" r:id="rId16"/>
    <p:sldId id="275" r:id="rId17"/>
    <p:sldId id="277" r:id="rId18"/>
    <p:sldId id="298" r:id="rId19"/>
    <p:sldId id="299" r:id="rId20"/>
    <p:sldId id="291" r:id="rId21"/>
    <p:sldId id="292" r:id="rId2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50"/>
    <p:restoredTop sz="94694"/>
  </p:normalViewPr>
  <p:slideViewPr>
    <p:cSldViewPr>
      <p:cViewPr varScale="1">
        <p:scale>
          <a:sx n="121" d="100"/>
          <a:sy n="121" d="100"/>
        </p:scale>
        <p:origin x="146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357B2332-B456-274D-96ED-FA3FB2031C32}" type="datetime1">
              <a:rPr lang="en-US"/>
              <a:pPr/>
              <a:t>12/13/24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ACEECC8-2BAF-324F-A283-C1F468F76FD8}" type="slidenum">
              <a:rPr lang="en-US"/>
              <a:pPr/>
              <a:t>‹#›</a:t>
            </a:fld>
            <a:endParaRPr lang="en-US"/>
          </a:p>
        </p:txBody>
      </p:sp>
    </p:spTree>
    <p:extLst>
      <p:ext uri="{BB962C8B-B14F-4D97-AF65-F5344CB8AC3E}">
        <p14:creationId xmlns:p14="http://schemas.microsoft.com/office/powerpoint/2010/main" val="426811793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F/V Peso II – Rick </a:t>
            </a:r>
            <a:r>
              <a:rPr lang="en-US" dirty="0" err="1"/>
              <a:t>Goche</a:t>
            </a:r>
            <a:endParaRPr lang="en-US" dirty="0"/>
          </a:p>
        </p:txBody>
      </p:sp>
      <p:sp>
        <p:nvSpPr>
          <p:cNvPr id="4" name="Slide Number Placeholder 3"/>
          <p:cNvSpPr>
            <a:spLocks noGrp="1"/>
          </p:cNvSpPr>
          <p:nvPr>
            <p:ph type="sldNum" sz="quarter" idx="5"/>
          </p:nvPr>
        </p:nvSpPr>
        <p:spPr/>
        <p:txBody>
          <a:bodyPr/>
          <a:lstStyle/>
          <a:p>
            <a:fld id="{7ACEECC8-2BAF-324F-A283-C1F468F76FD8}" type="slidenum">
              <a:rPr lang="en-US" smtClean="0"/>
              <a:pPr/>
              <a:t>1</a:t>
            </a:fld>
            <a:endParaRPr lang="en-US"/>
          </a:p>
        </p:txBody>
      </p:sp>
    </p:spTree>
    <p:extLst>
      <p:ext uri="{BB962C8B-B14F-4D97-AF65-F5344CB8AC3E}">
        <p14:creationId xmlns:p14="http://schemas.microsoft.com/office/powerpoint/2010/main" val="566469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84AE-1140-D77C-976C-445526A1D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9B84C-D9EA-8182-B734-544909383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4D190-8235-E3DD-9274-9802950B3A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657E6A-3A87-FC41-987F-27E421FDE338}"/>
              </a:ext>
            </a:extLst>
          </p:cNvPr>
          <p:cNvSpPr>
            <a:spLocks noGrp="1"/>
          </p:cNvSpPr>
          <p:nvPr>
            <p:ph type="sldNum" sz="quarter" idx="5"/>
          </p:nvPr>
        </p:nvSpPr>
        <p:spPr/>
        <p:txBody>
          <a:bodyPr/>
          <a:lstStyle/>
          <a:p>
            <a:fld id="{7ACEECC8-2BAF-324F-A283-C1F468F76FD8}" type="slidenum">
              <a:rPr lang="en-US" smtClean="0"/>
              <a:pPr/>
              <a:t>13</a:t>
            </a:fld>
            <a:endParaRPr lang="en-US"/>
          </a:p>
        </p:txBody>
      </p:sp>
    </p:spTree>
    <p:extLst>
      <p:ext uri="{BB962C8B-B14F-4D97-AF65-F5344CB8AC3E}">
        <p14:creationId xmlns:p14="http://schemas.microsoft.com/office/powerpoint/2010/main" val="3601658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9EA34-4655-445A-5531-60A06D71A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76636-848D-AA10-39F0-B7B7EFF76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59DFF-A374-9364-BDDE-C7FE936BA326}"/>
              </a:ext>
            </a:extLst>
          </p:cNvPr>
          <p:cNvSpPr>
            <a:spLocks noGrp="1"/>
          </p:cNvSpPr>
          <p:nvPr>
            <p:ph type="body" idx="1"/>
          </p:nvPr>
        </p:nvSpPr>
        <p:spPr/>
        <p:txBody>
          <a:bodyPr/>
          <a:lstStyle/>
          <a:p>
            <a:r>
              <a:rPr lang="en-US" dirty="0"/>
              <a:t>Source: ODFW Oregon Albacore Port Sampling Program 2022 Annual Report </a:t>
            </a:r>
            <a:r>
              <a:rPr lang="en-US" dirty="0" err="1"/>
              <a:t>Noordman</a:t>
            </a:r>
            <a:endParaRPr lang="en-US" dirty="0"/>
          </a:p>
        </p:txBody>
      </p:sp>
      <p:sp>
        <p:nvSpPr>
          <p:cNvPr id="4" name="Slide Number Placeholder 3">
            <a:extLst>
              <a:ext uri="{FF2B5EF4-FFF2-40B4-BE49-F238E27FC236}">
                <a16:creationId xmlns:a16="http://schemas.microsoft.com/office/drawing/2014/main" id="{A915996F-CF65-8A0F-CCD8-0DE3883C75CD}"/>
              </a:ext>
            </a:extLst>
          </p:cNvPr>
          <p:cNvSpPr>
            <a:spLocks noGrp="1"/>
          </p:cNvSpPr>
          <p:nvPr>
            <p:ph type="sldNum" sz="quarter" idx="5"/>
          </p:nvPr>
        </p:nvSpPr>
        <p:spPr/>
        <p:txBody>
          <a:bodyPr/>
          <a:lstStyle/>
          <a:p>
            <a:fld id="{7ACEECC8-2BAF-324F-A283-C1F468F76FD8}" type="slidenum">
              <a:rPr lang="en-US" smtClean="0"/>
              <a:pPr/>
              <a:t>14</a:t>
            </a:fld>
            <a:endParaRPr lang="en-US"/>
          </a:p>
        </p:txBody>
      </p:sp>
    </p:spTree>
    <p:extLst>
      <p:ext uri="{BB962C8B-B14F-4D97-AF65-F5344CB8AC3E}">
        <p14:creationId xmlns:p14="http://schemas.microsoft.com/office/powerpoint/2010/main" val="3788067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6AC866B7-A593-8444-9B1C-86BB59AA05ED}" type="slidenum">
              <a:rPr lang="en-US" sz="1200"/>
              <a:pPr/>
              <a:t>15</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Samples of micro-canned tuna with custom labels for each fisherman/businesses brand. Photo #2 is from an event for writers/influencers where the chef highlighted custom canned albacore.</a:t>
            </a:r>
          </a:p>
        </p:txBody>
      </p:sp>
      <p:sp>
        <p:nvSpPr>
          <p:cNvPr id="4" name="Slide Number Placeholder 3"/>
          <p:cNvSpPr>
            <a:spLocks noGrp="1"/>
          </p:cNvSpPr>
          <p:nvPr>
            <p:ph type="sldNum" sz="quarter" idx="5"/>
          </p:nvPr>
        </p:nvSpPr>
        <p:spPr/>
        <p:txBody>
          <a:bodyPr/>
          <a:lstStyle/>
          <a:p>
            <a:fld id="{7ACEECC8-2BAF-324F-A283-C1F468F76FD8}" type="slidenum">
              <a:rPr lang="en-US" smtClean="0"/>
              <a:pPr/>
              <a:t>16</a:t>
            </a:fld>
            <a:endParaRPr lang="en-US"/>
          </a:p>
        </p:txBody>
      </p:sp>
    </p:spTree>
    <p:extLst>
      <p:ext uri="{BB962C8B-B14F-4D97-AF65-F5344CB8AC3E}">
        <p14:creationId xmlns:p14="http://schemas.microsoft.com/office/powerpoint/2010/main" val="355725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0BB0C-A4DD-05D7-5E1B-37D85E139D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5C72A-0254-4EA1-504A-EE3BAF6269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09D68C-B113-3EEF-D6D9-73EC32C5C2E6}"/>
              </a:ext>
            </a:extLst>
          </p:cNvPr>
          <p:cNvSpPr>
            <a:spLocks noGrp="1"/>
          </p:cNvSpPr>
          <p:nvPr>
            <p:ph type="body" idx="1"/>
          </p:nvPr>
        </p:nvSpPr>
        <p:spPr/>
        <p:txBody>
          <a:bodyPr/>
          <a:lstStyle/>
          <a:p>
            <a:r>
              <a:rPr lang="en-US" dirty="0"/>
              <a:t>Currently waiting on 2018-2020 program disbursement. 2023 also declared a disaster.</a:t>
            </a:r>
          </a:p>
        </p:txBody>
      </p:sp>
      <p:sp>
        <p:nvSpPr>
          <p:cNvPr id="4" name="Slide Number Placeholder 3">
            <a:extLst>
              <a:ext uri="{FF2B5EF4-FFF2-40B4-BE49-F238E27FC236}">
                <a16:creationId xmlns:a16="http://schemas.microsoft.com/office/drawing/2014/main" id="{2FA5E3AB-68BD-6C04-6725-C7E972DEAC0B}"/>
              </a:ext>
            </a:extLst>
          </p:cNvPr>
          <p:cNvSpPr>
            <a:spLocks noGrp="1"/>
          </p:cNvSpPr>
          <p:nvPr>
            <p:ph type="sldNum" sz="quarter" idx="5"/>
          </p:nvPr>
        </p:nvSpPr>
        <p:spPr/>
        <p:txBody>
          <a:bodyPr/>
          <a:lstStyle/>
          <a:p>
            <a:fld id="{7ACEECC8-2BAF-324F-A283-C1F468F76FD8}" type="slidenum">
              <a:rPr lang="en-US" smtClean="0"/>
              <a:pPr/>
              <a:t>17</a:t>
            </a:fld>
            <a:endParaRPr lang="en-US"/>
          </a:p>
        </p:txBody>
      </p:sp>
    </p:spTree>
    <p:extLst>
      <p:ext uri="{BB962C8B-B14F-4D97-AF65-F5344CB8AC3E}">
        <p14:creationId xmlns:p14="http://schemas.microsoft.com/office/powerpoint/2010/main" val="2268408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BDC2-7ABB-0266-9471-FD71D60B2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C4874-5554-17D7-687D-D84CC9A05D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5FB06-778F-9A76-635F-AADE51542B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D2E969-30B2-3949-4891-4145DF2EEEE2}"/>
              </a:ext>
            </a:extLst>
          </p:cNvPr>
          <p:cNvSpPr>
            <a:spLocks noGrp="1"/>
          </p:cNvSpPr>
          <p:nvPr>
            <p:ph type="sldNum" sz="quarter" idx="5"/>
          </p:nvPr>
        </p:nvSpPr>
        <p:spPr/>
        <p:txBody>
          <a:bodyPr/>
          <a:lstStyle/>
          <a:p>
            <a:fld id="{7ACEECC8-2BAF-324F-A283-C1F468F76FD8}" type="slidenum">
              <a:rPr lang="en-US" smtClean="0"/>
              <a:pPr/>
              <a:t>18</a:t>
            </a:fld>
            <a:endParaRPr lang="en-US"/>
          </a:p>
        </p:txBody>
      </p:sp>
    </p:spTree>
    <p:extLst>
      <p:ext uri="{BB962C8B-B14F-4D97-AF65-F5344CB8AC3E}">
        <p14:creationId xmlns:p14="http://schemas.microsoft.com/office/powerpoint/2010/main" val="51286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it’s smoked, caned, in a tuna melt, fillet or enjoyed in skewers on a salad, Oregon caught albacore and salmon is delicious.</a:t>
            </a:r>
          </a:p>
        </p:txBody>
      </p:sp>
      <p:sp>
        <p:nvSpPr>
          <p:cNvPr id="4" name="Slide Number Placeholder 3"/>
          <p:cNvSpPr>
            <a:spLocks noGrp="1"/>
          </p:cNvSpPr>
          <p:nvPr>
            <p:ph type="sldNum" sz="quarter" idx="5"/>
          </p:nvPr>
        </p:nvSpPr>
        <p:spPr/>
        <p:txBody>
          <a:bodyPr/>
          <a:lstStyle/>
          <a:p>
            <a:fld id="{7ACEECC8-2BAF-324F-A283-C1F468F76FD8}" type="slidenum">
              <a:rPr lang="en-US" smtClean="0"/>
              <a:pPr/>
              <a:t>19</a:t>
            </a:fld>
            <a:endParaRPr lang="en-US"/>
          </a:p>
        </p:txBody>
      </p:sp>
    </p:spTree>
    <p:extLst>
      <p:ext uri="{BB962C8B-B14F-4D97-AF65-F5344CB8AC3E}">
        <p14:creationId xmlns:p14="http://schemas.microsoft.com/office/powerpoint/2010/main" val="3136661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CEECC8-2BAF-324F-A283-C1F468F76FD8}" type="slidenum">
              <a:rPr lang="en-US" smtClean="0"/>
              <a:pPr/>
              <a:t>20</a:t>
            </a:fld>
            <a:endParaRPr lang="en-US"/>
          </a:p>
        </p:txBody>
      </p:sp>
    </p:spTree>
    <p:extLst>
      <p:ext uri="{BB962C8B-B14F-4D97-AF65-F5344CB8AC3E}">
        <p14:creationId xmlns:p14="http://schemas.microsoft.com/office/powerpoint/2010/main" val="2662544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a:spcBef>
                <a:spcPts val="0"/>
              </a:spcBef>
              <a:spcAft>
                <a:spcPts val="0"/>
              </a:spcAft>
            </a:pPr>
            <a:r>
              <a:rPr lang="en-US" sz="1800" dirty="0" err="1">
                <a:effectLst/>
                <a:latin typeface="Times New Roman" panose="02020603050405020304" pitchFamily="18" charset="0"/>
                <a:ea typeface="MS Mincho" panose="02020609040205080304" pitchFamily="49" charset="-128"/>
                <a:cs typeface="Times New Roman" panose="02020603050405020304" pitchFamily="18" charset="0"/>
              </a:rPr>
              <a:t>Albacore:Funding</a:t>
            </a: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 comes equally from the harvester (fisherman) and first receiver (buyer/processor).</a:t>
            </a:r>
          </a:p>
          <a:p>
            <a:pPr marL="0" marR="0">
              <a:spcBef>
                <a:spcPts val="0"/>
              </a:spcBef>
              <a:spcAft>
                <a:spcPts val="0"/>
              </a:spcAft>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Harvester pays .005 of the total cash value of raw product, which is withheld by the “First Receiver.” </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First Receiver pays .005 of the total cash value of raw product.</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Limited Fish Seller pays .01 for all albacore sold “off the boat” under a “Limited Fish Sellers” license.</a:t>
            </a:r>
          </a:p>
          <a:p>
            <a:pPr marL="0" marR="0">
              <a:spcBef>
                <a:spcPts val="0"/>
              </a:spcBef>
              <a:spcAft>
                <a:spcPts val="0"/>
              </a:spcAft>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Salmon: Deducted from the fishermen’s ex-vessel delivery price</a:t>
            </a:r>
          </a:p>
          <a:p>
            <a:pPr marL="0" marR="0">
              <a:spcBef>
                <a:spcPts val="0"/>
              </a:spcBef>
              <a:spcAft>
                <a:spcPts val="0"/>
              </a:spcAft>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Aptos" panose="020B0004020202020204" pitchFamily="34" charset="0"/>
              </a:rPr>
              <a:t>Ultimate goal: Serve the commercial fishing industry by supporting and engaging in activities and research programs that benefit the production, harvesting, handling, processing, marketing and use of Oregon Albacore and Salmon and to increase opportunities for profitability</a:t>
            </a:r>
            <a:r>
              <a:rPr lang="en-US" sz="2800" dirty="0">
                <a:effectLst/>
                <a:latin typeface="Calibri" panose="020F0502020204030204" pitchFamily="34" charset="0"/>
                <a:ea typeface="Aptos" panose="020B0004020202020204" pitchFamily="34" charset="0"/>
              </a:rPr>
              <a:t>. The economic viability of our fleet and processors is key right now with the greying of the fleet and plant closures.</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CEECC8-2BAF-324F-A283-C1F468F76FD8}" type="slidenum">
              <a:rPr lang="en-US" smtClean="0"/>
              <a:pPr/>
              <a:t>2</a:t>
            </a:fld>
            <a:endParaRPr lang="en-US"/>
          </a:p>
        </p:txBody>
      </p:sp>
    </p:spTree>
    <p:extLst>
      <p:ext uri="{BB962C8B-B14F-4D97-AF65-F5344CB8AC3E}">
        <p14:creationId xmlns:p14="http://schemas.microsoft.com/office/powerpoint/2010/main" val="3352947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link takes you to the OAC website page with the two videos, The 3-minute version on the left is great to begin a presentation. You can share with your audience that there is a longer 10-minute version they can visit later if they’d like to learn more.</a:t>
            </a:r>
          </a:p>
        </p:txBody>
      </p:sp>
      <p:sp>
        <p:nvSpPr>
          <p:cNvPr id="4" name="Slide Number Placeholder 3"/>
          <p:cNvSpPr>
            <a:spLocks noGrp="1"/>
          </p:cNvSpPr>
          <p:nvPr>
            <p:ph type="sldNum" sz="quarter" idx="5"/>
          </p:nvPr>
        </p:nvSpPr>
        <p:spPr/>
        <p:txBody>
          <a:bodyPr/>
          <a:lstStyle/>
          <a:p>
            <a:fld id="{7ACEECC8-2BAF-324F-A283-C1F468F76FD8}" type="slidenum">
              <a:rPr lang="en-US" smtClean="0"/>
              <a:pPr/>
              <a:t>3</a:t>
            </a:fld>
            <a:endParaRPr lang="en-US"/>
          </a:p>
        </p:txBody>
      </p:sp>
    </p:spTree>
    <p:extLst>
      <p:ext uri="{BB962C8B-B14F-4D97-AF65-F5344CB8AC3E}">
        <p14:creationId xmlns:p14="http://schemas.microsoft.com/office/powerpoint/2010/main" val="1542271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Salmon fishermen at work.</a:t>
            </a:r>
          </a:p>
        </p:txBody>
      </p:sp>
      <p:sp>
        <p:nvSpPr>
          <p:cNvPr id="4" name="Slide Number Placeholder 3"/>
          <p:cNvSpPr>
            <a:spLocks noGrp="1"/>
          </p:cNvSpPr>
          <p:nvPr>
            <p:ph type="sldNum" sz="quarter" idx="5"/>
          </p:nvPr>
        </p:nvSpPr>
        <p:spPr/>
        <p:txBody>
          <a:bodyPr/>
          <a:lstStyle/>
          <a:p>
            <a:fld id="{7ACEECC8-2BAF-324F-A283-C1F468F76FD8}" type="slidenum">
              <a:rPr lang="en-US" smtClean="0"/>
              <a:pPr/>
              <a:t>4</a:t>
            </a:fld>
            <a:endParaRPr lang="en-US"/>
          </a:p>
        </p:txBody>
      </p:sp>
    </p:spTree>
    <p:extLst>
      <p:ext uri="{BB962C8B-B14F-4D97-AF65-F5344CB8AC3E}">
        <p14:creationId xmlns:p14="http://schemas.microsoft.com/office/powerpoint/2010/main" val="1409502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sampling of the research, education, promotional and communications projects the Commissions have conducted with the goal of creating demand in the marketplace for Oregon-caught products.</a:t>
            </a:r>
          </a:p>
        </p:txBody>
      </p:sp>
      <p:sp>
        <p:nvSpPr>
          <p:cNvPr id="4" name="Slide Number Placeholder 3"/>
          <p:cNvSpPr>
            <a:spLocks noGrp="1"/>
          </p:cNvSpPr>
          <p:nvPr>
            <p:ph type="sldNum" sz="quarter" idx="5"/>
          </p:nvPr>
        </p:nvSpPr>
        <p:spPr/>
        <p:txBody>
          <a:bodyPr/>
          <a:lstStyle/>
          <a:p>
            <a:fld id="{7ACEECC8-2BAF-324F-A283-C1F468F76FD8}" type="slidenum">
              <a:rPr lang="en-US" smtClean="0"/>
              <a:pPr/>
              <a:t>5</a:t>
            </a:fld>
            <a:endParaRPr lang="en-US"/>
          </a:p>
        </p:txBody>
      </p:sp>
    </p:spTree>
    <p:extLst>
      <p:ext uri="{BB962C8B-B14F-4D97-AF65-F5344CB8AC3E}">
        <p14:creationId xmlns:p14="http://schemas.microsoft.com/office/powerpoint/2010/main" val="1507252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good spot to talk about running your own small business, the challenges and highlights. Also, the fact that many albacore fishermen also fish for other species like salmon or crab.</a:t>
            </a:r>
          </a:p>
        </p:txBody>
      </p:sp>
      <p:sp>
        <p:nvSpPr>
          <p:cNvPr id="4" name="Slide Number Placeholder 3"/>
          <p:cNvSpPr>
            <a:spLocks noGrp="1"/>
          </p:cNvSpPr>
          <p:nvPr>
            <p:ph type="sldNum" sz="quarter" idx="5"/>
          </p:nvPr>
        </p:nvSpPr>
        <p:spPr/>
        <p:txBody>
          <a:bodyPr/>
          <a:lstStyle/>
          <a:p>
            <a:fld id="{7ACEECC8-2BAF-324F-A283-C1F468F76FD8}" type="slidenum">
              <a:rPr lang="en-US" smtClean="0"/>
              <a:pPr/>
              <a:t>6</a:t>
            </a:fld>
            <a:endParaRPr lang="en-US"/>
          </a:p>
        </p:txBody>
      </p:sp>
    </p:spTree>
    <p:extLst>
      <p:ext uri="{BB962C8B-B14F-4D97-AF65-F5344CB8AC3E}">
        <p14:creationId xmlns:p14="http://schemas.microsoft.com/office/powerpoint/2010/main" val="4065100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a:t>
            </a:r>
            <a:r>
              <a:rPr lang="en-US" dirty="0" err="1"/>
              <a:t>www.dfw.state.or.us</a:t>
            </a:r>
            <a:r>
              <a:rPr lang="en-US" dirty="0"/>
              <a:t>/</a:t>
            </a:r>
            <a:r>
              <a:rPr lang="en-US" dirty="0" err="1"/>
              <a:t>mrp</a:t>
            </a:r>
            <a:r>
              <a:rPr lang="en-US" dirty="0"/>
              <a:t>/salmon/#:~:text=OCEAN%20TROLL%20SALMON%20FISHERY,-The%20commercial%20salmon&amp;text=The%20State%20of%20Oregon%20began,fishing%20opportunity%20for%20recreational%20anglers.</a:t>
            </a:r>
          </a:p>
        </p:txBody>
      </p:sp>
      <p:sp>
        <p:nvSpPr>
          <p:cNvPr id="4" name="Slide Number Placeholder 3"/>
          <p:cNvSpPr>
            <a:spLocks noGrp="1"/>
          </p:cNvSpPr>
          <p:nvPr>
            <p:ph type="sldNum" sz="quarter" idx="5"/>
          </p:nvPr>
        </p:nvSpPr>
        <p:spPr/>
        <p:txBody>
          <a:bodyPr/>
          <a:lstStyle/>
          <a:p>
            <a:fld id="{7ACEECC8-2BAF-324F-A283-C1F468F76FD8}" type="slidenum">
              <a:rPr lang="en-US" smtClean="0"/>
              <a:pPr/>
              <a:t>10</a:t>
            </a:fld>
            <a:endParaRPr lang="en-US"/>
          </a:p>
        </p:txBody>
      </p:sp>
    </p:spTree>
    <p:extLst>
      <p:ext uri="{BB962C8B-B14F-4D97-AF65-F5344CB8AC3E}">
        <p14:creationId xmlns:p14="http://schemas.microsoft.com/office/powerpoint/2010/main" val="1078793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800" dirty="0">
                <a:effectLst/>
                <a:latin typeface="NirmalaUI"/>
              </a:rPr>
              <a:t>Commercially caught albacore volume in 2023 is the lowest since 1991 and represents only 37% of the prior ten-year average (2013-2022) of 6.49 million pounds. </a:t>
            </a:r>
            <a:endParaRPr lang="en-US" dirty="0"/>
          </a:p>
          <a:p>
            <a:endParaRPr lang="en-US" dirty="0"/>
          </a:p>
        </p:txBody>
      </p:sp>
      <p:sp>
        <p:nvSpPr>
          <p:cNvPr id="4" name="Slide Number Placeholder 3"/>
          <p:cNvSpPr>
            <a:spLocks noGrp="1"/>
          </p:cNvSpPr>
          <p:nvPr>
            <p:ph type="sldNum" sz="quarter" idx="5"/>
          </p:nvPr>
        </p:nvSpPr>
        <p:spPr/>
        <p:txBody>
          <a:bodyPr/>
          <a:lstStyle/>
          <a:p>
            <a:fld id="{7ACEECC8-2BAF-324F-A283-C1F468F76FD8}" type="slidenum">
              <a:rPr lang="en-US" smtClean="0"/>
              <a:pPr/>
              <a:t>11</a:t>
            </a:fld>
            <a:endParaRPr lang="en-US"/>
          </a:p>
        </p:txBody>
      </p:sp>
    </p:spTree>
    <p:extLst>
      <p:ext uri="{BB962C8B-B14F-4D97-AF65-F5344CB8AC3E}">
        <p14:creationId xmlns:p14="http://schemas.microsoft.com/office/powerpoint/2010/main" val="388502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10- year ex-vessel value average is $9.56 million.</a:t>
            </a:r>
          </a:p>
        </p:txBody>
      </p:sp>
      <p:sp>
        <p:nvSpPr>
          <p:cNvPr id="4" name="Slide Number Placeholder 3"/>
          <p:cNvSpPr>
            <a:spLocks noGrp="1"/>
          </p:cNvSpPr>
          <p:nvPr>
            <p:ph type="sldNum" sz="quarter" idx="5"/>
          </p:nvPr>
        </p:nvSpPr>
        <p:spPr/>
        <p:txBody>
          <a:bodyPr/>
          <a:lstStyle/>
          <a:p>
            <a:fld id="{7ACEECC8-2BAF-324F-A283-C1F468F76FD8}" type="slidenum">
              <a:rPr lang="en-US" smtClean="0"/>
              <a:pPr/>
              <a:t>12</a:t>
            </a:fld>
            <a:endParaRPr lang="en-US"/>
          </a:p>
        </p:txBody>
      </p:sp>
    </p:spTree>
    <p:extLst>
      <p:ext uri="{BB962C8B-B14F-4D97-AF65-F5344CB8AC3E}">
        <p14:creationId xmlns:p14="http://schemas.microsoft.com/office/powerpoint/2010/main" val="590785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A262B3B-3A5D-BF45-811E-0D07F77143AF}" type="slidenum">
              <a:rPr lang="en-US"/>
              <a:pPr/>
              <a:t>‹#›</a:t>
            </a:fld>
            <a:endParaRPr lang="en-US"/>
          </a:p>
        </p:txBody>
      </p:sp>
    </p:spTree>
    <p:extLst>
      <p:ext uri="{BB962C8B-B14F-4D97-AF65-F5344CB8AC3E}">
        <p14:creationId xmlns:p14="http://schemas.microsoft.com/office/powerpoint/2010/main" val="32925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2B8D175-C79E-5D4A-992A-201F2818F4A7}" type="slidenum">
              <a:rPr lang="en-US"/>
              <a:pPr/>
              <a:t>‹#›</a:t>
            </a:fld>
            <a:endParaRPr lang="en-US"/>
          </a:p>
        </p:txBody>
      </p:sp>
    </p:spTree>
    <p:extLst>
      <p:ext uri="{BB962C8B-B14F-4D97-AF65-F5344CB8AC3E}">
        <p14:creationId xmlns:p14="http://schemas.microsoft.com/office/powerpoint/2010/main" val="1343818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69BC21C-EC4D-9447-A3EC-7041C4911EF1}" type="slidenum">
              <a:rPr lang="en-US"/>
              <a:pPr/>
              <a:t>‹#›</a:t>
            </a:fld>
            <a:endParaRPr lang="en-US"/>
          </a:p>
        </p:txBody>
      </p:sp>
    </p:spTree>
    <p:extLst>
      <p:ext uri="{BB962C8B-B14F-4D97-AF65-F5344CB8AC3E}">
        <p14:creationId xmlns:p14="http://schemas.microsoft.com/office/powerpoint/2010/main" val="742182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96662E3-2A75-EB4F-A968-DCE72E2659E9}" type="slidenum">
              <a:rPr lang="en-US"/>
              <a:pPr/>
              <a:t>‹#›</a:t>
            </a:fld>
            <a:endParaRPr lang="en-US"/>
          </a:p>
        </p:txBody>
      </p:sp>
    </p:spTree>
    <p:extLst>
      <p:ext uri="{BB962C8B-B14F-4D97-AF65-F5344CB8AC3E}">
        <p14:creationId xmlns:p14="http://schemas.microsoft.com/office/powerpoint/2010/main" val="192756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242A5-08FC-D670-5EC0-354398768AEE}"/>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7BC665-3C05-EEA8-333F-8BCA13FAAF34}"/>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577F6B-5D3B-CFCF-CE83-FE6C2BE0AD27}"/>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5" name="Footer Placeholder 4">
            <a:extLst>
              <a:ext uri="{FF2B5EF4-FFF2-40B4-BE49-F238E27FC236}">
                <a16:creationId xmlns:a16="http://schemas.microsoft.com/office/drawing/2014/main" id="{F344B4CF-8D24-5CD2-D4A4-212BAD401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B51EC1-ED4E-1C64-3C58-52352B4262A4}"/>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1302344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3A660-09F9-AAC3-FE96-538312479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9F917B-D991-B625-749B-7F036B2E0B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D36113-F4B0-26B8-F849-125CD462953C}"/>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5" name="Footer Placeholder 4">
            <a:extLst>
              <a:ext uri="{FF2B5EF4-FFF2-40B4-BE49-F238E27FC236}">
                <a16:creationId xmlns:a16="http://schemas.microsoft.com/office/drawing/2014/main" id="{5647692B-7BBD-488C-1C5F-6DDEE17083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C5804-7253-8FAD-6D8E-1E7203C29844}"/>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1868940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C6F42-B4A1-B88A-465B-58B8F1DA5A6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90EF1B-2840-CD41-541F-1525182E4C66}"/>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8842D1-2802-7BF8-C61B-CD86033E20A4}"/>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5" name="Footer Placeholder 4">
            <a:extLst>
              <a:ext uri="{FF2B5EF4-FFF2-40B4-BE49-F238E27FC236}">
                <a16:creationId xmlns:a16="http://schemas.microsoft.com/office/drawing/2014/main" id="{659468FD-68A1-A96F-7E75-3AE77B4CFA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92C26-5A21-FF25-01F0-9F848E71CA27}"/>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393692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93320-4928-E881-0B5F-57B68BD314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8A8D9B-34A8-D071-679F-18D31C31B7B8}"/>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C79AD-CE10-8AC1-2213-E67C6FFEB834}"/>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899B30-76C3-677A-D135-0629EC4C27FC}"/>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6" name="Footer Placeholder 5">
            <a:extLst>
              <a:ext uri="{FF2B5EF4-FFF2-40B4-BE49-F238E27FC236}">
                <a16:creationId xmlns:a16="http://schemas.microsoft.com/office/drawing/2014/main" id="{5F88D869-269A-0DD5-815D-635C087EC2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CAB9C1-70B2-495A-4A57-7B5AB01570B8}"/>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29956320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6EFBA-864E-2ECF-01F8-285C9678A94E}"/>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63DFCB-B0D6-2DE8-37CD-C8E8EAE4983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735017-E3AA-D33F-067B-9B4C9F2EBB99}"/>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88AF76-F2AD-2634-9460-E70165ECD33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9061D8-7E13-12D3-6901-2DAFB04D6AB7}"/>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E4AFFE-34AD-7952-DABC-7022BA7874DF}"/>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8" name="Footer Placeholder 7">
            <a:extLst>
              <a:ext uri="{FF2B5EF4-FFF2-40B4-BE49-F238E27FC236}">
                <a16:creationId xmlns:a16="http://schemas.microsoft.com/office/drawing/2014/main" id="{101F933C-5F5F-09B9-49C9-6B96D38A1F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E5EA2D-D365-C1F2-5E93-366D7490B69C}"/>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2571733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43FED-DE12-CF12-A261-0891EEF7F0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0EEA0-4D52-C1EB-D44C-2EEB82CDB880}"/>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4" name="Footer Placeholder 3">
            <a:extLst>
              <a:ext uri="{FF2B5EF4-FFF2-40B4-BE49-F238E27FC236}">
                <a16:creationId xmlns:a16="http://schemas.microsoft.com/office/drawing/2014/main" id="{EC7EC374-4A27-31FA-2779-C8E61297F4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0DACF3-270A-9DC9-5CB0-5ADD3D82611B}"/>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601864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273F29-B0DC-F578-64FC-C88F6CDF69AD}"/>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3" name="Footer Placeholder 2">
            <a:extLst>
              <a:ext uri="{FF2B5EF4-FFF2-40B4-BE49-F238E27FC236}">
                <a16:creationId xmlns:a16="http://schemas.microsoft.com/office/drawing/2014/main" id="{239F168A-2735-BA91-BBD9-C8E2D64B16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4A0E53-A8E4-7450-A79D-AE43EEE35BFC}"/>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3127637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FD27016-E5AD-7545-B821-86A734DF8055}" type="slidenum">
              <a:rPr lang="en-US"/>
              <a:pPr/>
              <a:t>‹#›</a:t>
            </a:fld>
            <a:endParaRPr lang="en-US"/>
          </a:p>
        </p:txBody>
      </p:sp>
    </p:spTree>
    <p:extLst>
      <p:ext uri="{BB962C8B-B14F-4D97-AF65-F5344CB8AC3E}">
        <p14:creationId xmlns:p14="http://schemas.microsoft.com/office/powerpoint/2010/main" val="3489490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F1EAE-E243-76FE-45D9-4525A3696FA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25199A-7B0F-4FF7-8C24-D94CB7D3900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45A3DE-222E-05C8-3C9B-D01F51BD33E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2D544F-72F8-A5BE-A32F-5C70F89B2748}"/>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6" name="Footer Placeholder 5">
            <a:extLst>
              <a:ext uri="{FF2B5EF4-FFF2-40B4-BE49-F238E27FC236}">
                <a16:creationId xmlns:a16="http://schemas.microsoft.com/office/drawing/2014/main" id="{9E255DA1-75CD-2C78-077A-1ED9AA8891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4FCBD9-D23A-CCC1-0498-077E29F5BA2C}"/>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3304111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9B209-EF97-F5DF-BF07-328E38C9D3A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BE8DAF-432B-9A74-E2FB-80F0370FA97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7D983D-A966-5330-B3AE-CE305A1D9B0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A94698-4833-B610-EB95-133BF20DF71B}"/>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6" name="Footer Placeholder 5">
            <a:extLst>
              <a:ext uri="{FF2B5EF4-FFF2-40B4-BE49-F238E27FC236}">
                <a16:creationId xmlns:a16="http://schemas.microsoft.com/office/drawing/2014/main" id="{14C81C0C-7493-8819-FA9F-3248E3F799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2DD838-473A-4F6C-B616-529D032F70D8}"/>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34969528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0E6E7-38B9-BBD4-4958-C9928EC3ED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675C43-C719-0B0E-FC1D-9A034C070A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99D0A4-8C99-F6A9-5100-71B539028503}"/>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5" name="Footer Placeholder 4">
            <a:extLst>
              <a:ext uri="{FF2B5EF4-FFF2-40B4-BE49-F238E27FC236}">
                <a16:creationId xmlns:a16="http://schemas.microsoft.com/office/drawing/2014/main" id="{8377B872-1D71-EBD9-0923-D41518F56D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22BE9A-940D-1DD2-53EB-98292A2997C3}"/>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20010088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854CAD-C05D-438A-76BF-668CBDA3CB8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6291CA-498E-D5FB-253D-D5BA8BA8DE06}"/>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BF06C8-F53F-1587-1421-6C1C3FC172F1}"/>
              </a:ext>
            </a:extLst>
          </p:cNvPr>
          <p:cNvSpPr>
            <a:spLocks noGrp="1"/>
          </p:cNvSpPr>
          <p:nvPr>
            <p:ph type="dt" sz="half" idx="10"/>
          </p:nvPr>
        </p:nvSpPr>
        <p:spPr/>
        <p:txBody>
          <a:bodyPr/>
          <a:lstStyle/>
          <a:p>
            <a:fld id="{A18C4A10-E3FC-334A-9812-1052F400EEC2}" type="datetimeFigureOut">
              <a:rPr lang="en-US" smtClean="0"/>
              <a:t>12/13/24</a:t>
            </a:fld>
            <a:endParaRPr lang="en-US"/>
          </a:p>
        </p:txBody>
      </p:sp>
      <p:sp>
        <p:nvSpPr>
          <p:cNvPr id="5" name="Footer Placeholder 4">
            <a:extLst>
              <a:ext uri="{FF2B5EF4-FFF2-40B4-BE49-F238E27FC236}">
                <a16:creationId xmlns:a16="http://schemas.microsoft.com/office/drawing/2014/main" id="{0455ED6D-F83A-0FD5-D3CF-27BA18C13C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1568E6-D575-F080-F7AE-3DAC69E0FFF1}"/>
              </a:ext>
            </a:extLst>
          </p:cNvPr>
          <p:cNvSpPr>
            <a:spLocks noGrp="1"/>
          </p:cNvSpPr>
          <p:nvPr>
            <p:ph type="sldNum" sz="quarter" idx="12"/>
          </p:nvPr>
        </p:nvSpPr>
        <p:spPr/>
        <p:txBody>
          <a:bodyPr/>
          <a:lstStyle/>
          <a:p>
            <a:fld id="{4B91F4E4-5E2F-F049-8906-B8CCD81253D6}" type="slidenum">
              <a:rPr lang="en-US" smtClean="0"/>
              <a:t>‹#›</a:t>
            </a:fld>
            <a:endParaRPr lang="en-US"/>
          </a:p>
        </p:txBody>
      </p:sp>
    </p:spTree>
    <p:extLst>
      <p:ext uri="{BB962C8B-B14F-4D97-AF65-F5344CB8AC3E}">
        <p14:creationId xmlns:p14="http://schemas.microsoft.com/office/powerpoint/2010/main" val="558189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7CB5B0D-154A-2244-AA72-5BEEFFB4B6D4}" type="slidenum">
              <a:rPr lang="en-US"/>
              <a:pPr/>
              <a:t>‹#›</a:t>
            </a:fld>
            <a:endParaRPr lang="en-US"/>
          </a:p>
        </p:txBody>
      </p:sp>
    </p:spTree>
    <p:extLst>
      <p:ext uri="{BB962C8B-B14F-4D97-AF65-F5344CB8AC3E}">
        <p14:creationId xmlns:p14="http://schemas.microsoft.com/office/powerpoint/2010/main" val="3488199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D5CAD8A-D4D8-EA4B-B2B1-FF52EC2985F4}" type="slidenum">
              <a:rPr lang="en-US"/>
              <a:pPr/>
              <a:t>‹#›</a:t>
            </a:fld>
            <a:endParaRPr lang="en-US"/>
          </a:p>
        </p:txBody>
      </p:sp>
    </p:spTree>
    <p:extLst>
      <p:ext uri="{BB962C8B-B14F-4D97-AF65-F5344CB8AC3E}">
        <p14:creationId xmlns:p14="http://schemas.microsoft.com/office/powerpoint/2010/main" val="2365735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94A61E6-4A47-B940-8187-F9CC96319C08}" type="slidenum">
              <a:rPr lang="en-US"/>
              <a:pPr/>
              <a:t>‹#›</a:t>
            </a:fld>
            <a:endParaRPr lang="en-US"/>
          </a:p>
        </p:txBody>
      </p:sp>
    </p:spTree>
    <p:extLst>
      <p:ext uri="{BB962C8B-B14F-4D97-AF65-F5344CB8AC3E}">
        <p14:creationId xmlns:p14="http://schemas.microsoft.com/office/powerpoint/2010/main" val="438403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37AEA22B-4E55-1C40-82DE-0DBBE0A7C5E6}" type="slidenum">
              <a:rPr lang="en-US"/>
              <a:pPr/>
              <a:t>‹#›</a:t>
            </a:fld>
            <a:endParaRPr lang="en-US"/>
          </a:p>
        </p:txBody>
      </p:sp>
    </p:spTree>
    <p:extLst>
      <p:ext uri="{BB962C8B-B14F-4D97-AF65-F5344CB8AC3E}">
        <p14:creationId xmlns:p14="http://schemas.microsoft.com/office/powerpoint/2010/main" val="2229887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28F1A5A1-4DDA-CB44-A4B6-66E902AF31E6}" type="slidenum">
              <a:rPr lang="en-US"/>
              <a:pPr/>
              <a:t>‹#›</a:t>
            </a:fld>
            <a:endParaRPr lang="en-US"/>
          </a:p>
        </p:txBody>
      </p:sp>
    </p:spTree>
    <p:extLst>
      <p:ext uri="{BB962C8B-B14F-4D97-AF65-F5344CB8AC3E}">
        <p14:creationId xmlns:p14="http://schemas.microsoft.com/office/powerpoint/2010/main" val="3806136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0BF4846-7724-C844-846E-E63F550139F3}" type="slidenum">
              <a:rPr lang="en-US"/>
              <a:pPr/>
              <a:t>‹#›</a:t>
            </a:fld>
            <a:endParaRPr lang="en-US"/>
          </a:p>
        </p:txBody>
      </p:sp>
    </p:spTree>
    <p:extLst>
      <p:ext uri="{BB962C8B-B14F-4D97-AF65-F5344CB8AC3E}">
        <p14:creationId xmlns:p14="http://schemas.microsoft.com/office/powerpoint/2010/main" val="2237724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568E8014-B1E5-E84E-A30D-57A60EF09AB6}" type="slidenum">
              <a:rPr lang="en-US"/>
              <a:pPr/>
              <a:t>‹#›</a:t>
            </a:fld>
            <a:endParaRPr lang="en-US"/>
          </a:p>
        </p:txBody>
      </p:sp>
    </p:spTree>
    <p:extLst>
      <p:ext uri="{BB962C8B-B14F-4D97-AF65-F5344CB8AC3E}">
        <p14:creationId xmlns:p14="http://schemas.microsoft.com/office/powerpoint/2010/main" val="319442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alphaModFix amt="46114"/>
            <a:lum/>
          </a:blip>
          <a:srcRect/>
          <a:stretch>
            <a:fillRect l="-6000" r="-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199611B-69E3-9549-9FF2-2C463D4454F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pitchFamily="-112"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pitchFamily="-112"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pitchFamily="-112"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pitchFamily="-112" charset="0"/>
        </a:defRPr>
      </a:lvl6pPr>
      <a:lvl7pPr marL="914400" algn="ctr" rtl="0" fontAlgn="base">
        <a:spcBef>
          <a:spcPct val="0"/>
        </a:spcBef>
        <a:spcAft>
          <a:spcPct val="0"/>
        </a:spcAft>
        <a:defRPr sz="4400">
          <a:solidFill>
            <a:schemeClr val="tx2"/>
          </a:solidFill>
          <a:latin typeface="Times" pitchFamily="-112" charset="0"/>
        </a:defRPr>
      </a:lvl7pPr>
      <a:lvl8pPr marL="1371600" algn="ctr" rtl="0" fontAlgn="base">
        <a:spcBef>
          <a:spcPct val="0"/>
        </a:spcBef>
        <a:spcAft>
          <a:spcPct val="0"/>
        </a:spcAft>
        <a:defRPr sz="4400">
          <a:solidFill>
            <a:schemeClr val="tx2"/>
          </a:solidFill>
          <a:latin typeface="Times" pitchFamily="-112" charset="0"/>
        </a:defRPr>
      </a:lvl8pPr>
      <a:lvl9pPr marL="1828800" algn="ctr" rtl="0" fontAlgn="base">
        <a:spcBef>
          <a:spcPct val="0"/>
        </a:spcBef>
        <a:spcAft>
          <a:spcPct val="0"/>
        </a:spcAft>
        <a:defRPr sz="4400">
          <a:solidFill>
            <a:schemeClr val="tx2"/>
          </a:solidFill>
          <a:latin typeface="Times"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46114"/>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A51470-4DB0-CC2B-82B0-80EDAD0A782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9F0650-891F-FDC3-B6BC-181B6E34C83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C06A0E-5655-8EFF-4B39-222ED27C73C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8C4A10-E3FC-334A-9812-1052F400EEC2}" type="datetimeFigureOut">
              <a:rPr lang="en-US" smtClean="0"/>
              <a:t>12/13/24</a:t>
            </a:fld>
            <a:endParaRPr lang="en-US"/>
          </a:p>
        </p:txBody>
      </p:sp>
      <p:sp>
        <p:nvSpPr>
          <p:cNvPr id="5" name="Footer Placeholder 4">
            <a:extLst>
              <a:ext uri="{FF2B5EF4-FFF2-40B4-BE49-F238E27FC236}">
                <a16:creationId xmlns:a16="http://schemas.microsoft.com/office/drawing/2014/main" id="{85738077-36A8-471D-0B4D-3D2AF3F6849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9BA044-E3C7-9AA5-006C-D4A65C342A5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91F4E4-5E2F-F049-8906-B8CCD81253D6}" type="slidenum">
              <a:rPr lang="en-US" smtClean="0"/>
              <a:t>‹#›</a:t>
            </a:fld>
            <a:endParaRPr lang="en-US"/>
          </a:p>
        </p:txBody>
      </p:sp>
    </p:spTree>
    <p:extLst>
      <p:ext uri="{BB962C8B-B14F-4D97-AF65-F5344CB8AC3E}">
        <p14:creationId xmlns:p14="http://schemas.microsoft.com/office/powerpoint/2010/main" val="288997231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oregonalbacore.org/" TargetMode="External"/><Relationship Id="rId5" Type="http://schemas.openxmlformats.org/officeDocument/2006/relationships/hyperlink" Target="https://www.oregonsalmon.org/" TargetMode="Externa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hyperlink" Target="https://oregonalbacore.org/meet-the-fishermen/"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42000"/>
            <a:lum/>
          </a:blip>
          <a:srcRect/>
          <a:stretch>
            <a:fillRect/>
          </a:stretch>
        </a:blipFill>
        <a:effectLst/>
      </p:bgPr>
    </p:bg>
    <p:spTree>
      <p:nvGrpSpPr>
        <p:cNvPr id="1" name=""/>
        <p:cNvGrpSpPr/>
        <p:nvPr/>
      </p:nvGrpSpPr>
      <p:grpSpPr>
        <a:xfrm>
          <a:off x="0" y="0"/>
          <a:ext cx="0" cy="0"/>
          <a:chOff x="0" y="0"/>
          <a:chExt cx="0" cy="0"/>
        </a:xfrm>
      </p:grpSpPr>
      <p:sp>
        <p:nvSpPr>
          <p:cNvPr id="15363" name="Text Placeholder 4"/>
          <p:cNvSpPr>
            <a:spLocks noGrp="1"/>
          </p:cNvSpPr>
          <p:nvPr>
            <p:ph type="body" idx="1"/>
          </p:nvPr>
        </p:nvSpPr>
        <p:spPr>
          <a:xfrm>
            <a:off x="685800" y="1524000"/>
            <a:ext cx="7772400" cy="1500188"/>
          </a:xfrm>
        </p:spPr>
        <p:txBody>
          <a:bodyPr/>
          <a:lstStyle/>
          <a:p>
            <a:pPr algn="ctr" eaLnBrk="1" hangingPunct="1"/>
            <a:r>
              <a:rPr lang="en-US" sz="4400" b="1" dirty="0">
                <a:latin typeface="Times" charset="0"/>
                <a:ea typeface="ＭＳ Ｐゴシック" charset="0"/>
                <a:cs typeface="ＭＳ Ｐゴシック" charset="0"/>
              </a:rPr>
              <a:t>Oregon Albacore Commission</a:t>
            </a:r>
          </a:p>
          <a:p>
            <a:pPr algn="ctr" eaLnBrk="1" hangingPunct="1"/>
            <a:r>
              <a:rPr lang="en-US" sz="4400" b="1" dirty="0">
                <a:latin typeface="Times" charset="0"/>
                <a:ea typeface="ＭＳ Ｐゴシック" charset="0"/>
                <a:cs typeface="ＭＳ Ｐゴシック" charset="0"/>
              </a:rPr>
              <a:t>Oregon Salmon Commission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Historical Facts - Salmon</a:t>
            </a:r>
          </a:p>
        </p:txBody>
      </p:sp>
      <p:sp>
        <p:nvSpPr>
          <p:cNvPr id="3" name="Content Placeholder 2"/>
          <p:cNvSpPr>
            <a:spLocks noGrp="1"/>
          </p:cNvSpPr>
          <p:nvPr>
            <p:ph idx="1"/>
          </p:nvPr>
        </p:nvSpPr>
        <p:spPr/>
        <p:txBody>
          <a:bodyPr/>
          <a:lstStyle/>
          <a:p>
            <a:r>
              <a:rPr lang="en-US" sz="2800" dirty="0"/>
              <a:t>Fished commercially off Oregon since 1912</a:t>
            </a:r>
          </a:p>
          <a:p>
            <a:r>
              <a:rPr lang="en-US" sz="2800" dirty="0"/>
              <a:t>Troll boats</a:t>
            </a:r>
          </a:p>
          <a:p>
            <a:r>
              <a:rPr lang="en-US" sz="2800" dirty="0"/>
              <a:t>20-60 ft combination boats</a:t>
            </a:r>
          </a:p>
          <a:p>
            <a:r>
              <a:rPr lang="en-US" sz="2800" dirty="0"/>
              <a:t>Variable Oregon landings since 1925</a:t>
            </a:r>
          </a:p>
          <a:p>
            <a:pPr lvl="1"/>
            <a:r>
              <a:rPr lang="en-US" dirty="0"/>
              <a:t>High near 4 million </a:t>
            </a:r>
            <a:r>
              <a:rPr lang="en-US" dirty="0" err="1"/>
              <a:t>lbs</a:t>
            </a:r>
            <a:r>
              <a:rPr lang="en-US" dirty="0"/>
              <a:t> in 1925-41</a:t>
            </a:r>
          </a:p>
          <a:p>
            <a:pPr lvl="1"/>
            <a:r>
              <a:rPr lang="en-US" dirty="0"/>
              <a:t>Lows near 1 million </a:t>
            </a:r>
            <a:r>
              <a:rPr lang="en-US" dirty="0" err="1"/>
              <a:t>lbs</a:t>
            </a:r>
            <a:r>
              <a:rPr lang="en-US" dirty="0"/>
              <a:t> in 1942-50</a:t>
            </a:r>
          </a:p>
          <a:p>
            <a:pPr lvl="1"/>
            <a:r>
              <a:rPr lang="en-US" dirty="0"/>
              <a:t>By 1957 landings nearly 3.5 million </a:t>
            </a:r>
            <a:r>
              <a:rPr lang="en-US" dirty="0" err="1"/>
              <a:t>lbs</a:t>
            </a:r>
            <a:endParaRPr lang="en-US" dirty="0"/>
          </a:p>
          <a:p>
            <a:pPr lvl="1"/>
            <a:r>
              <a:rPr lang="en-US" dirty="0"/>
              <a:t>Last decade averaged </a:t>
            </a:r>
            <a:r>
              <a:rPr lang="en-US" dirty="0">
                <a:effectLst/>
              </a:rPr>
              <a:t>608,482</a:t>
            </a:r>
            <a:r>
              <a:rPr lang="en-US" sz="1800" b="1" dirty="0">
                <a:effectLst/>
                <a:latin typeface="Calibri" panose="020F0502020204030204" pitchFamily="34" charset="0"/>
              </a:rPr>
              <a:t> </a:t>
            </a:r>
            <a:r>
              <a:rPr lang="en-US" dirty="0"/>
              <a:t> </a:t>
            </a:r>
            <a:r>
              <a:rPr lang="en-US" dirty="0" err="1"/>
              <a:t>lbs</a:t>
            </a:r>
            <a:r>
              <a:rPr lang="en-US" dirty="0"/>
              <a:t>/year</a:t>
            </a:r>
          </a:p>
        </p:txBody>
      </p:sp>
    </p:spTree>
    <p:extLst>
      <p:ext uri="{BB962C8B-B14F-4D97-AF65-F5344CB8AC3E}">
        <p14:creationId xmlns:p14="http://schemas.microsoft.com/office/powerpoint/2010/main" val="513559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latin typeface="Times" charset="0"/>
                <a:ea typeface="ＭＳ Ｐゴシック" charset="0"/>
                <a:cs typeface="ＭＳ Ｐゴシック" charset="0"/>
              </a:rPr>
              <a:t>Albacore Landings</a:t>
            </a:r>
          </a:p>
        </p:txBody>
      </p:sp>
      <p:sp>
        <p:nvSpPr>
          <p:cNvPr id="21507" name="Content Placeholder 2"/>
          <p:cNvSpPr>
            <a:spLocks noGrp="1"/>
          </p:cNvSpPr>
          <p:nvPr>
            <p:ph idx="1"/>
          </p:nvPr>
        </p:nvSpPr>
        <p:spPr>
          <a:xfrm>
            <a:off x="685800" y="2057400"/>
            <a:ext cx="7772400" cy="4038600"/>
          </a:xfrm>
        </p:spPr>
        <p:txBody>
          <a:bodyPr/>
          <a:lstStyle/>
          <a:p>
            <a:r>
              <a:rPr lang="en-US" sz="2800" dirty="0">
                <a:ea typeface="ＭＳ Ｐゴシック" charset="0"/>
                <a:cs typeface="ＭＳ Ｐゴシック" charset="0"/>
              </a:rPr>
              <a:t>2024 = 4,975,011 </a:t>
            </a:r>
            <a:r>
              <a:rPr lang="en-US" sz="2800" dirty="0" err="1">
                <a:ea typeface="ＭＳ Ｐゴシック" charset="0"/>
                <a:cs typeface="ＭＳ Ｐゴシック" charset="0"/>
              </a:rPr>
              <a:t>lbs</a:t>
            </a:r>
            <a:r>
              <a:rPr lang="en-US" sz="2800" dirty="0">
                <a:ea typeface="ＭＳ Ｐゴシック" charset="0"/>
                <a:cs typeface="ＭＳ Ｐゴシック" charset="0"/>
              </a:rPr>
              <a:t> from 223 vessels</a:t>
            </a:r>
          </a:p>
          <a:p>
            <a:r>
              <a:rPr lang="en-US" sz="2800" dirty="0">
                <a:ea typeface="ＭＳ Ｐゴシック" charset="0"/>
                <a:cs typeface="ＭＳ Ｐゴシック" charset="0"/>
              </a:rPr>
              <a:t>2023 = </a:t>
            </a:r>
            <a:r>
              <a:rPr lang="en-US" sz="2800" dirty="0">
                <a:effectLst/>
              </a:rPr>
              <a:t>2,421,167</a:t>
            </a:r>
            <a:r>
              <a:rPr lang="en-US" sz="2800" b="1" dirty="0">
                <a:effectLst/>
              </a:rPr>
              <a:t> </a:t>
            </a:r>
            <a:r>
              <a:rPr lang="en-US" sz="2800" dirty="0" err="1">
                <a:ea typeface="ＭＳ Ｐゴシック" charset="0"/>
                <a:cs typeface="ＭＳ Ｐゴシック" charset="0"/>
              </a:rPr>
              <a:t>lbs</a:t>
            </a:r>
            <a:r>
              <a:rPr lang="en-US" sz="2800" dirty="0">
                <a:ea typeface="ＭＳ Ｐゴシック" charset="0"/>
                <a:cs typeface="ＭＳ Ｐゴシック" charset="0"/>
              </a:rPr>
              <a:t> from 173 vessels</a:t>
            </a:r>
          </a:p>
          <a:p>
            <a:r>
              <a:rPr lang="en-US" sz="2800" dirty="0">
                <a:latin typeface="Times" charset="0"/>
                <a:ea typeface="ＭＳ Ｐゴシック" charset="0"/>
                <a:cs typeface="ＭＳ Ｐゴシック" charset="0"/>
              </a:rPr>
              <a:t>2022 = </a:t>
            </a:r>
            <a:r>
              <a:rPr lang="en-US" sz="2800" dirty="0">
                <a:effectLst/>
              </a:rPr>
              <a:t>6,239,053 </a:t>
            </a:r>
            <a:r>
              <a:rPr lang="en-US" sz="2800" dirty="0">
                <a:latin typeface="Times" charset="0"/>
                <a:ea typeface="ＭＳ Ｐゴシック" charset="0"/>
                <a:cs typeface="ＭＳ Ｐゴシック" charset="0"/>
              </a:rPr>
              <a:t> </a:t>
            </a:r>
            <a:r>
              <a:rPr lang="en-US" sz="2800" dirty="0" err="1">
                <a:latin typeface="Times" charset="0"/>
                <a:ea typeface="ＭＳ Ｐゴシック" charset="0"/>
                <a:cs typeface="ＭＳ Ｐゴシック" charset="0"/>
              </a:rPr>
              <a:t>lbs</a:t>
            </a:r>
            <a:r>
              <a:rPr lang="en-US" sz="2800" dirty="0">
                <a:latin typeface="Times" charset="0"/>
                <a:ea typeface="ＭＳ Ｐゴシック" charset="0"/>
                <a:cs typeface="ＭＳ Ｐゴシック" charset="0"/>
              </a:rPr>
              <a:t> from 251 vessels</a:t>
            </a:r>
          </a:p>
          <a:p>
            <a:r>
              <a:rPr lang="en-US" sz="2800" dirty="0">
                <a:latin typeface="Times" charset="0"/>
                <a:ea typeface="ＭＳ Ｐゴシック" charset="0"/>
                <a:cs typeface="ＭＳ Ｐゴシック" charset="0"/>
              </a:rPr>
              <a:t>2021 = </a:t>
            </a:r>
            <a:r>
              <a:rPr lang="en-US" sz="2800" dirty="0">
                <a:effectLst/>
              </a:rPr>
              <a:t>3,214,060</a:t>
            </a:r>
            <a:r>
              <a:rPr lang="en-US" sz="2800" dirty="0">
                <a:latin typeface="Times" charset="0"/>
                <a:ea typeface="ＭＳ Ｐゴシック" charset="0"/>
                <a:cs typeface="ＭＳ Ｐゴシック" charset="0"/>
              </a:rPr>
              <a:t> </a:t>
            </a:r>
            <a:r>
              <a:rPr lang="en-US" sz="2800" dirty="0" err="1">
                <a:latin typeface="Times" charset="0"/>
                <a:ea typeface="ＭＳ Ｐゴシック" charset="0"/>
                <a:cs typeface="ＭＳ Ｐゴシック" charset="0"/>
              </a:rPr>
              <a:t>lbs</a:t>
            </a:r>
            <a:r>
              <a:rPr lang="en-US" sz="2800" dirty="0">
                <a:latin typeface="Times" charset="0"/>
                <a:ea typeface="ＭＳ Ｐゴシック" charset="0"/>
                <a:cs typeface="ＭＳ Ｐゴシック" charset="0"/>
              </a:rPr>
              <a:t> from 192 vessels</a:t>
            </a:r>
          </a:p>
          <a:p>
            <a:r>
              <a:rPr lang="en-US" sz="2800" dirty="0">
                <a:latin typeface="Times" charset="0"/>
                <a:ea typeface="ＭＳ Ｐゴシック" charset="0"/>
                <a:cs typeface="ＭＳ Ｐゴシック" charset="0"/>
              </a:rPr>
              <a:t>In 2024 73% of catch was landed in two major ports in Oregon: Newport and Charleston </a:t>
            </a:r>
          </a:p>
          <a:p>
            <a:pPr>
              <a:buFontTx/>
              <a:buNone/>
            </a:pPr>
            <a:endParaRPr lang="en-US" dirty="0">
              <a:latin typeface="Times" charset="0"/>
              <a:ea typeface="ＭＳ Ｐゴシック" charset="0"/>
              <a:cs typeface="ＭＳ Ｐゴシック"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latin typeface="Times" charset="0"/>
                <a:ea typeface="ＭＳ Ｐゴシック" charset="0"/>
                <a:cs typeface="ＭＳ Ｐゴシック" charset="0"/>
              </a:rPr>
              <a:t>Albacore Value</a:t>
            </a:r>
          </a:p>
        </p:txBody>
      </p:sp>
      <p:sp>
        <p:nvSpPr>
          <p:cNvPr id="22531" name="Content Placeholder 2"/>
          <p:cNvSpPr>
            <a:spLocks noGrp="1"/>
          </p:cNvSpPr>
          <p:nvPr>
            <p:ph idx="1"/>
          </p:nvPr>
        </p:nvSpPr>
        <p:spPr>
          <a:xfrm>
            <a:off x="685800" y="1752600"/>
            <a:ext cx="7772400" cy="4267200"/>
          </a:xfrm>
        </p:spPr>
        <p:txBody>
          <a:bodyPr/>
          <a:lstStyle/>
          <a:p>
            <a:r>
              <a:rPr lang="en-US" sz="2400" dirty="0">
                <a:latin typeface="Times" charset="0"/>
                <a:ea typeface="ＭＳ Ｐゴシック" charset="0"/>
                <a:cs typeface="ＭＳ Ｐゴシック" charset="0"/>
              </a:rPr>
              <a:t>Albacore accounted for 10.9% of Oregon’s marine fish revenue in the 2022 season.</a:t>
            </a:r>
          </a:p>
          <a:p>
            <a:r>
              <a:rPr lang="en-US" sz="2400" dirty="0">
                <a:latin typeface="Times" charset="0"/>
                <a:ea typeface="ＭＳ Ｐゴシック" charset="0"/>
                <a:cs typeface="ＭＳ Ｐゴシック" charset="0"/>
              </a:rPr>
              <a:t>Albacore typically ranks 4</a:t>
            </a:r>
            <a:r>
              <a:rPr lang="en-US" sz="2400" baseline="30000" dirty="0">
                <a:latin typeface="Times" charset="0"/>
                <a:ea typeface="ＭＳ Ｐゴシック" charset="0"/>
                <a:cs typeface="ＭＳ Ｐゴシック" charset="0"/>
              </a:rPr>
              <a:t>th</a:t>
            </a:r>
            <a:r>
              <a:rPr lang="en-US" sz="2400" dirty="0">
                <a:latin typeface="Times" charset="0"/>
                <a:ea typeface="ＭＳ Ｐゴシック" charset="0"/>
                <a:cs typeface="ＭＳ Ｐゴシック" charset="0"/>
              </a:rPr>
              <a:t> or 5</a:t>
            </a:r>
            <a:r>
              <a:rPr lang="en-US" sz="2400" baseline="30000" dirty="0">
                <a:latin typeface="Times" charset="0"/>
                <a:ea typeface="ＭＳ Ｐゴシック" charset="0"/>
                <a:cs typeface="ＭＳ Ｐゴシック" charset="0"/>
              </a:rPr>
              <a:t>th</a:t>
            </a:r>
            <a:r>
              <a:rPr lang="en-US" sz="2400" dirty="0">
                <a:latin typeface="Times" charset="0"/>
                <a:ea typeface="ＭＳ Ｐゴシック" charset="0"/>
                <a:cs typeface="ＭＳ Ｐゴシック" charset="0"/>
              </a:rPr>
              <a:t> for total revenues generated in Oregon marine fisheries for an entire year, behind Dungeness Crab, Groundfish, Pacific Whiting and Pink Shrimp.</a:t>
            </a:r>
            <a:endParaRPr lang="en-US" sz="1800" dirty="0">
              <a:latin typeface="Times" charset="0"/>
              <a:ea typeface="ＭＳ Ｐゴシック" charset="0"/>
              <a:cs typeface="ＭＳ Ｐゴシック" charset="0"/>
            </a:endParaRPr>
          </a:p>
          <a:p>
            <a:r>
              <a:rPr lang="en-US" sz="2400" dirty="0">
                <a:latin typeface="Times" charset="0"/>
                <a:ea typeface="ＭＳ Ｐゴシック" charset="0"/>
                <a:cs typeface="ＭＳ Ｐゴシック" charset="0"/>
              </a:rPr>
              <a:t>Albacore value to fishermen (ex-vessel value):</a:t>
            </a:r>
          </a:p>
          <a:p>
            <a:pPr>
              <a:buFontTx/>
              <a:buNone/>
            </a:pPr>
            <a:r>
              <a:rPr lang="en-US" sz="2400" dirty="0">
                <a:latin typeface="Times" charset="0"/>
                <a:ea typeface="ＭＳ Ｐゴシック" charset="0"/>
                <a:cs typeface="ＭＳ Ｐゴシック" charset="0"/>
              </a:rPr>
              <a:t>		2024	 $8,284,586</a:t>
            </a:r>
          </a:p>
          <a:p>
            <a:pPr>
              <a:buFontTx/>
              <a:buNone/>
            </a:pPr>
            <a:r>
              <a:rPr lang="en-US" sz="2400" dirty="0">
                <a:latin typeface="Times" charset="0"/>
                <a:ea typeface="ＭＳ Ｐゴシック" charset="0"/>
                <a:cs typeface="ＭＳ Ｐゴシック" charset="0"/>
              </a:rPr>
              <a:t>		2023     $3,442,431 		</a:t>
            </a:r>
          </a:p>
          <a:p>
            <a:pPr>
              <a:buFontTx/>
              <a:buNone/>
            </a:pPr>
            <a:r>
              <a:rPr lang="en-US" sz="2400" dirty="0">
                <a:latin typeface="Times" charset="0"/>
                <a:ea typeface="ＭＳ Ｐゴシック" charset="0"/>
                <a:cs typeface="ＭＳ Ｐゴシック" charset="0"/>
              </a:rPr>
              <a:t>		2022     $14,250,000</a:t>
            </a:r>
          </a:p>
          <a:p>
            <a:pPr>
              <a:buFontTx/>
              <a:buNone/>
            </a:pPr>
            <a:r>
              <a:rPr lang="en-US" sz="2400" dirty="0">
                <a:latin typeface="Times" charset="0"/>
                <a:ea typeface="ＭＳ Ｐゴシック" charset="0"/>
                <a:cs typeface="ＭＳ Ｐゴシック" charset="0"/>
              </a:rPr>
              <a:t>		2021     $6,593,384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266D-2BF4-0B03-821B-B1E0AFB9783C}"/>
            </a:ext>
          </a:extLst>
        </p:cNvPr>
        <p:cNvGrpSpPr/>
        <p:nvPr/>
      </p:nvGrpSpPr>
      <p:grpSpPr>
        <a:xfrm>
          <a:off x="0" y="0"/>
          <a:ext cx="0" cy="0"/>
          <a:chOff x="0" y="0"/>
          <a:chExt cx="0" cy="0"/>
        </a:xfrm>
      </p:grpSpPr>
      <p:sp>
        <p:nvSpPr>
          <p:cNvPr id="21506" name="Title 1">
            <a:extLst>
              <a:ext uri="{FF2B5EF4-FFF2-40B4-BE49-F238E27FC236}">
                <a16:creationId xmlns:a16="http://schemas.microsoft.com/office/drawing/2014/main" id="{663CB9EE-3A8C-2C03-9D7D-5F95A5E0350A}"/>
              </a:ext>
            </a:extLst>
          </p:cNvPr>
          <p:cNvSpPr>
            <a:spLocks noGrp="1"/>
          </p:cNvSpPr>
          <p:nvPr>
            <p:ph type="title"/>
          </p:nvPr>
        </p:nvSpPr>
        <p:spPr/>
        <p:txBody>
          <a:bodyPr/>
          <a:lstStyle/>
          <a:p>
            <a:r>
              <a:rPr lang="en-US" dirty="0">
                <a:latin typeface="Times" charset="0"/>
                <a:ea typeface="ＭＳ Ｐゴシック" charset="0"/>
                <a:cs typeface="ＭＳ Ｐゴシック" charset="0"/>
              </a:rPr>
              <a:t>Salmon Landings</a:t>
            </a:r>
          </a:p>
        </p:txBody>
      </p:sp>
      <p:pic>
        <p:nvPicPr>
          <p:cNvPr id="3" name="Content Placeholder 2" descr="A table with numbers and a number of salmon&#10;&#10;Description automatically generated">
            <a:extLst>
              <a:ext uri="{FF2B5EF4-FFF2-40B4-BE49-F238E27FC236}">
                <a16:creationId xmlns:a16="http://schemas.microsoft.com/office/drawing/2014/main" id="{83A52BE7-308B-BA17-713C-F94713BDED25}"/>
              </a:ext>
            </a:extLst>
          </p:cNvPr>
          <p:cNvPicPr>
            <a:picLocks noGrp="1" noChangeAspect="1"/>
          </p:cNvPicPr>
          <p:nvPr>
            <p:ph idx="1"/>
          </p:nvPr>
        </p:nvPicPr>
        <p:blipFill>
          <a:blip r:embed="rId3"/>
          <a:stretch>
            <a:fillRect/>
          </a:stretch>
        </p:blipFill>
        <p:spPr>
          <a:xfrm>
            <a:off x="1905000" y="1752600"/>
            <a:ext cx="5493787" cy="4681662"/>
          </a:xfrm>
        </p:spPr>
      </p:pic>
    </p:spTree>
    <p:extLst>
      <p:ext uri="{BB962C8B-B14F-4D97-AF65-F5344CB8AC3E}">
        <p14:creationId xmlns:p14="http://schemas.microsoft.com/office/powerpoint/2010/main" val="416829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1DB42-BA31-A6FF-A6AF-92908A124CC1}"/>
            </a:ext>
          </a:extLst>
        </p:cNvPr>
        <p:cNvGrpSpPr/>
        <p:nvPr/>
      </p:nvGrpSpPr>
      <p:grpSpPr>
        <a:xfrm>
          <a:off x="0" y="0"/>
          <a:ext cx="0" cy="0"/>
          <a:chOff x="0" y="0"/>
          <a:chExt cx="0" cy="0"/>
        </a:xfrm>
      </p:grpSpPr>
      <p:sp>
        <p:nvSpPr>
          <p:cNvPr id="22530" name="Title 1">
            <a:extLst>
              <a:ext uri="{FF2B5EF4-FFF2-40B4-BE49-F238E27FC236}">
                <a16:creationId xmlns:a16="http://schemas.microsoft.com/office/drawing/2014/main" id="{2A699131-7823-E689-FF9A-D04387265F72}"/>
              </a:ext>
            </a:extLst>
          </p:cNvPr>
          <p:cNvSpPr>
            <a:spLocks noGrp="1"/>
          </p:cNvSpPr>
          <p:nvPr>
            <p:ph type="title"/>
          </p:nvPr>
        </p:nvSpPr>
        <p:spPr/>
        <p:txBody>
          <a:bodyPr/>
          <a:lstStyle/>
          <a:p>
            <a:r>
              <a:rPr lang="en-US" dirty="0">
                <a:latin typeface="Times" charset="0"/>
                <a:ea typeface="ＭＳ Ｐゴシック" charset="0"/>
                <a:cs typeface="ＭＳ Ｐゴシック" charset="0"/>
              </a:rPr>
              <a:t>Salmon Value</a:t>
            </a:r>
          </a:p>
        </p:txBody>
      </p:sp>
      <p:sp>
        <p:nvSpPr>
          <p:cNvPr id="22531" name="Content Placeholder 2">
            <a:extLst>
              <a:ext uri="{FF2B5EF4-FFF2-40B4-BE49-F238E27FC236}">
                <a16:creationId xmlns:a16="http://schemas.microsoft.com/office/drawing/2014/main" id="{209A2E91-1F7C-7F36-AE26-E6F350440924}"/>
              </a:ext>
            </a:extLst>
          </p:cNvPr>
          <p:cNvSpPr>
            <a:spLocks noGrp="1"/>
          </p:cNvSpPr>
          <p:nvPr>
            <p:ph idx="1"/>
          </p:nvPr>
        </p:nvSpPr>
        <p:spPr>
          <a:xfrm>
            <a:off x="685800" y="1752600"/>
            <a:ext cx="7772400" cy="4267200"/>
          </a:xfrm>
        </p:spPr>
        <p:txBody>
          <a:bodyPr/>
          <a:lstStyle/>
          <a:p>
            <a:r>
              <a:rPr lang="en-US" sz="2400" dirty="0">
                <a:latin typeface="Times" charset="0"/>
                <a:ea typeface="ＭＳ Ｐゴシック" charset="0"/>
                <a:cs typeface="ＭＳ Ｐゴシック" charset="0"/>
              </a:rPr>
              <a:t>Salmon accounted for 5.8% of Oregon’s marine fish revenue in the 2022 season.</a:t>
            </a:r>
          </a:p>
          <a:p>
            <a:r>
              <a:rPr lang="en-US" sz="2400" dirty="0">
                <a:latin typeface="Times" charset="0"/>
                <a:ea typeface="ＭＳ Ｐゴシック" charset="0"/>
                <a:cs typeface="ＭＳ Ｐゴシック" charset="0"/>
              </a:rPr>
              <a:t>Salmon typically ranks 7</a:t>
            </a:r>
            <a:r>
              <a:rPr lang="en-US" sz="2400" baseline="30000" dirty="0">
                <a:latin typeface="Times" charset="0"/>
                <a:ea typeface="ＭＳ Ｐゴシック" charset="0"/>
                <a:cs typeface="ＭＳ Ｐゴシック" charset="0"/>
              </a:rPr>
              <a:t>th</a:t>
            </a:r>
            <a:r>
              <a:rPr lang="en-US" sz="2400" dirty="0">
                <a:latin typeface="Times" charset="0"/>
                <a:ea typeface="ＭＳ Ｐゴシック" charset="0"/>
                <a:cs typeface="ＭＳ Ｐゴシック" charset="0"/>
              </a:rPr>
              <a:t> for total revenues generated annually in Oregon marine fisheries behind Dungeness Crab, Groundfish, Pacific Whiting, Pink Shrimp, Albacore and Sablefish.</a:t>
            </a:r>
            <a:endParaRPr lang="en-US" sz="1800"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620000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pPr eaLnBrk="1" hangingPunct="1"/>
            <a:r>
              <a:rPr lang="en-US" dirty="0">
                <a:latin typeface="Times" charset="0"/>
                <a:ea typeface="ＭＳ Ｐゴシック" charset="0"/>
                <a:cs typeface="ＭＳ Ｐゴシック" charset="0"/>
              </a:rPr>
              <a:t>Market Forms</a:t>
            </a:r>
          </a:p>
        </p:txBody>
      </p:sp>
      <p:sp>
        <p:nvSpPr>
          <p:cNvPr id="24579" name="Content Placeholder 5"/>
          <p:cNvSpPr>
            <a:spLocks noGrp="1"/>
          </p:cNvSpPr>
          <p:nvPr>
            <p:ph idx="1"/>
          </p:nvPr>
        </p:nvSpPr>
        <p:spPr/>
        <p:txBody>
          <a:bodyPr/>
          <a:lstStyle/>
          <a:p>
            <a:pPr eaLnBrk="1" hangingPunct="1"/>
            <a:r>
              <a:rPr lang="en-US" sz="2800" dirty="0">
                <a:latin typeface="Times" charset="0"/>
                <a:ea typeface="ＭＳ Ｐゴシック" charset="0"/>
                <a:cs typeface="ＭＳ Ｐゴシック" charset="0"/>
              </a:rPr>
              <a:t>Whole – fresh or frozen off vessels</a:t>
            </a:r>
          </a:p>
          <a:p>
            <a:pPr eaLnBrk="1" hangingPunct="1"/>
            <a:r>
              <a:rPr lang="en-US" sz="2800" dirty="0">
                <a:latin typeface="Times" charset="0"/>
                <a:ea typeface="ＭＳ Ｐゴシック" charset="0"/>
                <a:cs typeface="ＭＳ Ｐゴシック" charset="0"/>
              </a:rPr>
              <a:t>Albacore loins, steaks or medallions</a:t>
            </a:r>
          </a:p>
          <a:p>
            <a:pPr eaLnBrk="1" hangingPunct="1"/>
            <a:r>
              <a:rPr lang="en-US" sz="2800" dirty="0">
                <a:latin typeface="Times" charset="0"/>
                <a:ea typeface="ＭＳ Ｐゴシック" charset="0"/>
                <a:cs typeface="ＭＳ Ｐゴシック" charset="0"/>
              </a:rPr>
              <a:t>Salmon fillets</a:t>
            </a:r>
          </a:p>
          <a:p>
            <a:pPr eaLnBrk="1" hangingPunct="1"/>
            <a:r>
              <a:rPr lang="en-US" sz="2800" dirty="0">
                <a:latin typeface="Times" charset="0"/>
                <a:ea typeface="ＭＳ Ｐゴシック" charset="0"/>
                <a:cs typeface="ＭＳ Ｐゴシック" charset="0"/>
              </a:rPr>
              <a:t>Custom canned</a:t>
            </a:r>
          </a:p>
          <a:p>
            <a:pPr eaLnBrk="1" hangingPunct="1"/>
            <a:r>
              <a:rPr lang="en-US" sz="2800" dirty="0">
                <a:latin typeface="Times" charset="0"/>
                <a:ea typeface="ＭＳ Ｐゴシック" charset="0"/>
                <a:cs typeface="ＭＳ Ｐゴシック" charset="0"/>
              </a:rPr>
              <a:t>Custom pouches</a:t>
            </a:r>
          </a:p>
          <a:p>
            <a:pPr eaLnBrk="1" hangingPunct="1"/>
            <a:r>
              <a:rPr lang="en-US" sz="2800" dirty="0">
                <a:latin typeface="Times" charset="0"/>
                <a:ea typeface="ＭＳ Ｐゴシック" charset="0"/>
                <a:cs typeface="ＭＳ Ｐゴシック" charset="0"/>
              </a:rPr>
              <a:t>Value-added</a:t>
            </a:r>
          </a:p>
        </p:txBody>
      </p:sp>
      <p:pic>
        <p:nvPicPr>
          <p:cNvPr id="245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352800"/>
            <a:ext cx="4114800" cy="3086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a:latin typeface="Times" charset="0"/>
                <a:ea typeface="ＭＳ Ｐゴシック" charset="0"/>
                <a:cs typeface="ＭＳ Ｐゴシック" charset="0"/>
              </a:rPr>
              <a:t>Custom Canned</a:t>
            </a:r>
          </a:p>
        </p:txBody>
      </p:sp>
      <p:pic>
        <p:nvPicPr>
          <p:cNvPr id="3" name="Picture 2" descr="A group of canned fish in a box&#10;&#10;Description automatically generated">
            <a:extLst>
              <a:ext uri="{FF2B5EF4-FFF2-40B4-BE49-F238E27FC236}">
                <a16:creationId xmlns:a16="http://schemas.microsoft.com/office/drawing/2014/main" id="{E4183A89-196C-C9B3-731A-C89AACDDFD83}"/>
              </a:ext>
            </a:extLst>
          </p:cNvPr>
          <p:cNvPicPr>
            <a:picLocks noChangeAspect="1"/>
          </p:cNvPicPr>
          <p:nvPr/>
        </p:nvPicPr>
        <p:blipFill>
          <a:blip r:embed="rId3"/>
          <a:stretch>
            <a:fillRect/>
          </a:stretch>
        </p:blipFill>
        <p:spPr>
          <a:xfrm>
            <a:off x="-533400" y="2514600"/>
            <a:ext cx="5486400" cy="4114800"/>
          </a:xfrm>
          <a:prstGeom prst="rect">
            <a:avLst/>
          </a:prstGeom>
        </p:spPr>
      </p:pic>
      <p:pic>
        <p:nvPicPr>
          <p:cNvPr id="5" name="Picture 4" descr="A person pouring food into cans&#10;&#10;Description automatically generated">
            <a:extLst>
              <a:ext uri="{FF2B5EF4-FFF2-40B4-BE49-F238E27FC236}">
                <a16:creationId xmlns:a16="http://schemas.microsoft.com/office/drawing/2014/main" id="{0CD894BD-D9DD-44E5-2719-A71A8D637AC8}"/>
              </a:ext>
            </a:extLst>
          </p:cNvPr>
          <p:cNvPicPr>
            <a:picLocks noChangeAspect="1"/>
          </p:cNvPicPr>
          <p:nvPr/>
        </p:nvPicPr>
        <p:blipFill>
          <a:blip r:embed="rId4"/>
          <a:stretch>
            <a:fillRect/>
          </a:stretch>
        </p:blipFill>
        <p:spPr>
          <a:xfrm>
            <a:off x="5105400" y="2177535"/>
            <a:ext cx="3884459" cy="582890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0B712-0AB6-0F1B-285E-8D599A1EE10B}"/>
            </a:ext>
          </a:extLst>
        </p:cNvPr>
        <p:cNvGrpSpPr/>
        <p:nvPr/>
      </p:nvGrpSpPr>
      <p:grpSpPr>
        <a:xfrm>
          <a:off x="0" y="0"/>
          <a:ext cx="0" cy="0"/>
          <a:chOff x="0" y="0"/>
          <a:chExt cx="0" cy="0"/>
        </a:xfrm>
      </p:grpSpPr>
      <p:sp>
        <p:nvSpPr>
          <p:cNvPr id="22530" name="Title 1">
            <a:extLst>
              <a:ext uri="{FF2B5EF4-FFF2-40B4-BE49-F238E27FC236}">
                <a16:creationId xmlns:a16="http://schemas.microsoft.com/office/drawing/2014/main" id="{D2B5ABB1-602A-97C7-0FE9-63FC53FF1C1C}"/>
              </a:ext>
            </a:extLst>
          </p:cNvPr>
          <p:cNvSpPr>
            <a:spLocks noGrp="1"/>
          </p:cNvSpPr>
          <p:nvPr>
            <p:ph type="title"/>
          </p:nvPr>
        </p:nvSpPr>
        <p:spPr/>
        <p:txBody>
          <a:bodyPr/>
          <a:lstStyle/>
          <a:p>
            <a:r>
              <a:rPr lang="en-US" dirty="0">
                <a:latin typeface="Times" charset="0"/>
                <a:ea typeface="ＭＳ Ｐゴシック" charset="0"/>
                <a:cs typeface="ＭＳ Ｐゴシック" charset="0"/>
              </a:rPr>
              <a:t>Key current issues -Salmon</a:t>
            </a:r>
          </a:p>
        </p:txBody>
      </p:sp>
      <p:sp>
        <p:nvSpPr>
          <p:cNvPr id="22531" name="Content Placeholder 2">
            <a:extLst>
              <a:ext uri="{FF2B5EF4-FFF2-40B4-BE49-F238E27FC236}">
                <a16:creationId xmlns:a16="http://schemas.microsoft.com/office/drawing/2014/main" id="{A75474A6-A08E-5A51-3F5A-9D5AEC28FD19}"/>
              </a:ext>
            </a:extLst>
          </p:cNvPr>
          <p:cNvSpPr>
            <a:spLocks noGrp="1"/>
          </p:cNvSpPr>
          <p:nvPr>
            <p:ph idx="1"/>
          </p:nvPr>
        </p:nvSpPr>
        <p:spPr>
          <a:xfrm>
            <a:off x="685800" y="1752600"/>
            <a:ext cx="7772400" cy="4267200"/>
          </a:xfrm>
        </p:spPr>
        <p:txBody>
          <a:bodyPr/>
          <a:lstStyle/>
          <a:p>
            <a:r>
              <a:rPr lang="en-US" sz="2400" dirty="0">
                <a:latin typeface="Times" charset="0"/>
                <a:ea typeface="ＭＳ Ｐゴシック" charset="0"/>
                <a:cs typeface="ＭＳ Ｐゴシック" charset="0"/>
              </a:rPr>
              <a:t>The “Greying of the Fleet” as many current salmon fishermen reach retirement age. New programs are needed to invest in creating economic opportunity for new entrants to the fleet.</a:t>
            </a:r>
          </a:p>
          <a:p>
            <a:r>
              <a:rPr lang="en-US" sz="2400" dirty="0">
                <a:latin typeface="Times" charset="0"/>
                <a:ea typeface="ＭＳ Ｐゴシック" charset="0"/>
                <a:cs typeface="ＭＳ Ｐゴシック" charset="0"/>
              </a:rPr>
              <a:t>Consolidation among buyers/processors reducing market opportunity.</a:t>
            </a:r>
          </a:p>
          <a:p>
            <a:r>
              <a:rPr lang="en-US" sz="2400" dirty="0">
                <a:latin typeface="Times" charset="0"/>
                <a:ea typeface="ＭＳ Ｐゴシック" charset="0"/>
                <a:cs typeface="ＭＳ Ｐゴシック" charset="0"/>
              </a:rPr>
              <a:t>Impacts from fisheries closures on fishermen, fishing families, fisheries support infrastructure and coastal communities.</a:t>
            </a:r>
          </a:p>
          <a:p>
            <a:r>
              <a:rPr lang="en-US" sz="2400" dirty="0">
                <a:latin typeface="Times" charset="0"/>
                <a:ea typeface="ＭＳ Ｐゴシック" charset="0"/>
                <a:cs typeface="ＭＳ Ｐゴシック" charset="0"/>
              </a:rPr>
              <a:t>Timeliness of Federal Disaster support programs </a:t>
            </a:r>
            <a:endParaRPr lang="en-US" sz="1800"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3343392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5C853-17CB-7158-8D45-6F2C38311961}"/>
            </a:ext>
          </a:extLst>
        </p:cNvPr>
        <p:cNvGrpSpPr/>
        <p:nvPr/>
      </p:nvGrpSpPr>
      <p:grpSpPr>
        <a:xfrm>
          <a:off x="0" y="0"/>
          <a:ext cx="0" cy="0"/>
          <a:chOff x="0" y="0"/>
          <a:chExt cx="0" cy="0"/>
        </a:xfrm>
      </p:grpSpPr>
      <p:sp>
        <p:nvSpPr>
          <p:cNvPr id="22530" name="Title 1">
            <a:extLst>
              <a:ext uri="{FF2B5EF4-FFF2-40B4-BE49-F238E27FC236}">
                <a16:creationId xmlns:a16="http://schemas.microsoft.com/office/drawing/2014/main" id="{61FBB108-2877-3D96-1F9B-D631ED69C83A}"/>
              </a:ext>
            </a:extLst>
          </p:cNvPr>
          <p:cNvSpPr>
            <a:spLocks noGrp="1"/>
          </p:cNvSpPr>
          <p:nvPr>
            <p:ph type="title"/>
          </p:nvPr>
        </p:nvSpPr>
        <p:spPr/>
        <p:txBody>
          <a:bodyPr/>
          <a:lstStyle/>
          <a:p>
            <a:r>
              <a:rPr lang="en-US" dirty="0">
                <a:latin typeface="Times" charset="0"/>
                <a:ea typeface="ＭＳ Ｐゴシック" charset="0"/>
                <a:cs typeface="ＭＳ Ｐゴシック" charset="0"/>
              </a:rPr>
              <a:t>Key current issues -Albacore</a:t>
            </a:r>
          </a:p>
        </p:txBody>
      </p:sp>
      <p:sp>
        <p:nvSpPr>
          <p:cNvPr id="2" name="Content Placeholder 2">
            <a:extLst>
              <a:ext uri="{FF2B5EF4-FFF2-40B4-BE49-F238E27FC236}">
                <a16:creationId xmlns:a16="http://schemas.microsoft.com/office/drawing/2014/main" id="{C9631CE7-A16C-38EA-0B9C-768895F8EEA6}"/>
              </a:ext>
            </a:extLst>
          </p:cNvPr>
          <p:cNvSpPr txBox="1">
            <a:spLocks/>
          </p:cNvSpPr>
          <p:nvPr/>
        </p:nvSpPr>
        <p:spPr bwMode="auto">
          <a:xfrm>
            <a:off x="1143000" y="2057400"/>
            <a:ext cx="7772400" cy="426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a:lstStyle>
          <a:p>
            <a:r>
              <a:rPr lang="en-US" sz="2400" dirty="0">
                <a:effectLst/>
                <a:latin typeface="+mj-lt"/>
                <a:ea typeface="Times New Roman" panose="02020603050405020304" pitchFamily="18" charset="0"/>
              </a:rPr>
              <a:t>Promoting seafood as an agricultural product of Oregon</a:t>
            </a:r>
          </a:p>
          <a:p>
            <a:r>
              <a:rPr lang="en-US" sz="2400" dirty="0">
                <a:effectLst/>
                <a:latin typeface="+mj-lt"/>
                <a:ea typeface="Times New Roman" panose="02020603050405020304" pitchFamily="18" charset="0"/>
              </a:rPr>
              <a:t>Creating economic opportunity for Oregon-landed products and supporting infrastructure needs</a:t>
            </a:r>
          </a:p>
          <a:p>
            <a:r>
              <a:rPr lang="en-US" sz="2400" dirty="0">
                <a:effectLst/>
                <a:latin typeface="+mj-lt"/>
                <a:ea typeface="Times New Roman" panose="02020603050405020304" pitchFamily="18" charset="0"/>
              </a:rPr>
              <a:t>Categorizing fishing crew as agricultural workers </a:t>
            </a:r>
            <a:endParaRPr lang="en-US" sz="2400" kern="0" dirty="0">
              <a:latin typeface="Times" charset="0"/>
              <a:ea typeface="ＭＳ Ｐゴシック" charset="0"/>
              <a:cs typeface="ＭＳ Ｐゴシック" charset="0"/>
            </a:endParaRPr>
          </a:p>
          <a:p>
            <a:r>
              <a:rPr lang="en-US" sz="2400" dirty="0">
                <a:effectLst/>
                <a:latin typeface="+mj-lt"/>
                <a:ea typeface="Times New Roman" panose="02020603050405020304" pitchFamily="18" charset="0"/>
              </a:rPr>
              <a:t>Crew vetting, training and healthcare</a:t>
            </a:r>
          </a:p>
        </p:txBody>
      </p:sp>
    </p:spTree>
    <p:extLst>
      <p:ext uri="{BB962C8B-B14F-4D97-AF65-F5344CB8AC3E}">
        <p14:creationId xmlns:p14="http://schemas.microsoft.com/office/powerpoint/2010/main" val="2747695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late of food with a drink and a glass of beer&#10;&#10;Description automatically generated">
            <a:extLst>
              <a:ext uri="{FF2B5EF4-FFF2-40B4-BE49-F238E27FC236}">
                <a16:creationId xmlns:a16="http://schemas.microsoft.com/office/drawing/2014/main" id="{9161378C-8C6E-8760-09DC-B01C6E2686F1}"/>
              </a:ext>
            </a:extLst>
          </p:cNvPr>
          <p:cNvPicPr>
            <a:picLocks noChangeAspect="1"/>
          </p:cNvPicPr>
          <p:nvPr/>
        </p:nvPicPr>
        <p:blipFill>
          <a:blip r:embed="rId3"/>
          <a:stretch>
            <a:fillRect/>
          </a:stretch>
        </p:blipFill>
        <p:spPr>
          <a:xfrm>
            <a:off x="4143990" y="914399"/>
            <a:ext cx="4572000" cy="3048001"/>
          </a:xfrm>
          <a:prstGeom prst="rect">
            <a:avLst/>
          </a:prstGeom>
        </p:spPr>
      </p:pic>
      <p:pic>
        <p:nvPicPr>
          <p:cNvPr id="7" name="Picture 6" descr="A plate of food on a table&#10;&#10;Description automatically generated">
            <a:extLst>
              <a:ext uri="{FF2B5EF4-FFF2-40B4-BE49-F238E27FC236}">
                <a16:creationId xmlns:a16="http://schemas.microsoft.com/office/drawing/2014/main" id="{57B9C29C-A946-EC3E-8F93-3EB622DA419B}"/>
              </a:ext>
            </a:extLst>
          </p:cNvPr>
          <p:cNvPicPr>
            <a:picLocks noChangeAspect="1"/>
          </p:cNvPicPr>
          <p:nvPr/>
        </p:nvPicPr>
        <p:blipFill>
          <a:blip r:embed="rId4"/>
          <a:stretch>
            <a:fillRect/>
          </a:stretch>
        </p:blipFill>
        <p:spPr>
          <a:xfrm>
            <a:off x="3962400" y="4115179"/>
            <a:ext cx="5146530" cy="3431020"/>
          </a:xfrm>
          <a:prstGeom prst="rect">
            <a:avLst/>
          </a:prstGeom>
        </p:spPr>
      </p:pic>
      <p:pic>
        <p:nvPicPr>
          <p:cNvPr id="11" name="Picture 10" descr="A plate of food and snacks&#10;&#10;Description automatically generated">
            <a:extLst>
              <a:ext uri="{FF2B5EF4-FFF2-40B4-BE49-F238E27FC236}">
                <a16:creationId xmlns:a16="http://schemas.microsoft.com/office/drawing/2014/main" id="{2C690CEF-6B89-E605-912B-713C90F5E864}"/>
              </a:ext>
            </a:extLst>
          </p:cNvPr>
          <p:cNvPicPr>
            <a:picLocks noChangeAspect="1"/>
          </p:cNvPicPr>
          <p:nvPr/>
        </p:nvPicPr>
        <p:blipFill>
          <a:blip r:embed="rId5"/>
          <a:stretch>
            <a:fillRect/>
          </a:stretch>
        </p:blipFill>
        <p:spPr>
          <a:xfrm>
            <a:off x="-868475" y="914400"/>
            <a:ext cx="4572000" cy="3048000"/>
          </a:xfrm>
          <a:prstGeom prst="rect">
            <a:avLst/>
          </a:prstGeom>
        </p:spPr>
      </p:pic>
      <p:sp>
        <p:nvSpPr>
          <p:cNvPr id="28674" name="Title 1"/>
          <p:cNvSpPr>
            <a:spLocks noGrp="1"/>
          </p:cNvSpPr>
          <p:nvPr>
            <p:ph type="title"/>
          </p:nvPr>
        </p:nvSpPr>
        <p:spPr>
          <a:xfrm>
            <a:off x="152400" y="0"/>
            <a:ext cx="7772400" cy="1143000"/>
          </a:xfrm>
        </p:spPr>
        <p:txBody>
          <a:bodyPr/>
          <a:lstStyle/>
          <a:p>
            <a:pPr eaLnBrk="1" hangingPunct="1"/>
            <a:r>
              <a:rPr lang="en-US" dirty="0">
                <a:latin typeface="Times" charset="0"/>
                <a:ea typeface="ＭＳ Ｐゴシック" charset="0"/>
                <a:cs typeface="ＭＳ Ｐゴシック" charset="0"/>
              </a:rPr>
              <a:t>Enjoy!</a:t>
            </a:r>
          </a:p>
        </p:txBody>
      </p:sp>
      <p:pic>
        <p:nvPicPr>
          <p:cNvPr id="3" name="Picture 2" descr="A plate of food on a black surface&#10;&#10;Description automatically generated">
            <a:extLst>
              <a:ext uri="{FF2B5EF4-FFF2-40B4-BE49-F238E27FC236}">
                <a16:creationId xmlns:a16="http://schemas.microsoft.com/office/drawing/2014/main" id="{04BC5853-C68B-90E1-3ED6-1E2537C7EC3E}"/>
              </a:ext>
            </a:extLst>
          </p:cNvPr>
          <p:cNvPicPr>
            <a:picLocks noChangeAspect="1"/>
          </p:cNvPicPr>
          <p:nvPr/>
        </p:nvPicPr>
        <p:blipFill>
          <a:blip r:embed="rId6"/>
          <a:srcRect l="17773" t="2248"/>
          <a:stretch/>
        </p:blipFill>
        <p:spPr>
          <a:xfrm>
            <a:off x="-639875" y="3960274"/>
            <a:ext cx="4297475" cy="3406943"/>
          </a:xfrm>
          <a:prstGeom prst="rect">
            <a:avLst/>
          </a:prstGeom>
        </p:spPr>
      </p:pic>
    </p:spTree>
    <p:extLst>
      <p:ext uri="{BB962C8B-B14F-4D97-AF65-F5344CB8AC3E}">
        <p14:creationId xmlns:p14="http://schemas.microsoft.com/office/powerpoint/2010/main" val="139682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lstStyle/>
          <a:p>
            <a:pPr eaLnBrk="1" hangingPunct="1"/>
            <a:r>
              <a:rPr lang="en-US" dirty="0">
                <a:latin typeface="Times" charset="0"/>
                <a:ea typeface="ＭＳ Ｐゴシック" charset="0"/>
                <a:cs typeface="ＭＳ Ｐゴシック" charset="0"/>
              </a:rPr>
              <a:t>Oregon State Commodity Commissions</a:t>
            </a:r>
          </a:p>
        </p:txBody>
      </p:sp>
      <p:sp>
        <p:nvSpPr>
          <p:cNvPr id="16387" name="Content Placeholder 4"/>
          <p:cNvSpPr>
            <a:spLocks noGrp="1"/>
          </p:cNvSpPr>
          <p:nvPr>
            <p:ph idx="1"/>
          </p:nvPr>
        </p:nvSpPr>
        <p:spPr/>
        <p:txBody>
          <a:bodyPr/>
          <a:lstStyle/>
          <a:p>
            <a:pPr eaLnBrk="1" hangingPunct="1"/>
            <a:r>
              <a:rPr lang="en-US" sz="2800" dirty="0">
                <a:latin typeface="Times" charset="0"/>
                <a:ea typeface="ＭＳ Ｐゴシック" charset="0"/>
                <a:cs typeface="ＭＳ Ｐゴシック" charset="0"/>
              </a:rPr>
              <a:t>Industry Funded (.01 x ex-vessel value of albacore landed/.015 ex-vessel value of salmon landed)</a:t>
            </a:r>
          </a:p>
          <a:p>
            <a:pPr eaLnBrk="1" hangingPunct="1"/>
            <a:r>
              <a:rPr lang="en-US" sz="2800" dirty="0">
                <a:latin typeface="Times" charset="0"/>
                <a:ea typeface="ＭＳ Ｐゴシック" charset="0"/>
                <a:cs typeface="ＭＳ Ｐゴシック" charset="0"/>
              </a:rPr>
              <a:t>Nine Commissioners</a:t>
            </a:r>
          </a:p>
          <a:p>
            <a:pPr eaLnBrk="1" hangingPunct="1"/>
            <a:r>
              <a:rPr lang="en-US" sz="2800" dirty="0">
                <a:latin typeface="Times" charset="0"/>
                <a:ea typeface="ＭＳ Ｐゴシック" charset="0"/>
                <a:cs typeface="ＭＳ Ｐゴシック" charset="0"/>
              </a:rPr>
              <a:t>Fishermen, Processors/Buyers, Public Member</a:t>
            </a:r>
          </a:p>
          <a:p>
            <a:pPr eaLnBrk="1" hangingPunct="1"/>
            <a:r>
              <a:rPr lang="en-US" sz="2800" dirty="0">
                <a:latin typeface="Times" charset="0"/>
                <a:ea typeface="ＭＳ Ｐゴシック" charset="0"/>
                <a:cs typeface="ＭＳ Ｐゴシック" charset="0"/>
              </a:rPr>
              <a:t>Education, Research, Communication, Promotion</a:t>
            </a:r>
          </a:p>
        </p:txBody>
      </p:sp>
    </p:spTree>
    <p:extLst>
      <p:ext uri="{BB962C8B-B14F-4D97-AF65-F5344CB8AC3E}">
        <p14:creationId xmlns:p14="http://schemas.microsoft.com/office/powerpoint/2010/main" val="3941585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a:latin typeface="Times" charset="0"/>
                <a:ea typeface="ＭＳ Ｐゴシック" charset="0"/>
                <a:cs typeface="ＭＳ Ｐゴシック" charset="0"/>
              </a:rPr>
              <a:t>Join Us!</a:t>
            </a:r>
          </a:p>
        </p:txBody>
      </p:sp>
      <p:pic>
        <p:nvPicPr>
          <p:cNvPr id="4" name="Picture 3" descr="A logo of a camera&#10;&#10;Description automatically generated">
            <a:extLst>
              <a:ext uri="{FF2B5EF4-FFF2-40B4-BE49-F238E27FC236}">
                <a16:creationId xmlns:a16="http://schemas.microsoft.com/office/drawing/2014/main" id="{79055A60-C795-41B4-6FA3-64497AF2CEFA}"/>
              </a:ext>
            </a:extLst>
          </p:cNvPr>
          <p:cNvPicPr>
            <a:picLocks noChangeAspect="1"/>
          </p:cNvPicPr>
          <p:nvPr/>
        </p:nvPicPr>
        <p:blipFill>
          <a:blip r:embed="rId3"/>
          <a:stretch>
            <a:fillRect/>
          </a:stretch>
        </p:blipFill>
        <p:spPr>
          <a:xfrm>
            <a:off x="2971800" y="2912220"/>
            <a:ext cx="501650" cy="440580"/>
          </a:xfrm>
          <a:prstGeom prst="rect">
            <a:avLst/>
          </a:prstGeom>
        </p:spPr>
      </p:pic>
      <p:sp>
        <p:nvSpPr>
          <p:cNvPr id="6" name="TextBox 5">
            <a:extLst>
              <a:ext uri="{FF2B5EF4-FFF2-40B4-BE49-F238E27FC236}">
                <a16:creationId xmlns:a16="http://schemas.microsoft.com/office/drawing/2014/main" id="{9D61E945-F1A0-EBCB-D347-D950AE7CF414}"/>
              </a:ext>
            </a:extLst>
          </p:cNvPr>
          <p:cNvSpPr txBox="1"/>
          <p:nvPr/>
        </p:nvSpPr>
        <p:spPr>
          <a:xfrm>
            <a:off x="3581400" y="2891135"/>
            <a:ext cx="2518638" cy="461665"/>
          </a:xfrm>
          <a:prstGeom prst="rect">
            <a:avLst/>
          </a:prstGeom>
          <a:noFill/>
        </p:spPr>
        <p:txBody>
          <a:bodyPr wrap="none" rtlCol="0">
            <a:spAutoFit/>
          </a:bodyPr>
          <a:lstStyle/>
          <a:p>
            <a:r>
              <a:rPr lang="en-US" dirty="0"/>
              <a:t>@</a:t>
            </a:r>
            <a:r>
              <a:rPr lang="en-US" dirty="0" err="1"/>
              <a:t>OregonAlbacore</a:t>
            </a:r>
            <a:endParaRPr lang="en-US" dirty="0"/>
          </a:p>
        </p:txBody>
      </p:sp>
      <p:pic>
        <p:nvPicPr>
          <p:cNvPr id="8" name="Picture 7" descr="A blue and white logo&#10;&#10;Description automatically generated">
            <a:extLst>
              <a:ext uri="{FF2B5EF4-FFF2-40B4-BE49-F238E27FC236}">
                <a16:creationId xmlns:a16="http://schemas.microsoft.com/office/drawing/2014/main" id="{D8C0FA35-3E46-50B6-CC6D-081A83DFBD39}"/>
              </a:ext>
            </a:extLst>
          </p:cNvPr>
          <p:cNvPicPr>
            <a:picLocks noChangeAspect="1"/>
          </p:cNvPicPr>
          <p:nvPr/>
        </p:nvPicPr>
        <p:blipFill>
          <a:blip r:embed="rId4"/>
          <a:stretch>
            <a:fillRect/>
          </a:stretch>
        </p:blipFill>
        <p:spPr>
          <a:xfrm>
            <a:off x="2971800" y="3445620"/>
            <a:ext cx="501651" cy="440580"/>
          </a:xfrm>
          <a:prstGeom prst="rect">
            <a:avLst/>
          </a:prstGeom>
        </p:spPr>
      </p:pic>
      <p:sp>
        <p:nvSpPr>
          <p:cNvPr id="9" name="TextBox 8">
            <a:extLst>
              <a:ext uri="{FF2B5EF4-FFF2-40B4-BE49-F238E27FC236}">
                <a16:creationId xmlns:a16="http://schemas.microsoft.com/office/drawing/2014/main" id="{4977AFC9-AFD6-E0AC-810A-212A14DFC8A5}"/>
              </a:ext>
            </a:extLst>
          </p:cNvPr>
          <p:cNvSpPr txBox="1"/>
          <p:nvPr/>
        </p:nvSpPr>
        <p:spPr>
          <a:xfrm>
            <a:off x="3657600" y="3429000"/>
            <a:ext cx="3962400" cy="461665"/>
          </a:xfrm>
          <a:prstGeom prst="rect">
            <a:avLst/>
          </a:prstGeom>
          <a:noFill/>
        </p:spPr>
        <p:txBody>
          <a:bodyPr wrap="square" rtlCol="0">
            <a:spAutoFit/>
          </a:bodyPr>
          <a:lstStyle/>
          <a:p>
            <a:r>
              <a:rPr lang="en-US" dirty="0"/>
              <a:t>Oregon Albacore Commission</a:t>
            </a:r>
          </a:p>
        </p:txBody>
      </p:sp>
      <p:sp>
        <p:nvSpPr>
          <p:cNvPr id="10" name="TextBox 9">
            <a:extLst>
              <a:ext uri="{FF2B5EF4-FFF2-40B4-BE49-F238E27FC236}">
                <a16:creationId xmlns:a16="http://schemas.microsoft.com/office/drawing/2014/main" id="{DDD142F5-9088-3E90-7681-7D4F9DF69E8D}"/>
              </a:ext>
            </a:extLst>
          </p:cNvPr>
          <p:cNvSpPr txBox="1"/>
          <p:nvPr/>
        </p:nvSpPr>
        <p:spPr>
          <a:xfrm>
            <a:off x="1828799" y="4800600"/>
            <a:ext cx="5486401"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2800" dirty="0"/>
              <a:t>Ask for it at your local fish market, grocery store or restaurant to enjoy Oregon Albacore and Oregon Salmon year-round. </a:t>
            </a:r>
          </a:p>
        </p:txBody>
      </p:sp>
      <p:sp>
        <p:nvSpPr>
          <p:cNvPr id="11" name="TextBox 10">
            <a:extLst>
              <a:ext uri="{FF2B5EF4-FFF2-40B4-BE49-F238E27FC236}">
                <a16:creationId xmlns:a16="http://schemas.microsoft.com/office/drawing/2014/main" id="{C92A4F13-51E7-E58E-8461-4188FF3CAC95}"/>
              </a:ext>
            </a:extLst>
          </p:cNvPr>
          <p:cNvSpPr txBox="1"/>
          <p:nvPr/>
        </p:nvSpPr>
        <p:spPr>
          <a:xfrm>
            <a:off x="2895600" y="1828800"/>
            <a:ext cx="3803285" cy="954107"/>
          </a:xfrm>
          <a:prstGeom prst="rect">
            <a:avLst/>
          </a:prstGeom>
          <a:noFill/>
        </p:spPr>
        <p:txBody>
          <a:bodyPr wrap="none" rtlCol="0">
            <a:spAutoFit/>
          </a:bodyPr>
          <a:lstStyle/>
          <a:p>
            <a:r>
              <a:rPr lang="en-US" sz="2800" dirty="0">
                <a:hlinkClick r:id="rId5"/>
              </a:rPr>
              <a:t>www.oregonsalmon.org</a:t>
            </a:r>
            <a:endParaRPr lang="en-US" sz="2800" dirty="0"/>
          </a:p>
          <a:p>
            <a:r>
              <a:rPr lang="en-US" sz="2800" dirty="0">
                <a:hlinkClick r:id="rId6"/>
              </a:rPr>
              <a:t>www.oregonalbacore.org</a:t>
            </a:r>
            <a:endParaRPr lang="en-US" sz="2800" dirty="0"/>
          </a:p>
        </p:txBody>
      </p:sp>
    </p:spTree>
    <p:extLst>
      <p:ext uri="{BB962C8B-B14F-4D97-AF65-F5344CB8AC3E}">
        <p14:creationId xmlns:p14="http://schemas.microsoft.com/office/powerpoint/2010/main" val="2149941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a:xfrm>
            <a:off x="685800" y="228600"/>
            <a:ext cx="7772400" cy="1143000"/>
          </a:xfrm>
        </p:spPr>
        <p:txBody>
          <a:bodyPr/>
          <a:lstStyle/>
          <a:p>
            <a:pPr eaLnBrk="1" hangingPunct="1"/>
            <a:r>
              <a:rPr lang="en-US" dirty="0">
                <a:latin typeface="Times" charset="0"/>
                <a:ea typeface="ＭＳ Ｐゴシック" charset="0"/>
                <a:cs typeface="ＭＳ Ｐゴシック" charset="0"/>
              </a:rPr>
              <a:t>Meet the Fishermen</a:t>
            </a:r>
          </a:p>
        </p:txBody>
      </p:sp>
      <p:sp>
        <p:nvSpPr>
          <p:cNvPr id="16387" name="Content Placeholder 4"/>
          <p:cNvSpPr>
            <a:spLocks noGrp="1"/>
          </p:cNvSpPr>
          <p:nvPr>
            <p:ph idx="1"/>
          </p:nvPr>
        </p:nvSpPr>
        <p:spPr>
          <a:xfrm>
            <a:off x="419100" y="4648200"/>
            <a:ext cx="7772400" cy="1143000"/>
          </a:xfrm>
        </p:spPr>
        <p:txBody>
          <a:bodyPr/>
          <a:lstStyle/>
          <a:p>
            <a:pPr algn="ctr" eaLnBrk="1" hangingPunct="1"/>
            <a:r>
              <a:rPr lang="en-US" dirty="0">
                <a:latin typeface="Times" charset="0"/>
                <a:ea typeface="ＭＳ Ｐゴシック" charset="0"/>
                <a:cs typeface="ＭＳ Ｐゴシック" charset="0"/>
                <a:hlinkClick r:id="rId5"/>
              </a:rPr>
              <a:t>https://</a:t>
            </a:r>
            <a:r>
              <a:rPr lang="en-US" dirty="0" err="1">
                <a:latin typeface="Times" charset="0"/>
                <a:ea typeface="ＭＳ Ｐゴシック" charset="0"/>
                <a:cs typeface="ＭＳ Ｐゴシック" charset="0"/>
                <a:hlinkClick r:id="rId5"/>
              </a:rPr>
              <a:t>oregonalbacore.org</a:t>
            </a:r>
            <a:r>
              <a:rPr lang="en-US" dirty="0">
                <a:latin typeface="Times" charset="0"/>
                <a:ea typeface="ＭＳ Ｐゴシック" charset="0"/>
                <a:cs typeface="ＭＳ Ｐゴシック" charset="0"/>
                <a:hlinkClick r:id="rId5"/>
              </a:rPr>
              <a:t>/meet-the-fishermen/</a:t>
            </a:r>
            <a:endParaRPr lang="en-US" dirty="0">
              <a:latin typeface="Times" charset="0"/>
              <a:ea typeface="ＭＳ Ｐゴシック" charset="0"/>
              <a:cs typeface="ＭＳ Ｐゴシック" charset="0"/>
            </a:endParaRPr>
          </a:p>
        </p:txBody>
      </p:sp>
      <p:pic>
        <p:nvPicPr>
          <p:cNvPr id="2" name="Oregon_Albacore_Commission_Video_(3_Min).mp4">
            <a:hlinkClick r:id="" action="ppaction://media"/>
            <a:extLst>
              <a:ext uri="{FF2B5EF4-FFF2-40B4-BE49-F238E27FC236}">
                <a16:creationId xmlns:a16="http://schemas.microsoft.com/office/drawing/2014/main" id="{7EB8C8F5-CB16-8755-12B5-85254FD8A9F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29540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9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a:xfrm>
            <a:off x="685800" y="228600"/>
            <a:ext cx="7772400" cy="1143000"/>
          </a:xfrm>
        </p:spPr>
        <p:txBody>
          <a:bodyPr/>
          <a:lstStyle/>
          <a:p>
            <a:pPr eaLnBrk="1" hangingPunct="1"/>
            <a:r>
              <a:rPr lang="en-US" dirty="0">
                <a:latin typeface="Times" charset="0"/>
                <a:ea typeface="ＭＳ Ｐゴシック" charset="0"/>
                <a:cs typeface="ＭＳ Ｐゴシック" charset="0"/>
              </a:rPr>
              <a:t>Meet the Fishermen</a:t>
            </a:r>
          </a:p>
        </p:txBody>
      </p:sp>
      <p:pic>
        <p:nvPicPr>
          <p:cNvPr id="6" name="Content Placeholder 5" descr="A collage of different types of boats&#10;&#10;Description automatically generated">
            <a:extLst>
              <a:ext uri="{FF2B5EF4-FFF2-40B4-BE49-F238E27FC236}">
                <a16:creationId xmlns:a16="http://schemas.microsoft.com/office/drawing/2014/main" id="{8F88DBAC-7AB9-721C-C379-3F803D94C5BB}"/>
              </a:ext>
            </a:extLst>
          </p:cNvPr>
          <p:cNvPicPr>
            <a:picLocks noGrp="1" noChangeAspect="1"/>
          </p:cNvPicPr>
          <p:nvPr>
            <p:ph idx="1"/>
          </p:nvPr>
        </p:nvPicPr>
        <p:blipFill>
          <a:blip r:embed="rId3"/>
          <a:stretch>
            <a:fillRect/>
          </a:stretch>
        </p:blipFill>
        <p:spPr>
          <a:xfrm>
            <a:off x="914400" y="1268279"/>
            <a:ext cx="6324599" cy="5895813"/>
          </a:xfrm>
        </p:spPr>
      </p:pic>
      <p:pic>
        <p:nvPicPr>
          <p:cNvPr id="8" name="Picture 7" descr="A black and white logo with a fish&#10;&#10;Description automatically generated">
            <a:extLst>
              <a:ext uri="{FF2B5EF4-FFF2-40B4-BE49-F238E27FC236}">
                <a16:creationId xmlns:a16="http://schemas.microsoft.com/office/drawing/2014/main" id="{EBA0F5EF-4AAF-BA36-847C-C3B777E8F83A}"/>
              </a:ext>
            </a:extLst>
          </p:cNvPr>
          <p:cNvPicPr>
            <a:picLocks noChangeAspect="1"/>
          </p:cNvPicPr>
          <p:nvPr/>
        </p:nvPicPr>
        <p:blipFill>
          <a:blip r:embed="rId4"/>
          <a:stretch>
            <a:fillRect/>
          </a:stretch>
        </p:blipFill>
        <p:spPr>
          <a:xfrm>
            <a:off x="5575300" y="4457700"/>
            <a:ext cx="3568700" cy="2628900"/>
          </a:xfrm>
          <a:prstGeom prst="rect">
            <a:avLst/>
          </a:prstGeom>
        </p:spPr>
      </p:pic>
    </p:spTree>
    <p:extLst>
      <p:ext uri="{BB962C8B-B14F-4D97-AF65-F5344CB8AC3E}">
        <p14:creationId xmlns:p14="http://schemas.microsoft.com/office/powerpoint/2010/main" val="364817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1371600" y="762000"/>
            <a:ext cx="6248400" cy="1066800"/>
          </a:xfrm>
        </p:spPr>
        <p:txBody>
          <a:bodyPr/>
          <a:lstStyle/>
          <a:p>
            <a:pPr eaLnBrk="1" hangingPunct="1"/>
            <a:r>
              <a:rPr lang="en-US" dirty="0">
                <a:latin typeface="Times" charset="0"/>
                <a:ea typeface="ＭＳ Ｐゴシック" charset="0"/>
                <a:cs typeface="ＭＳ Ｐゴシック" charset="0"/>
              </a:rPr>
              <a:t>Select Projects</a:t>
            </a:r>
          </a:p>
        </p:txBody>
      </p:sp>
      <p:sp>
        <p:nvSpPr>
          <p:cNvPr id="17412" name="Rectangle 1028"/>
          <p:cNvSpPr>
            <a:spLocks noChangeArrowheads="1"/>
          </p:cNvSpPr>
          <p:nvPr/>
        </p:nvSpPr>
        <p:spPr bwMode="auto">
          <a:xfrm>
            <a:off x="6192838" y="4551363"/>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a:p>
        </p:txBody>
      </p:sp>
      <p:sp>
        <p:nvSpPr>
          <p:cNvPr id="17413" name="Rectangle 1030"/>
          <p:cNvSpPr>
            <a:spLocks noChangeArrowheads="1"/>
          </p:cNvSpPr>
          <p:nvPr/>
        </p:nvSpPr>
        <p:spPr bwMode="auto">
          <a:xfrm>
            <a:off x="3927475" y="4144963"/>
            <a:ext cx="300672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en-US"/>
          </a:p>
        </p:txBody>
      </p:sp>
      <p:sp>
        <p:nvSpPr>
          <p:cNvPr id="17414" name="Rectangle 1032"/>
          <p:cNvSpPr>
            <a:spLocks noChangeArrowheads="1"/>
          </p:cNvSpPr>
          <p:nvPr/>
        </p:nvSpPr>
        <p:spPr bwMode="auto">
          <a:xfrm>
            <a:off x="5224463" y="3032125"/>
            <a:ext cx="3005137"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en-US"/>
          </a:p>
        </p:txBody>
      </p:sp>
      <p:sp>
        <p:nvSpPr>
          <p:cNvPr id="2" name="TextBox 1">
            <a:extLst>
              <a:ext uri="{FF2B5EF4-FFF2-40B4-BE49-F238E27FC236}">
                <a16:creationId xmlns:a16="http://schemas.microsoft.com/office/drawing/2014/main" id="{1B9030D0-AF3F-3230-F26D-F18A1FBD1646}"/>
              </a:ext>
            </a:extLst>
          </p:cNvPr>
          <p:cNvSpPr txBox="1"/>
          <p:nvPr/>
        </p:nvSpPr>
        <p:spPr>
          <a:xfrm>
            <a:off x="685800" y="4419600"/>
            <a:ext cx="1052148" cy="400110"/>
          </a:xfrm>
          <a:prstGeom prst="rect">
            <a:avLst/>
          </a:prstGeom>
          <a:noFill/>
        </p:spPr>
        <p:txBody>
          <a:bodyPr wrap="none" rtlCol="0">
            <a:spAutoFit/>
          </a:bodyPr>
          <a:lstStyle/>
          <a:p>
            <a:r>
              <a:rPr lang="en-US" sz="2000" b="1" dirty="0"/>
              <a:t>Website</a:t>
            </a:r>
            <a:endParaRPr lang="en-US" sz="1800" dirty="0"/>
          </a:p>
        </p:txBody>
      </p:sp>
      <p:sp>
        <p:nvSpPr>
          <p:cNvPr id="3" name="TextBox 2">
            <a:extLst>
              <a:ext uri="{FF2B5EF4-FFF2-40B4-BE49-F238E27FC236}">
                <a16:creationId xmlns:a16="http://schemas.microsoft.com/office/drawing/2014/main" id="{393471B3-B330-E315-B51E-A6D3802EBAB6}"/>
              </a:ext>
            </a:extLst>
          </p:cNvPr>
          <p:cNvSpPr txBox="1"/>
          <p:nvPr/>
        </p:nvSpPr>
        <p:spPr>
          <a:xfrm>
            <a:off x="4566019" y="3581400"/>
            <a:ext cx="3815981" cy="400110"/>
          </a:xfrm>
          <a:prstGeom prst="rect">
            <a:avLst/>
          </a:prstGeom>
          <a:noFill/>
        </p:spPr>
        <p:txBody>
          <a:bodyPr wrap="none" rtlCol="0">
            <a:spAutoFit/>
          </a:bodyPr>
          <a:lstStyle/>
          <a:p>
            <a:r>
              <a:rPr lang="en-US" sz="2000" b="1" dirty="0"/>
              <a:t>Promotional Videos</a:t>
            </a:r>
            <a:r>
              <a:rPr lang="en-US" sz="2000" dirty="0"/>
              <a:t>: 3 and 10 min</a:t>
            </a:r>
          </a:p>
        </p:txBody>
      </p:sp>
      <p:sp>
        <p:nvSpPr>
          <p:cNvPr id="4" name="TextBox 3">
            <a:extLst>
              <a:ext uri="{FF2B5EF4-FFF2-40B4-BE49-F238E27FC236}">
                <a16:creationId xmlns:a16="http://schemas.microsoft.com/office/drawing/2014/main" id="{1F9C7357-3D70-F8C1-FA06-D740EA7E6C15}"/>
              </a:ext>
            </a:extLst>
          </p:cNvPr>
          <p:cNvSpPr txBox="1"/>
          <p:nvPr/>
        </p:nvSpPr>
        <p:spPr>
          <a:xfrm>
            <a:off x="689368" y="1905000"/>
            <a:ext cx="3863749" cy="954107"/>
          </a:xfrm>
          <a:prstGeom prst="rect">
            <a:avLst/>
          </a:prstGeom>
          <a:noFill/>
        </p:spPr>
        <p:txBody>
          <a:bodyPr wrap="square" rtlCol="0">
            <a:spAutoFit/>
          </a:bodyPr>
          <a:lstStyle/>
          <a:p>
            <a:r>
              <a:rPr lang="en-US" sz="2000" b="1" dirty="0"/>
              <a:t>Advertising Campaigns </a:t>
            </a:r>
            <a:r>
              <a:rPr lang="en-US" sz="2000" dirty="0"/>
              <a:t>– </a:t>
            </a:r>
            <a:r>
              <a:rPr lang="en-US" sz="1800" dirty="0"/>
              <a:t>TV, Radio, Print, Digital, Outdoor, AM NW Cooking Segments, Podcasts</a:t>
            </a:r>
          </a:p>
        </p:txBody>
      </p:sp>
      <p:sp>
        <p:nvSpPr>
          <p:cNvPr id="7" name="TextBox 6">
            <a:extLst>
              <a:ext uri="{FF2B5EF4-FFF2-40B4-BE49-F238E27FC236}">
                <a16:creationId xmlns:a16="http://schemas.microsoft.com/office/drawing/2014/main" id="{70832F61-A7A1-CECB-4DA2-C6D798D376B4}"/>
              </a:ext>
            </a:extLst>
          </p:cNvPr>
          <p:cNvSpPr txBox="1"/>
          <p:nvPr/>
        </p:nvSpPr>
        <p:spPr>
          <a:xfrm>
            <a:off x="623427" y="5616714"/>
            <a:ext cx="3779624" cy="707886"/>
          </a:xfrm>
          <a:prstGeom prst="rect">
            <a:avLst/>
          </a:prstGeom>
          <a:noFill/>
        </p:spPr>
        <p:txBody>
          <a:bodyPr wrap="square" rtlCol="0">
            <a:spAutoFit/>
          </a:bodyPr>
          <a:lstStyle/>
          <a:p>
            <a:r>
              <a:rPr lang="en-US" sz="2000" b="1" dirty="0"/>
              <a:t>The Fleet Is In </a:t>
            </a:r>
            <a:r>
              <a:rPr lang="en-US" sz="2000" dirty="0"/>
              <a:t>– Dock sale promotional campaigns</a:t>
            </a:r>
          </a:p>
        </p:txBody>
      </p:sp>
      <p:sp>
        <p:nvSpPr>
          <p:cNvPr id="8" name="TextBox 7">
            <a:extLst>
              <a:ext uri="{FF2B5EF4-FFF2-40B4-BE49-F238E27FC236}">
                <a16:creationId xmlns:a16="http://schemas.microsoft.com/office/drawing/2014/main" id="{A2C901C8-1560-C05B-3E44-82D7ED489F01}"/>
              </a:ext>
            </a:extLst>
          </p:cNvPr>
          <p:cNvSpPr txBox="1"/>
          <p:nvPr/>
        </p:nvSpPr>
        <p:spPr>
          <a:xfrm>
            <a:off x="4523380" y="4616440"/>
            <a:ext cx="3863749" cy="1785104"/>
          </a:xfrm>
          <a:prstGeom prst="rect">
            <a:avLst/>
          </a:prstGeom>
          <a:noFill/>
        </p:spPr>
        <p:txBody>
          <a:bodyPr wrap="square" rtlCol="0">
            <a:spAutoFit/>
          </a:bodyPr>
          <a:lstStyle/>
          <a:p>
            <a:r>
              <a:rPr lang="en-US" sz="2000" b="1" dirty="0"/>
              <a:t>Events </a:t>
            </a:r>
            <a:r>
              <a:rPr lang="en-US" sz="2000" dirty="0"/>
              <a:t>– </a:t>
            </a:r>
            <a:r>
              <a:rPr lang="en-US" sz="1800" dirty="0"/>
              <a:t>Albacore Tuna Cook-Off, International Pinot Noir Celebration, Portland Seafood &amp; Wine Festival, Whole Foods Market Tuna Truck Sale, Newport Aquarium Tuna Day, Boston Seafood Show.</a:t>
            </a:r>
          </a:p>
        </p:txBody>
      </p:sp>
      <p:sp>
        <p:nvSpPr>
          <p:cNvPr id="9" name="TextBox 8">
            <a:extLst>
              <a:ext uri="{FF2B5EF4-FFF2-40B4-BE49-F238E27FC236}">
                <a16:creationId xmlns:a16="http://schemas.microsoft.com/office/drawing/2014/main" id="{55B58F43-C596-4FE7-5AF2-30A60A54673D}"/>
              </a:ext>
            </a:extLst>
          </p:cNvPr>
          <p:cNvSpPr txBox="1"/>
          <p:nvPr/>
        </p:nvSpPr>
        <p:spPr>
          <a:xfrm>
            <a:off x="685800" y="5029200"/>
            <a:ext cx="2777620" cy="400110"/>
          </a:xfrm>
          <a:prstGeom prst="rect">
            <a:avLst/>
          </a:prstGeom>
          <a:noFill/>
        </p:spPr>
        <p:txBody>
          <a:bodyPr wrap="none" rtlCol="0">
            <a:spAutoFit/>
          </a:bodyPr>
          <a:lstStyle/>
          <a:p>
            <a:r>
              <a:rPr lang="en-US" sz="2000" b="1" dirty="0"/>
              <a:t>Media/Influencer Tours</a:t>
            </a:r>
          </a:p>
        </p:txBody>
      </p:sp>
      <p:sp>
        <p:nvSpPr>
          <p:cNvPr id="10" name="TextBox 9">
            <a:extLst>
              <a:ext uri="{FF2B5EF4-FFF2-40B4-BE49-F238E27FC236}">
                <a16:creationId xmlns:a16="http://schemas.microsoft.com/office/drawing/2014/main" id="{920F40B1-225B-868E-9A64-40ACBA80EC70}"/>
              </a:ext>
            </a:extLst>
          </p:cNvPr>
          <p:cNvSpPr txBox="1"/>
          <p:nvPr/>
        </p:nvSpPr>
        <p:spPr>
          <a:xfrm>
            <a:off x="4572000" y="3124200"/>
            <a:ext cx="1579278" cy="400110"/>
          </a:xfrm>
          <a:prstGeom prst="rect">
            <a:avLst/>
          </a:prstGeom>
          <a:noFill/>
        </p:spPr>
        <p:txBody>
          <a:bodyPr wrap="none" rtlCol="0">
            <a:spAutoFit/>
          </a:bodyPr>
          <a:lstStyle/>
          <a:p>
            <a:r>
              <a:rPr lang="en-US" sz="2000" b="1" dirty="0"/>
              <a:t>Scholarships</a:t>
            </a:r>
          </a:p>
        </p:txBody>
      </p:sp>
      <p:sp>
        <p:nvSpPr>
          <p:cNvPr id="11" name="TextBox 10">
            <a:extLst>
              <a:ext uri="{FF2B5EF4-FFF2-40B4-BE49-F238E27FC236}">
                <a16:creationId xmlns:a16="http://schemas.microsoft.com/office/drawing/2014/main" id="{44ED4A96-8762-E9F3-38AD-D9CAAC18D1F1}"/>
              </a:ext>
            </a:extLst>
          </p:cNvPr>
          <p:cNvSpPr txBox="1"/>
          <p:nvPr/>
        </p:nvSpPr>
        <p:spPr>
          <a:xfrm>
            <a:off x="4521522" y="1905000"/>
            <a:ext cx="4207188" cy="1231106"/>
          </a:xfrm>
          <a:prstGeom prst="rect">
            <a:avLst/>
          </a:prstGeom>
          <a:noFill/>
        </p:spPr>
        <p:txBody>
          <a:bodyPr wrap="square" rtlCol="0">
            <a:spAutoFit/>
          </a:bodyPr>
          <a:lstStyle/>
          <a:p>
            <a:r>
              <a:rPr lang="en-US" sz="2000" b="1" dirty="0"/>
              <a:t>Educational Displays </a:t>
            </a:r>
            <a:r>
              <a:rPr lang="en-US" sz="2000" dirty="0"/>
              <a:t>– </a:t>
            </a:r>
            <a:r>
              <a:rPr lang="en-US" sz="1800" dirty="0"/>
              <a:t>Oregon Institute of Marine Biology/Charleston, Pacific Maritime Heritage Museum/ Newport</a:t>
            </a:r>
          </a:p>
        </p:txBody>
      </p:sp>
      <p:sp>
        <p:nvSpPr>
          <p:cNvPr id="12" name="TextBox 11">
            <a:extLst>
              <a:ext uri="{FF2B5EF4-FFF2-40B4-BE49-F238E27FC236}">
                <a16:creationId xmlns:a16="http://schemas.microsoft.com/office/drawing/2014/main" id="{B0DD4E50-77E4-CAB1-7C3B-EEA12EA1FED8}"/>
              </a:ext>
            </a:extLst>
          </p:cNvPr>
          <p:cNvSpPr txBox="1"/>
          <p:nvPr/>
        </p:nvSpPr>
        <p:spPr>
          <a:xfrm>
            <a:off x="4521756" y="4114800"/>
            <a:ext cx="2641044" cy="400110"/>
          </a:xfrm>
          <a:prstGeom prst="rect">
            <a:avLst/>
          </a:prstGeom>
          <a:noFill/>
        </p:spPr>
        <p:txBody>
          <a:bodyPr wrap="none" rtlCol="0">
            <a:spAutoFit/>
          </a:bodyPr>
          <a:lstStyle/>
          <a:p>
            <a:r>
              <a:rPr lang="en-US" sz="2000" b="1" dirty="0"/>
              <a:t>Promotional Brochure</a:t>
            </a:r>
          </a:p>
        </p:txBody>
      </p:sp>
      <p:sp>
        <p:nvSpPr>
          <p:cNvPr id="13" name="TextBox 12">
            <a:extLst>
              <a:ext uri="{FF2B5EF4-FFF2-40B4-BE49-F238E27FC236}">
                <a16:creationId xmlns:a16="http://schemas.microsoft.com/office/drawing/2014/main" id="{F6EE4156-2A88-AEA0-5758-D0A9C02178A2}"/>
              </a:ext>
            </a:extLst>
          </p:cNvPr>
          <p:cNvSpPr txBox="1"/>
          <p:nvPr/>
        </p:nvSpPr>
        <p:spPr>
          <a:xfrm>
            <a:off x="652495" y="2895600"/>
            <a:ext cx="3863749" cy="677108"/>
          </a:xfrm>
          <a:prstGeom prst="rect">
            <a:avLst/>
          </a:prstGeom>
          <a:noFill/>
        </p:spPr>
        <p:txBody>
          <a:bodyPr wrap="square" rtlCol="0">
            <a:spAutoFit/>
          </a:bodyPr>
          <a:lstStyle/>
          <a:p>
            <a:r>
              <a:rPr lang="en-US" sz="2000" b="1" dirty="0"/>
              <a:t>Educational Booklets </a:t>
            </a:r>
            <a:r>
              <a:rPr lang="en-US" sz="2000" dirty="0"/>
              <a:t>– Kids </a:t>
            </a:r>
            <a:r>
              <a:rPr lang="en-US" sz="1800" dirty="0"/>
              <a:t>activity books, posters, videos, recipes</a:t>
            </a:r>
          </a:p>
        </p:txBody>
      </p:sp>
      <p:sp>
        <p:nvSpPr>
          <p:cNvPr id="14" name="TextBox 13">
            <a:extLst>
              <a:ext uri="{FF2B5EF4-FFF2-40B4-BE49-F238E27FC236}">
                <a16:creationId xmlns:a16="http://schemas.microsoft.com/office/drawing/2014/main" id="{E3A0CC1C-3DDC-51C8-3527-567714CB3846}"/>
              </a:ext>
            </a:extLst>
          </p:cNvPr>
          <p:cNvSpPr txBox="1"/>
          <p:nvPr/>
        </p:nvSpPr>
        <p:spPr>
          <a:xfrm>
            <a:off x="689368" y="3581400"/>
            <a:ext cx="4088271" cy="677108"/>
          </a:xfrm>
          <a:prstGeom prst="rect">
            <a:avLst/>
          </a:prstGeom>
          <a:noFill/>
        </p:spPr>
        <p:txBody>
          <a:bodyPr wrap="square" rtlCol="0">
            <a:spAutoFit/>
          </a:bodyPr>
          <a:lstStyle/>
          <a:p>
            <a:r>
              <a:rPr lang="en-US" sz="2000" b="1" dirty="0"/>
              <a:t>Research – </a:t>
            </a:r>
            <a:r>
              <a:rPr lang="en-US" sz="1800" dirty="0"/>
              <a:t>Oregon State University, OSU Food Innovation Center, ARF</a:t>
            </a:r>
          </a:p>
        </p:txBody>
      </p:sp>
    </p:spTree>
    <p:extLst>
      <p:ext uri="{BB962C8B-B14F-4D97-AF65-F5344CB8AC3E}">
        <p14:creationId xmlns:p14="http://schemas.microsoft.com/office/powerpoint/2010/main" val="3806479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34052"/>
            <a:lum/>
          </a:blip>
          <a:srcRect/>
          <a:stretch>
            <a:fillRect l="-6000" r="-6000"/>
          </a:stretch>
        </a:blipFill>
        <a:effectLst/>
      </p:bgPr>
    </p:bg>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1371600" y="1371600"/>
            <a:ext cx="6248400" cy="1066800"/>
          </a:xfrm>
        </p:spPr>
        <p:txBody>
          <a:bodyPr/>
          <a:lstStyle/>
          <a:p>
            <a:pPr eaLnBrk="1" hangingPunct="1"/>
            <a:r>
              <a:rPr lang="en-US" dirty="0">
                <a:latin typeface="Times" charset="0"/>
                <a:ea typeface="ＭＳ Ｐゴシック" charset="0"/>
                <a:cs typeface="ＭＳ Ｐゴシック" charset="0"/>
              </a:rPr>
              <a:t>Albacore/Salmon Fishermen</a:t>
            </a:r>
          </a:p>
        </p:txBody>
      </p:sp>
      <p:sp>
        <p:nvSpPr>
          <p:cNvPr id="17411" name="Rectangle 1027"/>
          <p:cNvSpPr>
            <a:spLocks noGrp="1" noChangeArrowheads="1"/>
          </p:cNvSpPr>
          <p:nvPr>
            <p:ph type="body" idx="1"/>
          </p:nvPr>
        </p:nvSpPr>
        <p:spPr>
          <a:xfrm>
            <a:off x="2895600" y="2743200"/>
            <a:ext cx="3810000" cy="2057400"/>
          </a:xfrm>
        </p:spPr>
        <p:txBody>
          <a:bodyPr/>
          <a:lstStyle/>
          <a:p>
            <a:pPr eaLnBrk="1" hangingPunct="1">
              <a:lnSpc>
                <a:spcPct val="90000"/>
              </a:lnSpc>
            </a:pPr>
            <a:r>
              <a:rPr lang="en-US" sz="2800" dirty="0">
                <a:latin typeface="Times" charset="0"/>
                <a:ea typeface="ＭＳ Ｐゴシック" charset="0"/>
                <a:cs typeface="ＭＳ Ｐゴシック" charset="0"/>
              </a:rPr>
              <a:t>Independent Business Owners</a:t>
            </a:r>
          </a:p>
          <a:p>
            <a:pPr eaLnBrk="1" hangingPunct="1">
              <a:lnSpc>
                <a:spcPct val="90000"/>
              </a:lnSpc>
            </a:pPr>
            <a:r>
              <a:rPr lang="en-US" sz="2800" dirty="0">
                <a:latin typeface="Times" charset="0"/>
                <a:ea typeface="ＭＳ Ｐゴシック" charset="0"/>
                <a:cs typeface="ＭＳ Ｐゴシック" charset="0"/>
              </a:rPr>
              <a:t>Coastal Cultural Heritage</a:t>
            </a:r>
          </a:p>
          <a:p>
            <a:pPr eaLnBrk="1" hangingPunct="1">
              <a:lnSpc>
                <a:spcPct val="90000"/>
              </a:lnSpc>
            </a:pPr>
            <a:r>
              <a:rPr lang="en-US" sz="2800" dirty="0">
                <a:latin typeface="Times" charset="0"/>
                <a:ea typeface="ＭＳ Ｐゴシック" charset="0"/>
                <a:cs typeface="ＭＳ Ｐゴシック" charset="0"/>
              </a:rPr>
              <a:t>Multi-Generational</a:t>
            </a:r>
          </a:p>
        </p:txBody>
      </p:sp>
      <p:sp>
        <p:nvSpPr>
          <p:cNvPr id="17412" name="Rectangle 1028"/>
          <p:cNvSpPr>
            <a:spLocks noChangeArrowheads="1"/>
          </p:cNvSpPr>
          <p:nvPr/>
        </p:nvSpPr>
        <p:spPr bwMode="auto">
          <a:xfrm>
            <a:off x="6192838" y="4551363"/>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endParaRPr lang="en-US"/>
          </a:p>
        </p:txBody>
      </p:sp>
      <p:sp>
        <p:nvSpPr>
          <p:cNvPr id="17413" name="Rectangle 1030"/>
          <p:cNvSpPr>
            <a:spLocks noChangeArrowheads="1"/>
          </p:cNvSpPr>
          <p:nvPr/>
        </p:nvSpPr>
        <p:spPr bwMode="auto">
          <a:xfrm>
            <a:off x="3927475" y="4144963"/>
            <a:ext cx="30067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en-US"/>
          </a:p>
        </p:txBody>
      </p:sp>
      <p:sp>
        <p:nvSpPr>
          <p:cNvPr id="17414" name="Rectangle 1032"/>
          <p:cNvSpPr>
            <a:spLocks noChangeArrowheads="1"/>
          </p:cNvSpPr>
          <p:nvPr/>
        </p:nvSpPr>
        <p:spPr bwMode="auto">
          <a:xfrm>
            <a:off x="5224463" y="3032125"/>
            <a:ext cx="3005137"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latin typeface="Times" charset="0"/>
                <a:ea typeface="ＭＳ Ｐゴシック" charset="0"/>
                <a:cs typeface="ＭＳ Ｐゴシック" charset="0"/>
              </a:rPr>
              <a:t>Oregon Albacore</a:t>
            </a:r>
          </a:p>
        </p:txBody>
      </p:sp>
      <p:pic>
        <p:nvPicPr>
          <p:cNvPr id="18435" name="Content Placeholder 9" descr="sc000b86c9_2.jpg"/>
          <p:cNvPicPr>
            <a:picLocks noGrp="1" noChangeAspect="1"/>
          </p:cNvPicPr>
          <p:nvPr>
            <p:ph idx="1"/>
          </p:nvPr>
        </p:nvPicPr>
        <p:blipFill>
          <a:blip r:embed="rId2">
            <a:extLst>
              <a:ext uri="{28A0092B-C50C-407E-A947-70E740481C1C}">
                <a14:useLocalDpi xmlns:a14="http://schemas.microsoft.com/office/drawing/2010/main" val="0"/>
              </a:ext>
            </a:extLst>
          </a:blip>
          <a:srcRect l="-27769" r="-27769"/>
          <a:stretch>
            <a:fillRect/>
          </a:stretch>
        </p:blipFill>
        <p:spPr>
          <a:xfrm>
            <a:off x="1981201" y="1981199"/>
            <a:ext cx="8610600" cy="4603687"/>
          </a:xfrm>
        </p:spPr>
      </p:pic>
      <p:sp>
        <p:nvSpPr>
          <p:cNvPr id="18436" name="TextBox 10"/>
          <p:cNvSpPr txBox="1">
            <a:spLocks noChangeArrowheads="1"/>
          </p:cNvSpPr>
          <p:nvPr/>
        </p:nvSpPr>
        <p:spPr bwMode="auto">
          <a:xfrm>
            <a:off x="762000" y="2133600"/>
            <a:ext cx="266700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t>Trolling – hook and line, one-at-a-time</a:t>
            </a:r>
          </a:p>
          <a:p>
            <a:r>
              <a:rPr lang="en-US" dirty="0"/>
              <a:t>Individually caught and landed.</a:t>
            </a:r>
          </a:p>
          <a:p>
            <a:endParaRPr lang="en-US" dirty="0"/>
          </a:p>
          <a:p>
            <a:r>
              <a:rPr lang="en-US" dirty="0"/>
              <a:t>Iced or frozen at sea </a:t>
            </a:r>
          </a:p>
          <a:p>
            <a:r>
              <a:rPr lang="en-US" dirty="0"/>
              <a:t>Fleet:  </a:t>
            </a:r>
          </a:p>
          <a:p>
            <a:r>
              <a:rPr lang="en-US" dirty="0"/>
              <a:t>  -  short-trip boats     </a:t>
            </a:r>
          </a:p>
          <a:p>
            <a:r>
              <a:rPr lang="en-US" dirty="0"/>
              <a:t>  -  long-range boats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870A1-4D69-0BAD-44FA-73C7818ED4D4}"/>
            </a:ext>
          </a:extLst>
        </p:cNvPr>
        <p:cNvGrpSpPr/>
        <p:nvPr/>
      </p:nvGrpSpPr>
      <p:grpSpPr>
        <a:xfrm>
          <a:off x="0" y="0"/>
          <a:ext cx="0" cy="0"/>
          <a:chOff x="0" y="0"/>
          <a:chExt cx="0" cy="0"/>
        </a:xfrm>
      </p:grpSpPr>
      <p:sp>
        <p:nvSpPr>
          <p:cNvPr id="18434" name="Title 1">
            <a:extLst>
              <a:ext uri="{FF2B5EF4-FFF2-40B4-BE49-F238E27FC236}">
                <a16:creationId xmlns:a16="http://schemas.microsoft.com/office/drawing/2014/main" id="{E7C5CA18-B6D4-44C7-5F9C-FC1D1028D105}"/>
              </a:ext>
            </a:extLst>
          </p:cNvPr>
          <p:cNvSpPr>
            <a:spLocks noGrp="1"/>
          </p:cNvSpPr>
          <p:nvPr>
            <p:ph type="title"/>
          </p:nvPr>
        </p:nvSpPr>
        <p:spPr/>
        <p:txBody>
          <a:bodyPr/>
          <a:lstStyle/>
          <a:p>
            <a:pPr eaLnBrk="1" hangingPunct="1"/>
            <a:r>
              <a:rPr lang="en-US" dirty="0">
                <a:latin typeface="Times" charset="0"/>
                <a:ea typeface="ＭＳ Ｐゴシック" charset="0"/>
                <a:cs typeface="ＭＳ Ｐゴシック" charset="0"/>
              </a:rPr>
              <a:t>Oregon Salmon</a:t>
            </a:r>
          </a:p>
        </p:txBody>
      </p:sp>
      <p:sp>
        <p:nvSpPr>
          <p:cNvPr id="18436" name="TextBox 10">
            <a:extLst>
              <a:ext uri="{FF2B5EF4-FFF2-40B4-BE49-F238E27FC236}">
                <a16:creationId xmlns:a16="http://schemas.microsoft.com/office/drawing/2014/main" id="{E36B697B-B2B6-B5B0-86F4-6D4CF187FF2B}"/>
              </a:ext>
            </a:extLst>
          </p:cNvPr>
          <p:cNvSpPr txBox="1">
            <a:spLocks noChangeArrowheads="1"/>
          </p:cNvSpPr>
          <p:nvPr/>
        </p:nvSpPr>
        <p:spPr bwMode="auto">
          <a:xfrm>
            <a:off x="762000" y="2133600"/>
            <a:ext cx="266700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t>Trolling – hook and line, one-at-a-time</a:t>
            </a:r>
          </a:p>
          <a:p>
            <a:r>
              <a:rPr lang="en-US" dirty="0"/>
              <a:t>Individually caught and landed.</a:t>
            </a:r>
          </a:p>
          <a:p>
            <a:endParaRPr lang="en-US" dirty="0"/>
          </a:p>
          <a:p>
            <a:r>
              <a:rPr lang="en-US" dirty="0"/>
              <a:t>Iced </a:t>
            </a:r>
          </a:p>
          <a:p>
            <a:r>
              <a:rPr lang="en-US" dirty="0"/>
              <a:t>Fleet:  </a:t>
            </a:r>
          </a:p>
          <a:p>
            <a:r>
              <a:rPr lang="en-US" dirty="0"/>
              <a:t>  -  short-trip boats     </a:t>
            </a:r>
          </a:p>
          <a:p>
            <a:r>
              <a:rPr lang="en-US" dirty="0"/>
              <a:t>  </a:t>
            </a:r>
          </a:p>
        </p:txBody>
      </p:sp>
      <p:pic>
        <p:nvPicPr>
          <p:cNvPr id="2" name="Content Placeholder 4">
            <a:extLst>
              <a:ext uri="{FF2B5EF4-FFF2-40B4-BE49-F238E27FC236}">
                <a16:creationId xmlns:a16="http://schemas.microsoft.com/office/drawing/2014/main" id="{468D2D32-57D0-185E-0C68-A490B95F0649}"/>
              </a:ext>
            </a:extLst>
          </p:cNvPr>
          <p:cNvPicPr>
            <a:picLocks noChangeAspect="1"/>
          </p:cNvPicPr>
          <p:nvPr/>
        </p:nvPicPr>
        <p:blipFill>
          <a:blip r:embed="rId2"/>
          <a:stretch>
            <a:fillRect/>
          </a:stretch>
        </p:blipFill>
        <p:spPr bwMode="auto">
          <a:xfrm>
            <a:off x="3386391" y="1991716"/>
            <a:ext cx="5522211" cy="34946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184947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48AA5-9B4F-3ADD-B6E8-E9F6B937F5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7BFC45-85C0-71B3-3BF1-BACE30A7389B}"/>
              </a:ext>
            </a:extLst>
          </p:cNvPr>
          <p:cNvSpPr>
            <a:spLocks noGrp="1"/>
          </p:cNvSpPr>
          <p:nvPr>
            <p:ph type="title"/>
          </p:nvPr>
        </p:nvSpPr>
        <p:spPr/>
        <p:txBody>
          <a:bodyPr/>
          <a:lstStyle/>
          <a:p>
            <a:r>
              <a:rPr lang="en-US" dirty="0"/>
              <a:t>Historical Facts - Albacore</a:t>
            </a:r>
          </a:p>
        </p:txBody>
      </p:sp>
      <p:sp>
        <p:nvSpPr>
          <p:cNvPr id="3" name="Content Placeholder 2">
            <a:extLst>
              <a:ext uri="{FF2B5EF4-FFF2-40B4-BE49-F238E27FC236}">
                <a16:creationId xmlns:a16="http://schemas.microsoft.com/office/drawing/2014/main" id="{D29D589B-3A56-C633-1C1D-093B1EC9AE5C}"/>
              </a:ext>
            </a:extLst>
          </p:cNvPr>
          <p:cNvSpPr>
            <a:spLocks noGrp="1"/>
          </p:cNvSpPr>
          <p:nvPr>
            <p:ph idx="1"/>
          </p:nvPr>
        </p:nvSpPr>
        <p:spPr/>
        <p:txBody>
          <a:bodyPr/>
          <a:lstStyle/>
          <a:p>
            <a:r>
              <a:rPr lang="en-US" sz="2800" dirty="0"/>
              <a:t>Fished commercially off Oregon since 1929</a:t>
            </a:r>
          </a:p>
          <a:p>
            <a:r>
              <a:rPr lang="en-US" sz="2800" dirty="0"/>
              <a:t>Jig boats and bait boats</a:t>
            </a:r>
          </a:p>
          <a:p>
            <a:r>
              <a:rPr lang="en-US" sz="2800" dirty="0"/>
              <a:t>20-60 ft combination boats</a:t>
            </a:r>
          </a:p>
          <a:p>
            <a:r>
              <a:rPr lang="en-US" sz="2800" dirty="0"/>
              <a:t>Variable Oregon landings since 1929</a:t>
            </a:r>
          </a:p>
          <a:p>
            <a:pPr lvl="1"/>
            <a:r>
              <a:rPr lang="en-US" dirty="0"/>
              <a:t>Low of 27,600 </a:t>
            </a:r>
            <a:r>
              <a:rPr lang="en-US" dirty="0" err="1"/>
              <a:t>lbs</a:t>
            </a:r>
            <a:r>
              <a:rPr lang="en-US" dirty="0"/>
              <a:t> in 1936</a:t>
            </a:r>
          </a:p>
          <a:p>
            <a:pPr lvl="1"/>
            <a:r>
              <a:rPr lang="en-US" dirty="0"/>
              <a:t>High of almost 38 million </a:t>
            </a:r>
            <a:r>
              <a:rPr lang="en-US" dirty="0" err="1"/>
              <a:t>lbs</a:t>
            </a:r>
            <a:r>
              <a:rPr lang="en-US" dirty="0"/>
              <a:t> in 1968</a:t>
            </a:r>
          </a:p>
          <a:p>
            <a:pPr lvl="1"/>
            <a:r>
              <a:rPr lang="en-US" dirty="0"/>
              <a:t>Last decade averaged 5.71 million </a:t>
            </a:r>
            <a:r>
              <a:rPr lang="en-US" dirty="0" err="1"/>
              <a:t>lbs</a:t>
            </a:r>
            <a:r>
              <a:rPr lang="en-US" dirty="0"/>
              <a:t>/year</a:t>
            </a:r>
          </a:p>
        </p:txBody>
      </p:sp>
    </p:spTree>
    <p:extLst>
      <p:ext uri="{BB962C8B-B14F-4D97-AF65-F5344CB8AC3E}">
        <p14:creationId xmlns:p14="http://schemas.microsoft.com/office/powerpoint/2010/main" val="3873910922"/>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D2B4F175A0BE4CA6982BB495EFD0BB" ma:contentTypeVersion="4" ma:contentTypeDescription="Create a new document." ma:contentTypeScope="" ma:versionID="ca597debac1ff62236d1d7fb0e2d6c06">
  <xsd:schema xmlns:xsd="http://www.w3.org/2001/XMLSchema" xmlns:xs="http://www.w3.org/2001/XMLSchema" xmlns:p="http://schemas.microsoft.com/office/2006/metadata/properties" xmlns:ns1="http://schemas.microsoft.com/sharepoint/v3" xmlns:ns2="07312acf-1042-423e-b42e-fa8358d68e54" targetNamespace="http://schemas.microsoft.com/office/2006/metadata/properties" ma:root="true" ma:fieldsID="37681870fdaf3771afe9ad85bc150c50" ns1:_="" ns2:_="">
    <xsd:import namespace="http://schemas.microsoft.com/sharepoint/v3"/>
    <xsd:import namespace="07312acf-1042-423e-b42e-fa8358d68e5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312acf-1042-423e-b42e-fa8358d68e5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C9EBB32-5AC1-483D-BCA6-A0F7CC9A2FDB}"/>
</file>

<file path=customXml/itemProps2.xml><?xml version="1.0" encoding="utf-8"?>
<ds:datastoreItem xmlns:ds="http://schemas.openxmlformats.org/officeDocument/2006/customXml" ds:itemID="{95F0F0BB-7F7A-4285-95E3-914330C1519F}"/>
</file>

<file path=customXml/itemProps3.xml><?xml version="1.0" encoding="utf-8"?>
<ds:datastoreItem xmlns:ds="http://schemas.openxmlformats.org/officeDocument/2006/customXml" ds:itemID="{48004F60-65BC-4824-8509-A7B02AC74EA2}"/>
</file>

<file path=docProps/app.xml><?xml version="1.0" encoding="utf-8"?>
<Properties xmlns="http://schemas.openxmlformats.org/officeDocument/2006/extended-properties" xmlns:vt="http://schemas.openxmlformats.org/officeDocument/2006/docPropsVTypes">
  <TotalTime>4456</TotalTime>
  <Words>1164</Words>
  <Application>Microsoft Macintosh PowerPoint</Application>
  <PresentationFormat>On-screen Show (4:3)</PresentationFormat>
  <Paragraphs>138</Paragraphs>
  <Slides>20</Slides>
  <Notes>17</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ＭＳ Ｐゴシック</vt:lpstr>
      <vt:lpstr>Arial</vt:lpstr>
      <vt:lpstr>Calibri</vt:lpstr>
      <vt:lpstr>Calibri Light</vt:lpstr>
      <vt:lpstr>Cambria</vt:lpstr>
      <vt:lpstr>NirmalaUI</vt:lpstr>
      <vt:lpstr>Times</vt:lpstr>
      <vt:lpstr>Times New Roman</vt:lpstr>
      <vt:lpstr>Blank Presentation</vt:lpstr>
      <vt:lpstr>Custom Design</vt:lpstr>
      <vt:lpstr>PowerPoint Presentation</vt:lpstr>
      <vt:lpstr>Oregon State Commodity Commissions</vt:lpstr>
      <vt:lpstr>Meet the Fishermen</vt:lpstr>
      <vt:lpstr>Meet the Fishermen</vt:lpstr>
      <vt:lpstr>Select Projects</vt:lpstr>
      <vt:lpstr>Albacore/Salmon Fishermen</vt:lpstr>
      <vt:lpstr>Oregon Albacore</vt:lpstr>
      <vt:lpstr>Oregon Salmon</vt:lpstr>
      <vt:lpstr>Historical Facts - Albacore</vt:lpstr>
      <vt:lpstr>Historical Facts - Salmon</vt:lpstr>
      <vt:lpstr>Albacore Landings</vt:lpstr>
      <vt:lpstr>Albacore Value</vt:lpstr>
      <vt:lpstr>Salmon Landings</vt:lpstr>
      <vt:lpstr>Salmon Value</vt:lpstr>
      <vt:lpstr>Market Forms</vt:lpstr>
      <vt:lpstr>Custom Canned</vt:lpstr>
      <vt:lpstr>Key current issues -Salmon</vt:lpstr>
      <vt:lpstr>Key current issues -Albacore</vt:lpstr>
      <vt:lpstr>Enjoy!</vt:lpstr>
      <vt:lpstr>Join Us!</vt:lpstr>
    </vt:vector>
  </TitlesOfParts>
  <Company>뿿_</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Fitzpatrick</dc:creator>
  <cp:lastModifiedBy>VALNESS Karla * ODA</cp:lastModifiedBy>
  <cp:revision>50</cp:revision>
  <cp:lastPrinted>2014-10-06T17:09:32Z</cp:lastPrinted>
  <dcterms:created xsi:type="dcterms:W3CDTF">2011-09-27T01:47:54Z</dcterms:created>
  <dcterms:modified xsi:type="dcterms:W3CDTF">2024-12-14T00:35:59Z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2024-12-14T00:31:58Z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418eaea2-d1b5-4f35-83ed-7ebf392ff67a</vt:lpwstr>
  </property>
  <property fmtid="{D5CDD505-2E9C-101B-9397-08002B2CF9AE}" pid="8" name="MSIP_Label_09b73270-2993-4076-be47-9c78f42a1e84_ContentBits">
    <vt:lpwstr>0</vt:lpwstr>
  </property>
  <property fmtid="{D5CDD505-2E9C-101B-9397-08002B2CF9AE}" pid="9" name="ContentTypeId">
    <vt:lpwstr>0x010100E0D2B4F175A0BE4CA6982BB495EFD0BB</vt:lpwstr>
  </property>
</Properties>
</file>