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6" r:id="rId5"/>
    <p:sldId id="258" r:id="rId6"/>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 userDrawn="1">
          <p15:clr>
            <a:srgbClr val="A4A3A4"/>
          </p15:clr>
        </p15:guide>
        <p15:guide id="2" pos="288" userDrawn="1">
          <p15:clr>
            <a:srgbClr val="A4A3A4"/>
          </p15:clr>
        </p15:guide>
        <p15:guide id="3" pos="4608" userDrawn="1">
          <p15:clr>
            <a:srgbClr val="A4A3A4"/>
          </p15:clr>
        </p15:guide>
        <p15:guide id="4" orient="horz" pos="6048" userDrawn="1">
          <p15:clr>
            <a:srgbClr val="A4A3A4"/>
          </p15:clr>
        </p15:guide>
        <p15:guide id="5" pos="2376" userDrawn="1">
          <p15:clr>
            <a:srgbClr val="A4A3A4"/>
          </p15:clr>
        </p15:guide>
        <p15:guide id="6" pos="25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62"/>
    <p:restoredTop sz="94556"/>
  </p:normalViewPr>
  <p:slideViewPr>
    <p:cSldViewPr snapToGrid="0" snapToObjects="1" showGuides="1">
      <p:cViewPr>
        <p:scale>
          <a:sx n="60" d="100"/>
          <a:sy n="60" d="100"/>
        </p:scale>
        <p:origin x="1317" y="24"/>
      </p:cViewPr>
      <p:guideLst>
        <p:guide orient="horz" pos="288"/>
        <p:guide pos="288"/>
        <p:guide pos="4608"/>
        <p:guide orient="horz" pos="6048"/>
        <p:guide pos="2376"/>
        <p:guide pos="25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ZIANO Leigh * HECC" userId="6fed08e8-ac2d-4040-9f1d-c923eeedb63c" providerId="ADAL" clId="{5D14D8AD-002B-42EF-9BE5-EB51525498EA}"/>
    <pc:docChg chg="modSld">
      <pc:chgData name="GRAZIANO Leigh * HECC" userId="6fed08e8-ac2d-4040-9f1d-c923eeedb63c" providerId="ADAL" clId="{5D14D8AD-002B-42EF-9BE5-EB51525498EA}" dt="2024-08-21T16:42:39.544" v="59" actId="20577"/>
      <pc:docMkLst>
        <pc:docMk/>
      </pc:docMkLst>
      <pc:sldChg chg="modSp mod">
        <pc:chgData name="GRAZIANO Leigh * HECC" userId="6fed08e8-ac2d-4040-9f1d-c923eeedb63c" providerId="ADAL" clId="{5D14D8AD-002B-42EF-9BE5-EB51525498EA}" dt="2024-08-21T16:42:39.544" v="59" actId="20577"/>
        <pc:sldMkLst>
          <pc:docMk/>
          <pc:sldMk cId="2165306967" sldId="256"/>
        </pc:sldMkLst>
        <pc:spChg chg="mod">
          <ac:chgData name="GRAZIANO Leigh * HECC" userId="6fed08e8-ac2d-4040-9f1d-c923eeedb63c" providerId="ADAL" clId="{5D14D8AD-002B-42EF-9BE5-EB51525498EA}" dt="2024-08-21T16:42:12.849" v="14" actId="20577"/>
          <ac:spMkLst>
            <pc:docMk/>
            <pc:sldMk cId="2165306967" sldId="256"/>
            <ac:spMk id="2" creationId="{4092BA0E-16C2-1945-BDC7-B3E80947E2BF}"/>
          </ac:spMkLst>
        </pc:spChg>
        <pc:spChg chg="mod">
          <ac:chgData name="GRAZIANO Leigh * HECC" userId="6fed08e8-ac2d-4040-9f1d-c923eeedb63c" providerId="ADAL" clId="{5D14D8AD-002B-42EF-9BE5-EB51525498EA}" dt="2024-08-21T16:42:31.195" v="44" actId="20577"/>
          <ac:spMkLst>
            <pc:docMk/>
            <pc:sldMk cId="2165306967" sldId="256"/>
            <ac:spMk id="3" creationId="{1444A63C-0EFC-1940-AE8B-F743F0334B0B}"/>
          </ac:spMkLst>
        </pc:spChg>
        <pc:spChg chg="mod">
          <ac:chgData name="GRAZIANO Leigh * HECC" userId="6fed08e8-ac2d-4040-9f1d-c923eeedb63c" providerId="ADAL" clId="{5D14D8AD-002B-42EF-9BE5-EB51525498EA}" dt="2024-08-21T16:42:39.544" v="59" actId="20577"/>
          <ac:spMkLst>
            <pc:docMk/>
            <pc:sldMk cId="2165306967" sldId="256"/>
            <ac:spMk id="28" creationId="{2DD8BC20-9C70-E647-AB98-44EF694BFEED}"/>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3BAFBB-4A79-CA4A-8C01-02C26E0A3B83}"/>
              </a:ext>
            </a:extLst>
          </p:cNvPr>
          <p:cNvPicPr>
            <a:picLocks noChangeAspect="1"/>
          </p:cNvPicPr>
          <p:nvPr userDrawn="1"/>
        </p:nvPicPr>
        <p:blipFill rotWithShape="1">
          <a:blip r:embed="rId2"/>
          <a:srcRect b="11136"/>
          <a:stretch/>
        </p:blipFill>
        <p:spPr>
          <a:xfrm>
            <a:off x="0" y="0"/>
            <a:ext cx="7772400" cy="8938260"/>
          </a:xfrm>
          <a:prstGeom prst="rect">
            <a:avLst/>
          </a:prstGeom>
        </p:spPr>
      </p:pic>
    </p:spTree>
    <p:extLst>
      <p:ext uri="{BB962C8B-B14F-4D97-AF65-F5344CB8AC3E}">
        <p14:creationId xmlns:p14="http://schemas.microsoft.com/office/powerpoint/2010/main" val="1173278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70047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B3F713-8187-3849-A778-643CE5798C28}"/>
              </a:ext>
            </a:extLst>
          </p:cNvPr>
          <p:cNvPicPr>
            <a:picLocks noChangeAspect="1"/>
          </p:cNvPicPr>
          <p:nvPr userDrawn="1"/>
        </p:nvPicPr>
        <p:blipFill>
          <a:blip r:embed="rId4"/>
          <a:stretch>
            <a:fillRect/>
          </a:stretch>
        </p:blipFill>
        <p:spPr>
          <a:xfrm>
            <a:off x="0" y="0"/>
            <a:ext cx="7772400" cy="10058400"/>
          </a:xfrm>
          <a:prstGeom prst="rect">
            <a:avLst/>
          </a:prstGeom>
        </p:spPr>
      </p:pic>
    </p:spTree>
    <p:extLst>
      <p:ext uri="{BB962C8B-B14F-4D97-AF65-F5344CB8AC3E}">
        <p14:creationId xmlns:p14="http://schemas.microsoft.com/office/powerpoint/2010/main" val="684783664"/>
      </p:ext>
    </p:extLst>
  </p:cSld>
  <p:clrMap bg1="lt1" tx1="dk1" bg2="lt2" tx2="dk2" accent1="accent1" accent2="accent2" accent3="accent3" accent4="accent4" accent5="accent5" accent6="accent6" hlink="hlink" folHlink="folHlink"/>
  <p:sldLayoutIdLst>
    <p:sldLayoutId id="2147483661" r:id="rId1"/>
    <p:sldLayoutId id="2147483667" r:id="rId2"/>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tage.oregon.gov/highered"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stage.oregon.gov/highere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2DD8BC20-9C70-E647-AB98-44EF694BFEED}"/>
              </a:ext>
            </a:extLst>
          </p:cNvPr>
          <p:cNvSpPr txBox="1"/>
          <p:nvPr/>
        </p:nvSpPr>
        <p:spPr>
          <a:xfrm>
            <a:off x="5060017" y="1969833"/>
            <a:ext cx="2224362" cy="646908"/>
          </a:xfrm>
          <a:prstGeom prst="rect">
            <a:avLst/>
          </a:prstGeom>
          <a:noFill/>
        </p:spPr>
        <p:txBody>
          <a:bodyPr wrap="square" lIns="0" tIns="0" rIns="0" bIns="0" rtlCol="0">
            <a:spAutoFit/>
          </a:bodyPr>
          <a:lstStyle/>
          <a:p>
            <a:pPr algn="ctr">
              <a:lnSpc>
                <a:spcPts val="1700"/>
              </a:lnSpc>
            </a:pPr>
            <a:r>
              <a:rPr lang="en-US" sz="1400" b="1" dirty="0">
                <a:solidFill>
                  <a:schemeClr val="accent4"/>
                </a:solidFill>
                <a:latin typeface="Calibri" panose="020F0502020204030204" pitchFamily="34" charset="0"/>
                <a:cs typeface="Calibri" panose="020F0502020204030204" pitchFamily="34" charset="0"/>
              </a:rPr>
              <a:t>Planning to transfer? </a:t>
            </a:r>
            <a:r>
              <a:rPr lang="en-US" sz="1400" dirty="0">
                <a:latin typeface="Calibri" panose="020F0502020204030204" pitchFamily="34" charset="0"/>
                <a:cs typeface="Calibri" panose="020F0502020204030204" pitchFamily="34" charset="0"/>
              </a:rPr>
              <a:t>Use this guide to plan your [Name of Major] courses.</a:t>
            </a:r>
          </a:p>
        </p:txBody>
      </p:sp>
      <p:sp>
        <p:nvSpPr>
          <p:cNvPr id="32" name="TextBox 31">
            <a:extLst>
              <a:ext uri="{FF2B5EF4-FFF2-40B4-BE49-F238E27FC236}">
                <a16:creationId xmlns:a16="http://schemas.microsoft.com/office/drawing/2014/main" id="{88243D0A-7656-BC41-AB95-DE906306ADB8}"/>
              </a:ext>
            </a:extLst>
          </p:cNvPr>
          <p:cNvSpPr txBox="1"/>
          <p:nvPr/>
        </p:nvSpPr>
        <p:spPr>
          <a:xfrm>
            <a:off x="5029199" y="7234305"/>
            <a:ext cx="2285999" cy="1184940"/>
          </a:xfrm>
          <a:prstGeom prst="rect">
            <a:avLst/>
          </a:prstGeom>
          <a:noFill/>
        </p:spPr>
        <p:txBody>
          <a:bodyPr wrap="square" lIns="0" tIns="0" rIns="0" bIns="0" rtlCol="0">
            <a:spAutoFit/>
          </a:bodyPr>
          <a:lstStyle/>
          <a:p>
            <a:pPr marL="137160" indent="-109728">
              <a:buClr>
                <a:schemeClr val="accent4"/>
              </a:buClr>
              <a:buFont typeface="Arial" panose="020B0604020202020204" pitchFamily="34" charset="0"/>
              <a:buChar char="•"/>
            </a:pPr>
            <a:r>
              <a:rPr lang="en-US" sz="1100" dirty="0">
                <a:latin typeface="Calibri" panose="020F0502020204030204" pitchFamily="34" charset="0"/>
                <a:cs typeface="Calibri" panose="020F0502020204030204" pitchFamily="34" charset="0"/>
              </a:rPr>
              <a:t>University 1</a:t>
            </a:r>
          </a:p>
          <a:p>
            <a:pPr marL="137160" indent="-109728">
              <a:buClr>
                <a:schemeClr val="accent4"/>
              </a:buClr>
              <a:buFont typeface="Arial" panose="020B0604020202020204" pitchFamily="34" charset="0"/>
              <a:buChar char="•"/>
            </a:pPr>
            <a:r>
              <a:rPr lang="en-US" sz="1100" dirty="0">
                <a:latin typeface="Calibri" panose="020F0502020204030204" pitchFamily="34" charset="0"/>
                <a:cs typeface="Calibri" panose="020F0502020204030204" pitchFamily="34" charset="0"/>
              </a:rPr>
              <a:t>University 2</a:t>
            </a:r>
          </a:p>
          <a:p>
            <a:pPr marL="137160" indent="-109728">
              <a:buClr>
                <a:schemeClr val="accent4"/>
              </a:buClr>
              <a:buFont typeface="Arial" panose="020B0604020202020204" pitchFamily="34" charset="0"/>
              <a:buChar char="•"/>
            </a:pPr>
            <a:r>
              <a:rPr lang="en-US" sz="1100" dirty="0">
                <a:latin typeface="Calibri" panose="020F0502020204030204" pitchFamily="34" charset="0"/>
                <a:cs typeface="Calibri" panose="020F0502020204030204" pitchFamily="34" charset="0"/>
              </a:rPr>
              <a:t>University 3</a:t>
            </a:r>
          </a:p>
          <a:p>
            <a:pPr marL="137160" indent="-109728">
              <a:buClr>
                <a:schemeClr val="accent4"/>
              </a:buClr>
              <a:buFont typeface="Arial" panose="020B0604020202020204" pitchFamily="34" charset="0"/>
              <a:buChar char="•"/>
            </a:pPr>
            <a:r>
              <a:rPr lang="en-US" sz="1100" dirty="0">
                <a:latin typeface="Calibri" panose="020F0502020204030204" pitchFamily="34" charset="0"/>
                <a:cs typeface="Calibri" panose="020F0502020204030204" pitchFamily="34" charset="0"/>
              </a:rPr>
              <a:t>University 4</a:t>
            </a:r>
          </a:p>
          <a:p>
            <a:pPr marL="137160" indent="-109728">
              <a:buClr>
                <a:schemeClr val="accent4"/>
              </a:buClr>
              <a:buFont typeface="Arial" panose="020B0604020202020204" pitchFamily="34" charset="0"/>
              <a:buChar char="•"/>
            </a:pPr>
            <a:r>
              <a:rPr lang="en-US" sz="1100" dirty="0">
                <a:latin typeface="Calibri" panose="020F0502020204030204" pitchFamily="34" charset="0"/>
                <a:cs typeface="Calibri" panose="020F0502020204030204" pitchFamily="34" charset="0"/>
              </a:rPr>
              <a:t>University 5</a:t>
            </a:r>
          </a:p>
          <a:p>
            <a:pPr marL="137160" indent="-109728">
              <a:buClr>
                <a:schemeClr val="accent4"/>
              </a:buClr>
              <a:buFont typeface="Arial" panose="020B0604020202020204" pitchFamily="34" charset="0"/>
              <a:buChar char="•"/>
            </a:pPr>
            <a:r>
              <a:rPr lang="en-US" sz="1100" dirty="0">
                <a:latin typeface="Calibri" panose="020F0502020204030204" pitchFamily="34" charset="0"/>
                <a:cs typeface="Calibri" panose="020F0502020204030204" pitchFamily="34" charset="0"/>
              </a:rPr>
              <a:t>University 6</a:t>
            </a:r>
          </a:p>
          <a:p>
            <a:pPr marL="137160" indent="-109728">
              <a:buClr>
                <a:schemeClr val="accent4"/>
              </a:buClr>
              <a:buFont typeface="Arial" panose="020B0604020202020204" pitchFamily="34" charset="0"/>
              <a:buChar char="•"/>
            </a:pPr>
            <a:r>
              <a:rPr lang="en-US" sz="1100" dirty="0">
                <a:latin typeface="Calibri" panose="020F0502020204030204" pitchFamily="34" charset="0"/>
                <a:cs typeface="Calibri" panose="020F0502020204030204" pitchFamily="34" charset="0"/>
              </a:rPr>
              <a:t>University 7</a:t>
            </a:r>
          </a:p>
        </p:txBody>
      </p:sp>
      <p:pic>
        <p:nvPicPr>
          <p:cNvPr id="45" name="Picture 44">
            <a:extLst>
              <a:ext uri="{FF2B5EF4-FFF2-40B4-BE49-F238E27FC236}">
                <a16:creationId xmlns:a16="http://schemas.microsoft.com/office/drawing/2014/main" id="{B801C774-A36E-594A-906E-F9752E10C5F0}"/>
              </a:ext>
            </a:extLst>
          </p:cNvPr>
          <p:cNvPicPr>
            <a:picLocks noChangeAspect="1"/>
          </p:cNvPicPr>
          <p:nvPr/>
        </p:nvPicPr>
        <p:blipFill rotWithShape="1">
          <a:blip r:embed="rId2"/>
          <a:srcRect l="12981" t="-1" r="12301" b="-755"/>
          <a:stretch/>
        </p:blipFill>
        <p:spPr>
          <a:xfrm>
            <a:off x="5029199" y="457199"/>
            <a:ext cx="2286000" cy="1233055"/>
          </a:xfrm>
          <a:prstGeom prst="rect">
            <a:avLst/>
          </a:prstGeom>
        </p:spPr>
      </p:pic>
      <p:sp>
        <p:nvSpPr>
          <p:cNvPr id="2" name="TextBox 1">
            <a:extLst>
              <a:ext uri="{FF2B5EF4-FFF2-40B4-BE49-F238E27FC236}">
                <a16:creationId xmlns:a16="http://schemas.microsoft.com/office/drawing/2014/main" id="{4092BA0E-16C2-1945-BDC7-B3E80947E2BF}"/>
              </a:ext>
            </a:extLst>
          </p:cNvPr>
          <p:cNvSpPr txBox="1"/>
          <p:nvPr/>
        </p:nvSpPr>
        <p:spPr>
          <a:xfrm>
            <a:off x="767328" y="878472"/>
            <a:ext cx="3779094" cy="553998"/>
          </a:xfrm>
          <a:prstGeom prst="rect">
            <a:avLst/>
          </a:prstGeom>
          <a:noFill/>
        </p:spPr>
        <p:txBody>
          <a:bodyPr wrap="square" rtlCol="0">
            <a:spAutoFit/>
          </a:bodyPr>
          <a:lstStyle/>
          <a:p>
            <a:pPr algn="ctr"/>
            <a:r>
              <a:rPr lang="en-US" sz="3000" b="1" dirty="0">
                <a:solidFill>
                  <a:schemeClr val="bg1"/>
                </a:solidFill>
              </a:rPr>
              <a:t>[Major]</a:t>
            </a:r>
          </a:p>
        </p:txBody>
      </p:sp>
      <p:sp>
        <p:nvSpPr>
          <p:cNvPr id="3" name="TextBox 2">
            <a:extLst>
              <a:ext uri="{FF2B5EF4-FFF2-40B4-BE49-F238E27FC236}">
                <a16:creationId xmlns:a16="http://schemas.microsoft.com/office/drawing/2014/main" id="{1444A63C-0EFC-1940-AE8B-F743F0334B0B}"/>
              </a:ext>
            </a:extLst>
          </p:cNvPr>
          <p:cNvSpPr txBox="1"/>
          <p:nvPr/>
        </p:nvSpPr>
        <p:spPr>
          <a:xfrm>
            <a:off x="867370" y="1558174"/>
            <a:ext cx="3579010" cy="335989"/>
          </a:xfrm>
          <a:prstGeom prst="rect">
            <a:avLst/>
          </a:prstGeom>
          <a:noFill/>
        </p:spPr>
        <p:txBody>
          <a:bodyPr wrap="square" rtlCol="0">
            <a:spAutoFit/>
          </a:bodyPr>
          <a:lstStyle/>
          <a:p>
            <a:pPr algn="ctr">
              <a:lnSpc>
                <a:spcPts val="1900"/>
              </a:lnSpc>
            </a:pPr>
            <a:r>
              <a:rPr lang="en-US" sz="1600" dirty="0"/>
              <a:t>[Name of MTM Associate Degree]</a:t>
            </a:r>
          </a:p>
        </p:txBody>
      </p:sp>
      <p:sp>
        <p:nvSpPr>
          <p:cNvPr id="7" name="Rectangle 6">
            <a:hlinkClick r:id="rId3"/>
            <a:extLst>
              <a:ext uri="{FF2B5EF4-FFF2-40B4-BE49-F238E27FC236}">
                <a16:creationId xmlns:a16="http://schemas.microsoft.com/office/drawing/2014/main" id="{CF45E094-C970-764E-BDD3-B0E78EA3D3E0}"/>
              </a:ext>
            </a:extLst>
          </p:cNvPr>
          <p:cNvSpPr/>
          <p:nvPr/>
        </p:nvSpPr>
        <p:spPr>
          <a:xfrm>
            <a:off x="3171825" y="9644063"/>
            <a:ext cx="1114425" cy="200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16858" y="150590"/>
            <a:ext cx="8377518" cy="276999"/>
          </a:xfrm>
          <a:prstGeom prst="rect">
            <a:avLst/>
          </a:prstGeom>
          <a:noFill/>
        </p:spPr>
        <p:txBody>
          <a:bodyPr wrap="square" rtlCol="0">
            <a:spAutoFit/>
          </a:bodyPr>
          <a:lstStyle/>
          <a:p>
            <a:r>
              <a:rPr lang="en-US" sz="1200" dirty="0">
                <a:solidFill>
                  <a:srgbClr val="FF0000"/>
                </a:solidFill>
              </a:rPr>
              <a:t>TEMPLATE TO BE CUSTOMIZED BY COLLEGE WHEN DEGREE AND MTMS APPROVED/AVAILABLE </a:t>
            </a:r>
            <a:r>
              <a:rPr lang="en-US" sz="1200">
                <a:solidFill>
                  <a:srgbClr val="FF0000"/>
                </a:solidFill>
              </a:rPr>
              <a:t>AT INSTITITUTION</a:t>
            </a:r>
            <a:endParaRPr lang="en-US" sz="1200" dirty="0">
              <a:solidFill>
                <a:srgbClr val="FF0000"/>
              </a:solidFill>
            </a:endParaRPr>
          </a:p>
        </p:txBody>
      </p:sp>
    </p:spTree>
    <p:extLst>
      <p:ext uri="{BB962C8B-B14F-4D97-AF65-F5344CB8AC3E}">
        <p14:creationId xmlns:p14="http://schemas.microsoft.com/office/powerpoint/2010/main" val="2165306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F3AC8E4-22B6-DD4D-B510-FA4D8EABE69F}"/>
              </a:ext>
            </a:extLst>
          </p:cNvPr>
          <p:cNvSpPr txBox="1"/>
          <p:nvPr/>
        </p:nvSpPr>
        <p:spPr>
          <a:xfrm>
            <a:off x="457199" y="893696"/>
            <a:ext cx="6858001" cy="1287532"/>
          </a:xfrm>
          <a:prstGeom prst="rect">
            <a:avLst/>
          </a:prstGeom>
          <a:noFill/>
        </p:spPr>
        <p:txBody>
          <a:bodyPr wrap="square" lIns="0" tIns="0" rIns="0" bIns="0" rtlCol="0">
            <a:spAutoFit/>
          </a:bodyPr>
          <a:lstStyle/>
          <a:p>
            <a:pPr>
              <a:spcAft>
                <a:spcPts val="800"/>
              </a:spcAft>
            </a:pPr>
            <a:r>
              <a:rPr lang="en-US" sz="1100" dirty="0">
                <a:latin typeface="Calibri" panose="020F0502020204030204" pitchFamily="34" charset="0"/>
                <a:cs typeface="Calibri" panose="020F0502020204030204" pitchFamily="34" charset="0"/>
              </a:rPr>
              <a:t>If you are interested in becoming an elementary teacher or pursuing a career in the field of education, Central Oregon Community College can give you a strong foundation for your goals. The courses recommended in this pathway will </a:t>
            </a:r>
            <a:br>
              <a:rPr lang="en-US" sz="1100" dirty="0">
                <a:latin typeface="Calibri" panose="020F0502020204030204" pitchFamily="34" charset="0"/>
                <a:cs typeface="Calibri" panose="020F0502020204030204" pitchFamily="34" charset="0"/>
              </a:rPr>
            </a:br>
            <a:r>
              <a:rPr lang="en-US" sz="1100" dirty="0">
                <a:latin typeface="Calibri" panose="020F0502020204030204" pitchFamily="34" charset="0"/>
                <a:cs typeface="Calibri" panose="020F0502020204030204" pitchFamily="34" charset="0"/>
              </a:rPr>
              <a:t>help you to explore key topics related to student learning, teaching strategies, and what is required to become a professional educator.  </a:t>
            </a:r>
          </a:p>
          <a:p>
            <a:pPr>
              <a:spcAft>
                <a:spcPts val="800"/>
              </a:spcAft>
            </a:pPr>
            <a:r>
              <a:rPr lang="en-US" sz="1100" dirty="0">
                <a:latin typeface="Calibri" panose="020F0502020204030204" pitchFamily="34" charset="0"/>
                <a:cs typeface="Calibri" panose="020F0502020204030204" pitchFamily="34" charset="0"/>
              </a:rPr>
              <a:t>The following is a suggested course of study for students interested in pursuing a bachelor’s degree in education designed for elementary licensure. In collaboration with your community college advisor, use the map below to select your courses to ensure they will meet requirements of any Oregon public university or participating private university. </a:t>
            </a:r>
          </a:p>
        </p:txBody>
      </p:sp>
      <p:sp>
        <p:nvSpPr>
          <p:cNvPr id="15" name="Rounded Rectangle 14">
            <a:extLst>
              <a:ext uri="{FF2B5EF4-FFF2-40B4-BE49-F238E27FC236}">
                <a16:creationId xmlns:a16="http://schemas.microsoft.com/office/drawing/2014/main" id="{4194FC41-BF5B-294C-94AB-634947D55A7B}"/>
              </a:ext>
            </a:extLst>
          </p:cNvPr>
          <p:cNvSpPr/>
          <p:nvPr/>
        </p:nvSpPr>
        <p:spPr>
          <a:xfrm>
            <a:off x="457200" y="8092461"/>
            <a:ext cx="6858000" cy="333255"/>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Total Credits: </a:t>
            </a:r>
            <a:r>
              <a:rPr lang="en-US" sz="1600" dirty="0">
                <a:latin typeface="Calibri" panose="020F0502020204030204" pitchFamily="34" charset="0"/>
                <a:cs typeface="Calibri" panose="020F0502020204030204" pitchFamily="34" charset="0"/>
              </a:rPr>
              <a:t>90 - 106</a:t>
            </a:r>
          </a:p>
        </p:txBody>
      </p:sp>
      <p:sp>
        <p:nvSpPr>
          <p:cNvPr id="16" name="Rounded Rectangle 15">
            <a:extLst>
              <a:ext uri="{FF2B5EF4-FFF2-40B4-BE49-F238E27FC236}">
                <a16:creationId xmlns:a16="http://schemas.microsoft.com/office/drawing/2014/main" id="{70B965F9-6282-0244-83B9-5A3D04901427}"/>
              </a:ext>
            </a:extLst>
          </p:cNvPr>
          <p:cNvSpPr/>
          <p:nvPr/>
        </p:nvSpPr>
        <p:spPr>
          <a:xfrm>
            <a:off x="457200" y="6643638"/>
            <a:ext cx="6858000" cy="333255"/>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Electives</a:t>
            </a:r>
            <a:endParaRPr lang="en-US" sz="1100" i="1" dirty="0">
              <a:latin typeface="Calibri" panose="020F0502020204030204" pitchFamily="34" charset="0"/>
              <a:cs typeface="Calibri" panose="020F0502020204030204" pitchFamily="34" charset="0"/>
            </a:endParaRPr>
          </a:p>
        </p:txBody>
      </p:sp>
      <p:sp>
        <p:nvSpPr>
          <p:cNvPr id="17" name="Rounded Rectangle 16">
            <a:extLst>
              <a:ext uri="{FF2B5EF4-FFF2-40B4-BE49-F238E27FC236}">
                <a16:creationId xmlns:a16="http://schemas.microsoft.com/office/drawing/2014/main" id="{77A88B93-9544-EE48-A4DB-38A67522C376}"/>
              </a:ext>
            </a:extLst>
          </p:cNvPr>
          <p:cNvSpPr/>
          <p:nvPr/>
        </p:nvSpPr>
        <p:spPr>
          <a:xfrm>
            <a:off x="457200" y="4362711"/>
            <a:ext cx="6858000" cy="333255"/>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General Education/Discipline Studies</a:t>
            </a:r>
            <a:endParaRPr lang="en-US" sz="1100" i="1" dirty="0">
              <a:latin typeface="Calibri" panose="020F0502020204030204" pitchFamily="34" charset="0"/>
              <a:cs typeface="Calibri" panose="020F0502020204030204" pitchFamily="34" charset="0"/>
            </a:endParaRPr>
          </a:p>
        </p:txBody>
      </p:sp>
      <p:sp>
        <p:nvSpPr>
          <p:cNvPr id="18" name="Rounded Rectangle 17">
            <a:extLst>
              <a:ext uri="{FF2B5EF4-FFF2-40B4-BE49-F238E27FC236}">
                <a16:creationId xmlns:a16="http://schemas.microsoft.com/office/drawing/2014/main" id="{80C9D9D5-7E22-2C44-BE56-8E44C9A7FFC9}"/>
              </a:ext>
            </a:extLst>
          </p:cNvPr>
          <p:cNvSpPr/>
          <p:nvPr/>
        </p:nvSpPr>
        <p:spPr>
          <a:xfrm>
            <a:off x="468086" y="2526792"/>
            <a:ext cx="6858000" cy="333255"/>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General Education/Foundational</a:t>
            </a:r>
          </a:p>
        </p:txBody>
      </p:sp>
      <p:sp>
        <p:nvSpPr>
          <p:cNvPr id="19" name="Rounded Rectangle 18">
            <a:extLst>
              <a:ext uri="{FF2B5EF4-FFF2-40B4-BE49-F238E27FC236}">
                <a16:creationId xmlns:a16="http://schemas.microsoft.com/office/drawing/2014/main" id="{ADE41B77-E2CD-4E40-B591-DC2915BADE12}"/>
              </a:ext>
            </a:extLst>
          </p:cNvPr>
          <p:cNvSpPr/>
          <p:nvPr/>
        </p:nvSpPr>
        <p:spPr>
          <a:xfrm>
            <a:off x="468086" y="388771"/>
            <a:ext cx="6858000" cy="362211"/>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Calibri" panose="020F0502020204030204" pitchFamily="34" charset="0"/>
                <a:cs typeface="Calibri" panose="020F0502020204030204" pitchFamily="34" charset="0"/>
              </a:rPr>
              <a:t>Central Oregon Community College Elementary Education Program</a:t>
            </a:r>
            <a:endParaRPr lang="en-US" sz="1100" i="1" dirty="0">
              <a:latin typeface="Calibri" panose="020F0502020204030204" pitchFamily="34" charset="0"/>
              <a:cs typeface="Calibri" panose="020F0502020204030204" pitchFamily="34" charset="0"/>
            </a:endParaRPr>
          </a:p>
        </p:txBody>
      </p:sp>
      <p:graphicFrame>
        <p:nvGraphicFramePr>
          <p:cNvPr id="21" name="Table 20">
            <a:extLst>
              <a:ext uri="{FF2B5EF4-FFF2-40B4-BE49-F238E27FC236}">
                <a16:creationId xmlns:a16="http://schemas.microsoft.com/office/drawing/2014/main" id="{94C66A3B-48C7-B84B-ADF5-999724A9AE20}"/>
              </a:ext>
            </a:extLst>
          </p:cNvPr>
          <p:cNvGraphicFramePr>
            <a:graphicFrameLocks noGrp="1"/>
          </p:cNvGraphicFramePr>
          <p:nvPr>
            <p:extLst>
              <p:ext uri="{D42A27DB-BD31-4B8C-83A1-F6EECF244321}">
                <p14:modId xmlns:p14="http://schemas.microsoft.com/office/powerpoint/2010/main" val="2248317020"/>
              </p:ext>
            </p:extLst>
          </p:nvPr>
        </p:nvGraphicFramePr>
        <p:xfrm>
          <a:off x="457200" y="2284253"/>
          <a:ext cx="6858000" cy="200675"/>
        </p:xfrm>
        <a:graphic>
          <a:graphicData uri="http://schemas.openxmlformats.org/drawingml/2006/table">
            <a:tbl>
              <a:tblPr firstRow="1" bandRow="1">
                <a:tableStyleId>{16D9F66E-5EB9-4882-86FB-DCBF35E3C3E4}</a:tableStyleId>
              </a:tblPr>
              <a:tblGrid>
                <a:gridCol w="1973179">
                  <a:extLst>
                    <a:ext uri="{9D8B030D-6E8A-4147-A177-3AD203B41FA5}">
                      <a16:colId xmlns:a16="http://schemas.microsoft.com/office/drawing/2014/main" val="1996356504"/>
                    </a:ext>
                  </a:extLst>
                </a:gridCol>
                <a:gridCol w="3988350">
                  <a:extLst>
                    <a:ext uri="{9D8B030D-6E8A-4147-A177-3AD203B41FA5}">
                      <a16:colId xmlns:a16="http://schemas.microsoft.com/office/drawing/2014/main" val="233875083"/>
                    </a:ext>
                  </a:extLst>
                </a:gridCol>
                <a:gridCol w="896471">
                  <a:extLst>
                    <a:ext uri="{9D8B030D-6E8A-4147-A177-3AD203B41FA5}">
                      <a16:colId xmlns:a16="http://schemas.microsoft.com/office/drawing/2014/main" val="2021813688"/>
                    </a:ext>
                  </a:extLst>
                </a:gridCol>
              </a:tblGrid>
              <a:tr h="200675">
                <a:tc>
                  <a:txBody>
                    <a:bodyPr/>
                    <a:lstStyle/>
                    <a:p>
                      <a:pPr algn="ctr"/>
                      <a:r>
                        <a:rPr lang="en-US" sz="1100" b="1" dirty="0">
                          <a:latin typeface="Calibri" panose="020F0502020204030204" pitchFamily="34" charset="0"/>
                          <a:cs typeface="Calibri" panose="020F0502020204030204" pitchFamily="34" charset="0"/>
                        </a:rPr>
                        <a:t>SUBJECT</a:t>
                      </a: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b="1" dirty="0">
                          <a:latin typeface="Calibri" panose="020F0502020204030204" pitchFamily="34" charset="0"/>
                          <a:cs typeface="Calibri" panose="020F0502020204030204" pitchFamily="34" charset="0"/>
                        </a:rPr>
                        <a:t>COURSES</a:t>
                      </a: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b="1" dirty="0">
                          <a:latin typeface="Calibri" panose="020F0502020204030204" pitchFamily="34" charset="0"/>
                          <a:cs typeface="Calibri" panose="020F0502020204030204" pitchFamily="34" charset="0"/>
                        </a:rPr>
                        <a:t>CREDITS</a:t>
                      </a: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2929185"/>
                  </a:ext>
                </a:extLst>
              </a:tr>
            </a:tbl>
          </a:graphicData>
        </a:graphic>
      </p:graphicFrame>
      <p:graphicFrame>
        <p:nvGraphicFramePr>
          <p:cNvPr id="22" name="Table 21">
            <a:extLst>
              <a:ext uri="{FF2B5EF4-FFF2-40B4-BE49-F238E27FC236}">
                <a16:creationId xmlns:a16="http://schemas.microsoft.com/office/drawing/2014/main" id="{C1947F6D-4925-474D-B2CA-1493EBC0B283}"/>
              </a:ext>
            </a:extLst>
          </p:cNvPr>
          <p:cNvGraphicFramePr>
            <a:graphicFrameLocks noGrp="1"/>
          </p:cNvGraphicFramePr>
          <p:nvPr>
            <p:extLst>
              <p:ext uri="{D42A27DB-BD31-4B8C-83A1-F6EECF244321}">
                <p14:modId xmlns:p14="http://schemas.microsoft.com/office/powerpoint/2010/main" val="556384466"/>
              </p:ext>
            </p:extLst>
          </p:nvPr>
        </p:nvGraphicFramePr>
        <p:xfrm>
          <a:off x="457200" y="2860047"/>
          <a:ext cx="6858000" cy="1502664"/>
        </p:xfrm>
        <a:graphic>
          <a:graphicData uri="http://schemas.openxmlformats.org/drawingml/2006/table">
            <a:tbl>
              <a:tblPr firstRow="1" bandRow="1">
                <a:tableStyleId>{16D9F66E-5EB9-4882-86FB-DCBF35E3C3E4}</a:tableStyleId>
              </a:tblPr>
              <a:tblGrid>
                <a:gridCol w="1876567">
                  <a:extLst>
                    <a:ext uri="{9D8B030D-6E8A-4147-A177-3AD203B41FA5}">
                      <a16:colId xmlns:a16="http://schemas.microsoft.com/office/drawing/2014/main" val="1996356504"/>
                    </a:ext>
                  </a:extLst>
                </a:gridCol>
                <a:gridCol w="4230806">
                  <a:extLst>
                    <a:ext uri="{9D8B030D-6E8A-4147-A177-3AD203B41FA5}">
                      <a16:colId xmlns:a16="http://schemas.microsoft.com/office/drawing/2014/main" val="233875083"/>
                    </a:ext>
                  </a:extLst>
                </a:gridCol>
                <a:gridCol w="750627">
                  <a:extLst>
                    <a:ext uri="{9D8B030D-6E8A-4147-A177-3AD203B41FA5}">
                      <a16:colId xmlns:a16="http://schemas.microsoft.com/office/drawing/2014/main" val="2021813688"/>
                    </a:ext>
                  </a:extLst>
                </a:gridCol>
              </a:tblGrid>
              <a:tr h="370840">
                <a:tc>
                  <a:txBody>
                    <a:bodyPr/>
                    <a:lstStyle/>
                    <a:p>
                      <a:pPr algn="ctr"/>
                      <a:r>
                        <a:rPr lang="en-US" sz="1300" b="1" u="sng" dirty="0">
                          <a:solidFill>
                            <a:schemeClr val="accent3"/>
                          </a:solidFill>
                          <a:latin typeface="Calibri" panose="020F0502020204030204" pitchFamily="34" charset="0"/>
                          <a:cs typeface="Calibri" panose="020F0502020204030204" pitchFamily="34" charset="0"/>
                        </a:rPr>
                        <a:t>Health</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latin typeface="Calibri" panose="020F0502020204030204" pitchFamily="34" charset="0"/>
                          <a:cs typeface="Calibri" panose="020F0502020204030204" pitchFamily="34" charset="0"/>
                        </a:rPr>
                        <a:t>Choose three credits with an HHP prefix.</a:t>
                      </a:r>
                    </a:p>
                    <a:p>
                      <a:r>
                        <a:rPr lang="en-US" sz="1100" i="1" dirty="0">
                          <a:latin typeface="Calibri" panose="020F0502020204030204" pitchFamily="34" charset="0"/>
                          <a:cs typeface="Calibri" panose="020F0502020204030204" pitchFamily="34" charset="0"/>
                        </a:rPr>
                        <a:t>HHPA activity courses (one credit each) are not to be duplicated.</a:t>
                      </a:r>
                    </a:p>
                    <a:p>
                      <a:r>
                        <a:rPr lang="en-US" sz="1100" b="0" dirty="0">
                          <a:latin typeface="Calibri" panose="020F0502020204030204" pitchFamily="34" charset="0"/>
                          <a:cs typeface="Calibri" panose="020F0502020204030204" pitchFamily="34" charset="0"/>
                        </a:rPr>
                        <a:t>Required: </a:t>
                      </a:r>
                      <a:r>
                        <a:rPr lang="en-US" sz="1100" b="1" u="sng" dirty="0">
                          <a:solidFill>
                            <a:schemeClr val="accent3"/>
                          </a:solidFill>
                          <a:latin typeface="Calibri" panose="020F0502020204030204" pitchFamily="34" charset="0"/>
                          <a:cs typeface="Calibri" panose="020F0502020204030204" pitchFamily="34" charset="0"/>
                        </a:rPr>
                        <a:t>HHP 295</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a:latin typeface="Calibri" panose="020F0502020204030204" pitchFamily="34" charset="0"/>
                          <a:cs typeface="Calibri" panose="020F0502020204030204" pitchFamily="34" charset="0"/>
                        </a:rPr>
                        <a:t>3</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5474868"/>
                  </a:ext>
                </a:extLst>
              </a:tr>
              <a:tr h="370840">
                <a:tc>
                  <a:txBody>
                    <a:bodyPr/>
                    <a:lstStyle/>
                    <a:p>
                      <a:pPr algn="ctr"/>
                      <a:r>
                        <a:rPr lang="en-US" sz="1300" b="1" u="sng" dirty="0">
                          <a:solidFill>
                            <a:schemeClr val="accent3"/>
                          </a:solidFill>
                          <a:latin typeface="Calibri" panose="020F0502020204030204" pitchFamily="34" charset="0"/>
                          <a:cs typeface="Calibri" panose="020F0502020204030204" pitchFamily="34" charset="0"/>
                        </a:rPr>
                        <a:t>Mathematics</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u="none" dirty="0">
                          <a:solidFill>
                            <a:schemeClr val="tx1"/>
                          </a:solidFill>
                          <a:latin typeface="Calibri" panose="020F0502020204030204" pitchFamily="34" charset="0"/>
                          <a:cs typeface="Calibri" panose="020F0502020204030204" pitchFamily="34" charset="0"/>
                        </a:rPr>
                        <a:t>Take one course with an MTH prefix.</a:t>
                      </a:r>
                    </a:p>
                    <a:p>
                      <a:r>
                        <a:rPr lang="en-US" sz="1100" b="0" u="none" dirty="0">
                          <a:solidFill>
                            <a:schemeClr val="tx1"/>
                          </a:solidFill>
                          <a:latin typeface="Calibri" panose="020F0502020204030204" pitchFamily="34" charset="0"/>
                          <a:cs typeface="Calibri" panose="020F0502020204030204" pitchFamily="34" charset="0"/>
                        </a:rPr>
                        <a:t>Required: </a:t>
                      </a:r>
                      <a:r>
                        <a:rPr lang="en-US" sz="1100" b="1" u="sng" dirty="0">
                          <a:solidFill>
                            <a:schemeClr val="accent3"/>
                          </a:solidFill>
                          <a:latin typeface="Calibri" panose="020F0502020204030204" pitchFamily="34" charset="0"/>
                          <a:cs typeface="Calibri" panose="020F0502020204030204" pitchFamily="34" charset="0"/>
                        </a:rPr>
                        <a:t>MTH 211</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0" u="none" dirty="0">
                          <a:solidFill>
                            <a:schemeClr val="tx1"/>
                          </a:solidFill>
                          <a:latin typeface="Calibri" panose="020F0502020204030204" pitchFamily="34" charset="0"/>
                          <a:cs typeface="Calibri" panose="020F0502020204030204" pitchFamily="34" charset="0"/>
                        </a:rPr>
                        <a:t>4</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9849929"/>
                  </a:ext>
                </a:extLst>
              </a:tr>
              <a:tr h="370840">
                <a:tc>
                  <a:txBody>
                    <a:bodyPr/>
                    <a:lstStyle/>
                    <a:p>
                      <a:pPr algn="ctr"/>
                      <a:r>
                        <a:rPr lang="en-US" sz="1300" b="1" u="sng" dirty="0">
                          <a:solidFill>
                            <a:schemeClr val="accent3"/>
                          </a:solidFill>
                          <a:latin typeface="Calibri" panose="020F0502020204030204" pitchFamily="34" charset="0"/>
                          <a:cs typeface="Calibri" panose="020F0502020204030204" pitchFamily="34" charset="0"/>
                        </a:rPr>
                        <a:t>Oral Communication</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Calibri" panose="020F0502020204030204" pitchFamily="34" charset="0"/>
                          <a:cs typeface="Calibri" panose="020F0502020204030204" pitchFamily="34" charset="0"/>
                        </a:rPr>
                        <a:t>Choose one course with a WR prefix.</a:t>
                      </a:r>
                    </a:p>
                    <a:p>
                      <a:r>
                        <a:rPr lang="en-US" sz="1100" b="0" u="none" dirty="0">
                          <a:solidFill>
                            <a:schemeClr val="tx1"/>
                          </a:solidFill>
                          <a:latin typeface="Calibri" panose="020F0502020204030204" pitchFamily="34" charset="0"/>
                          <a:cs typeface="Calibri" panose="020F0502020204030204" pitchFamily="34" charset="0"/>
                        </a:rPr>
                        <a:t>Recommended: </a:t>
                      </a:r>
                      <a:r>
                        <a:rPr lang="en-US" sz="1100" b="1" u="sng" dirty="0">
                          <a:solidFill>
                            <a:schemeClr val="accent3"/>
                          </a:solidFill>
                          <a:latin typeface="Calibri" panose="020F0502020204030204" pitchFamily="34" charset="0"/>
                          <a:cs typeface="Calibri" panose="020F0502020204030204" pitchFamily="34" charset="0"/>
                        </a:rPr>
                        <a:t>WR 121</a:t>
                      </a:r>
                      <a:r>
                        <a:rPr lang="en-US" sz="1100" b="0" u="none" dirty="0">
                          <a:solidFill>
                            <a:schemeClr val="tx1"/>
                          </a:solidFill>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WR 122</a:t>
                      </a:r>
                      <a:r>
                        <a:rPr lang="en-US" sz="1100" b="0" u="none" dirty="0">
                          <a:solidFill>
                            <a:schemeClr val="tx1"/>
                          </a:solidFill>
                          <a:latin typeface="Calibri" panose="020F0502020204030204" pitchFamily="34" charset="0"/>
                          <a:cs typeface="Calibri" panose="020F0502020204030204" pitchFamily="34" charset="0"/>
                        </a:rPr>
                        <a:t>, or </a:t>
                      </a:r>
                      <a:r>
                        <a:rPr lang="en-US" sz="1100" b="1" u="sng" dirty="0">
                          <a:solidFill>
                            <a:schemeClr val="accent3"/>
                          </a:solidFill>
                          <a:latin typeface="Calibri" panose="020F0502020204030204" pitchFamily="34" charset="0"/>
                          <a:cs typeface="Calibri" panose="020F0502020204030204" pitchFamily="34" charset="0"/>
                        </a:rPr>
                        <a:t>WR 227</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0" u="none" dirty="0">
                          <a:solidFill>
                            <a:schemeClr val="tx1"/>
                          </a:solidFill>
                          <a:latin typeface="Calibri" panose="020F0502020204030204" pitchFamily="34" charset="0"/>
                          <a:cs typeface="Calibri" panose="020F0502020204030204" pitchFamily="34" charset="0"/>
                        </a:rPr>
                        <a:t>3 - 4</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5080976"/>
                  </a:ext>
                </a:extLst>
              </a:tr>
            </a:tbl>
          </a:graphicData>
        </a:graphic>
      </p:graphicFrame>
      <p:graphicFrame>
        <p:nvGraphicFramePr>
          <p:cNvPr id="23" name="Table 22">
            <a:extLst>
              <a:ext uri="{FF2B5EF4-FFF2-40B4-BE49-F238E27FC236}">
                <a16:creationId xmlns:a16="http://schemas.microsoft.com/office/drawing/2014/main" id="{8E5875F8-346B-D94C-B871-589C09EF78E9}"/>
              </a:ext>
            </a:extLst>
          </p:cNvPr>
          <p:cNvGraphicFramePr>
            <a:graphicFrameLocks noGrp="1"/>
          </p:cNvGraphicFramePr>
          <p:nvPr>
            <p:extLst>
              <p:ext uri="{D42A27DB-BD31-4B8C-83A1-F6EECF244321}">
                <p14:modId xmlns:p14="http://schemas.microsoft.com/office/powerpoint/2010/main" val="56448332"/>
              </p:ext>
            </p:extLst>
          </p:nvPr>
        </p:nvGraphicFramePr>
        <p:xfrm>
          <a:off x="457200" y="4695966"/>
          <a:ext cx="6858000" cy="1947672"/>
        </p:xfrm>
        <a:graphic>
          <a:graphicData uri="http://schemas.openxmlformats.org/drawingml/2006/table">
            <a:tbl>
              <a:tblPr firstRow="1" bandRow="1">
                <a:tableStyleId>{16D9F66E-5EB9-4882-86FB-DCBF35E3C3E4}</a:tableStyleId>
              </a:tblPr>
              <a:tblGrid>
                <a:gridCol w="1876567">
                  <a:extLst>
                    <a:ext uri="{9D8B030D-6E8A-4147-A177-3AD203B41FA5}">
                      <a16:colId xmlns:a16="http://schemas.microsoft.com/office/drawing/2014/main" val="1996356504"/>
                    </a:ext>
                  </a:extLst>
                </a:gridCol>
                <a:gridCol w="4210334">
                  <a:extLst>
                    <a:ext uri="{9D8B030D-6E8A-4147-A177-3AD203B41FA5}">
                      <a16:colId xmlns:a16="http://schemas.microsoft.com/office/drawing/2014/main" val="233875083"/>
                    </a:ext>
                  </a:extLst>
                </a:gridCol>
                <a:gridCol w="771099">
                  <a:extLst>
                    <a:ext uri="{9D8B030D-6E8A-4147-A177-3AD203B41FA5}">
                      <a16:colId xmlns:a16="http://schemas.microsoft.com/office/drawing/2014/main" val="2021813688"/>
                    </a:ext>
                  </a:extLst>
                </a:gridCol>
              </a:tblGrid>
              <a:tr h="370840">
                <a:tc>
                  <a:txBody>
                    <a:bodyPr/>
                    <a:lstStyle/>
                    <a:p>
                      <a:pPr algn="ctr"/>
                      <a:r>
                        <a:rPr lang="en-US" sz="1300" b="1" u="sng" dirty="0">
                          <a:solidFill>
                            <a:schemeClr val="accent3"/>
                          </a:solidFill>
                          <a:latin typeface="Calibri" panose="020F0502020204030204" pitchFamily="34" charset="0"/>
                          <a:cs typeface="Calibri" panose="020F0502020204030204" pitchFamily="34" charset="0"/>
                        </a:rPr>
                        <a:t>Cultural Literacy</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lang="en-US" sz="1100" dirty="0">
                          <a:latin typeface="Calibri" panose="020F0502020204030204" pitchFamily="34" charset="0"/>
                          <a:cs typeface="Calibri" panose="020F0502020204030204" pitchFamily="34" charset="0"/>
                        </a:rPr>
                        <a:t>One course from the following categories must be designated as cultural literacy on the Discipline Studies list (credits count once.)</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426355957"/>
                  </a:ext>
                </a:extLst>
              </a:tr>
              <a:tr h="370840">
                <a:tc>
                  <a:txBody>
                    <a:bodyPr/>
                    <a:lstStyle/>
                    <a:p>
                      <a:pPr algn="ctr"/>
                      <a:r>
                        <a:rPr lang="en-US" sz="1300" b="1" u="sng" dirty="0">
                          <a:solidFill>
                            <a:schemeClr val="accent3"/>
                          </a:solidFill>
                          <a:latin typeface="Calibri" panose="020F0502020204030204" pitchFamily="34" charset="0"/>
                          <a:cs typeface="Calibri" panose="020F0502020204030204" pitchFamily="34" charset="0"/>
                        </a:rPr>
                        <a:t>Arts and Letters</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latin typeface="Calibri" panose="020F0502020204030204" pitchFamily="34" charset="0"/>
                          <a:cs typeface="Calibri" panose="020F0502020204030204" pitchFamily="34" charset="0"/>
                        </a:rPr>
                        <a:t>Choose three courses from at least two prefixes.</a:t>
                      </a:r>
                    </a:p>
                    <a:p>
                      <a:r>
                        <a:rPr lang="en-US" sz="1100" dirty="0">
                          <a:latin typeface="Calibri" panose="020F0502020204030204" pitchFamily="34" charset="0"/>
                          <a:cs typeface="Calibri" panose="020F0502020204030204" pitchFamily="34" charset="0"/>
                        </a:rPr>
                        <a:t>Required: </a:t>
                      </a:r>
                      <a:r>
                        <a:rPr lang="en-US" sz="1100" b="1" u="sng" dirty="0">
                          <a:solidFill>
                            <a:schemeClr val="accent3"/>
                          </a:solidFill>
                          <a:latin typeface="Calibri" panose="020F0502020204030204" pitchFamily="34" charset="0"/>
                          <a:cs typeface="Calibri" panose="020F0502020204030204" pitchFamily="34" charset="0"/>
                        </a:rPr>
                        <a:t>ED 112</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a:latin typeface="Calibri" panose="020F0502020204030204" pitchFamily="34" charset="0"/>
                          <a:cs typeface="Calibri" panose="020F0502020204030204" pitchFamily="34" charset="0"/>
                        </a:rPr>
                        <a:t>9 - 12</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6417"/>
                  </a:ext>
                </a:extLst>
              </a:tr>
              <a:tr h="370840">
                <a:tc>
                  <a:txBody>
                    <a:bodyPr/>
                    <a:lstStyle/>
                    <a:p>
                      <a:pPr algn="ctr"/>
                      <a:r>
                        <a:rPr lang="en-US" sz="1300" b="1" u="sng" dirty="0">
                          <a:solidFill>
                            <a:schemeClr val="accent3"/>
                          </a:solidFill>
                          <a:latin typeface="Calibri" panose="020F0502020204030204" pitchFamily="34" charset="0"/>
                          <a:cs typeface="Calibri" panose="020F0502020204030204" pitchFamily="34" charset="0"/>
                        </a:rPr>
                        <a:t>Social Science</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latin typeface="Calibri" panose="020F0502020204030204" pitchFamily="34" charset="0"/>
                          <a:cs typeface="Calibri" panose="020F0502020204030204" pitchFamily="34" charset="0"/>
                        </a:rPr>
                        <a:t>Choose four courses from at least two prefixes.</a:t>
                      </a:r>
                    </a:p>
                    <a:p>
                      <a:r>
                        <a:rPr lang="en-US" sz="1100" dirty="0">
                          <a:latin typeface="Calibri" panose="020F0502020204030204" pitchFamily="34" charset="0"/>
                          <a:cs typeface="Calibri" panose="020F0502020204030204" pitchFamily="34" charset="0"/>
                        </a:rPr>
                        <a:t>Recommended: </a:t>
                      </a:r>
                      <a:r>
                        <a:rPr lang="en-US" sz="1100" b="1" u="sng" dirty="0">
                          <a:solidFill>
                            <a:schemeClr val="accent3"/>
                          </a:solidFill>
                          <a:latin typeface="Calibri" panose="020F0502020204030204" pitchFamily="34" charset="0"/>
                          <a:cs typeface="Calibri" panose="020F0502020204030204" pitchFamily="34" charset="0"/>
                        </a:rPr>
                        <a:t>ED 152</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SOC 222</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219</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PSY 201</a:t>
                      </a:r>
                      <a:r>
                        <a:rPr lang="en-US" sz="1100" dirty="0">
                          <a:latin typeface="Calibri" panose="020F0502020204030204" pitchFamily="34" charset="0"/>
                          <a:cs typeface="Calibri" panose="020F0502020204030204" pitchFamily="34" charset="0"/>
                        </a:rPr>
                        <a:t>, or </a:t>
                      </a:r>
                      <a:r>
                        <a:rPr lang="en-US" sz="1100" b="1" u="sng" dirty="0">
                          <a:solidFill>
                            <a:schemeClr val="accent3"/>
                          </a:solidFill>
                          <a:latin typeface="Calibri" panose="020F0502020204030204" pitchFamily="34" charset="0"/>
                          <a:cs typeface="Calibri" panose="020F0502020204030204" pitchFamily="34" charset="0"/>
                        </a:rPr>
                        <a:t>SOC 201</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a:latin typeface="Calibri" panose="020F0502020204030204" pitchFamily="34" charset="0"/>
                          <a:cs typeface="Calibri" panose="020F0502020204030204" pitchFamily="34" charset="0"/>
                        </a:rPr>
                        <a:t>12 - 16</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705370"/>
                  </a:ext>
                </a:extLst>
              </a:tr>
              <a:tr h="370840">
                <a:tc>
                  <a:txBody>
                    <a:bodyPr/>
                    <a:lstStyle/>
                    <a:p>
                      <a:pPr algn="ctr"/>
                      <a:r>
                        <a:rPr lang="en-US" sz="1300" b="1" u="sng" dirty="0">
                          <a:solidFill>
                            <a:schemeClr val="accent3"/>
                          </a:solidFill>
                          <a:latin typeface="Calibri" panose="020F0502020204030204" pitchFamily="34" charset="0"/>
                          <a:cs typeface="Calibri" panose="020F0502020204030204" pitchFamily="34" charset="0"/>
                        </a:rPr>
                        <a:t>Science/Math/</a:t>
                      </a:r>
                      <a:br>
                        <a:rPr lang="en-US" sz="1300" b="1" u="sng" dirty="0">
                          <a:solidFill>
                            <a:schemeClr val="accent3"/>
                          </a:solidFill>
                          <a:latin typeface="Calibri" panose="020F0502020204030204" pitchFamily="34" charset="0"/>
                          <a:cs typeface="Calibri" panose="020F0502020204030204" pitchFamily="34" charset="0"/>
                        </a:rPr>
                      </a:br>
                      <a:r>
                        <a:rPr lang="en-US" sz="1300" b="1" u="sng" dirty="0">
                          <a:solidFill>
                            <a:schemeClr val="accent3"/>
                          </a:solidFill>
                          <a:latin typeface="Calibri" panose="020F0502020204030204" pitchFamily="34" charset="0"/>
                          <a:cs typeface="Calibri" panose="020F0502020204030204" pitchFamily="34" charset="0"/>
                        </a:rPr>
                        <a:t>Computer Science</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latin typeface="Calibri" panose="020F0502020204030204" pitchFamily="34" charset="0"/>
                          <a:cs typeface="Calibri" panose="020F0502020204030204" pitchFamily="34" charset="0"/>
                        </a:rPr>
                        <a:t>Choose four courses from at least two prefixes, including at least three laboratory courses in biological and/or physical science. </a:t>
                      </a:r>
                    </a:p>
                    <a:p>
                      <a:r>
                        <a:rPr lang="en-US" sz="1100" dirty="0">
                          <a:latin typeface="Calibri" panose="020F0502020204030204" pitchFamily="34" charset="0"/>
                          <a:cs typeface="Calibri" panose="020F0502020204030204" pitchFamily="34" charset="0"/>
                        </a:rPr>
                        <a:t>Required: </a:t>
                      </a:r>
                      <a:r>
                        <a:rPr lang="en-US" sz="1100" b="1" u="sng" dirty="0">
                          <a:solidFill>
                            <a:schemeClr val="accent3"/>
                          </a:solidFill>
                          <a:latin typeface="Calibri" panose="020F0502020204030204" pitchFamily="34" charset="0"/>
                          <a:cs typeface="Calibri" panose="020F0502020204030204" pitchFamily="34" charset="0"/>
                        </a:rPr>
                        <a:t>FN 255</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a:latin typeface="Calibri" panose="020F0502020204030204" pitchFamily="34" charset="0"/>
                          <a:cs typeface="Calibri" panose="020F0502020204030204" pitchFamily="34" charset="0"/>
                        </a:rPr>
                        <a:t>12 - 20</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6689843"/>
                  </a:ext>
                </a:extLst>
              </a:tr>
            </a:tbl>
          </a:graphicData>
        </a:graphic>
      </p:graphicFrame>
      <p:graphicFrame>
        <p:nvGraphicFramePr>
          <p:cNvPr id="24" name="Table 23">
            <a:extLst>
              <a:ext uri="{FF2B5EF4-FFF2-40B4-BE49-F238E27FC236}">
                <a16:creationId xmlns:a16="http://schemas.microsoft.com/office/drawing/2014/main" id="{928886E7-9CC9-9E48-A600-88551052B47A}"/>
              </a:ext>
            </a:extLst>
          </p:cNvPr>
          <p:cNvGraphicFramePr>
            <a:graphicFrameLocks noGrp="1"/>
          </p:cNvGraphicFramePr>
          <p:nvPr>
            <p:extLst>
              <p:ext uri="{D42A27DB-BD31-4B8C-83A1-F6EECF244321}">
                <p14:modId xmlns:p14="http://schemas.microsoft.com/office/powerpoint/2010/main" val="513068439"/>
              </p:ext>
            </p:extLst>
          </p:nvPr>
        </p:nvGraphicFramePr>
        <p:xfrm>
          <a:off x="457200" y="6976893"/>
          <a:ext cx="6858000" cy="1115568"/>
        </p:xfrm>
        <a:graphic>
          <a:graphicData uri="http://schemas.openxmlformats.org/drawingml/2006/table">
            <a:tbl>
              <a:tblPr firstRow="1" bandRow="1">
                <a:tableStyleId>{16D9F66E-5EB9-4882-86FB-DCBF35E3C3E4}</a:tableStyleId>
              </a:tblPr>
              <a:tblGrid>
                <a:gridCol w="1890215">
                  <a:extLst>
                    <a:ext uri="{9D8B030D-6E8A-4147-A177-3AD203B41FA5}">
                      <a16:colId xmlns:a16="http://schemas.microsoft.com/office/drawing/2014/main" val="1996356504"/>
                    </a:ext>
                  </a:extLst>
                </a:gridCol>
                <a:gridCol w="4278573">
                  <a:extLst>
                    <a:ext uri="{9D8B030D-6E8A-4147-A177-3AD203B41FA5}">
                      <a16:colId xmlns:a16="http://schemas.microsoft.com/office/drawing/2014/main" val="233875083"/>
                    </a:ext>
                  </a:extLst>
                </a:gridCol>
                <a:gridCol w="689212">
                  <a:extLst>
                    <a:ext uri="{9D8B030D-6E8A-4147-A177-3AD203B41FA5}">
                      <a16:colId xmlns:a16="http://schemas.microsoft.com/office/drawing/2014/main" val="2021813688"/>
                    </a:ext>
                  </a:extLst>
                </a:gridCol>
              </a:tblGrid>
              <a:tr h="289560">
                <a:tc>
                  <a:txBody>
                    <a:bodyPr/>
                    <a:lstStyle/>
                    <a:p>
                      <a:pPr algn="ctr"/>
                      <a:r>
                        <a:rPr lang="en-US" sz="1300" b="1" dirty="0">
                          <a:latin typeface="Calibri" panose="020F0502020204030204" pitchFamily="34" charset="0"/>
                          <a:cs typeface="Calibri" panose="020F0502020204030204" pitchFamily="34" charset="0"/>
                        </a:rPr>
                        <a:t>Electives</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latin typeface="Calibri" panose="020F0502020204030204" pitchFamily="34" charset="0"/>
                          <a:cs typeface="Calibri" panose="020F0502020204030204" pitchFamily="34" charset="0"/>
                        </a:rPr>
                        <a:t>Choose any course numbered 100 or above that brings your total credits to 90 quarter hours. This may include up to 12 credits of Career and Technical Education courses designated by COCC as acceptable.</a:t>
                      </a:r>
                    </a:p>
                    <a:p>
                      <a:r>
                        <a:rPr lang="en-US" sz="1100" dirty="0">
                          <a:latin typeface="Calibri" panose="020F0502020204030204" pitchFamily="34" charset="0"/>
                          <a:cs typeface="Calibri" panose="020F0502020204030204" pitchFamily="34" charset="0"/>
                        </a:rPr>
                        <a:t>Recommended: </a:t>
                      </a:r>
                      <a:r>
                        <a:rPr lang="en-US" sz="1100" b="1" u="sng" dirty="0">
                          <a:solidFill>
                            <a:schemeClr val="accent3"/>
                          </a:solidFill>
                          <a:latin typeface="Calibri" panose="020F0502020204030204" pitchFamily="34" charset="0"/>
                          <a:cs typeface="Calibri" panose="020F0502020204030204" pitchFamily="34" charset="0"/>
                        </a:rPr>
                        <a:t>CIS 120</a:t>
                      </a:r>
                      <a:r>
                        <a:rPr lang="en-US" sz="1100" dirty="0">
                          <a:latin typeface="Calibri" panose="020F0502020204030204" pitchFamily="34" charset="0"/>
                          <a:cs typeface="Calibri" panose="020F0502020204030204" pitchFamily="34" charset="0"/>
                        </a:rPr>
                        <a:t>, </a:t>
                      </a:r>
                      <a:r>
                        <a:rPr lang="en-US" sz="1100" b="1" u="sng" strike="noStrike" dirty="0">
                          <a:solidFill>
                            <a:schemeClr val="accent3"/>
                          </a:solidFill>
                          <a:latin typeface="Calibri" panose="020F0502020204030204" pitchFamily="34" charset="0"/>
                          <a:cs typeface="Calibri" panose="020F0502020204030204" pitchFamily="34" charset="0"/>
                        </a:rPr>
                        <a:t>ED 172</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174</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176</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216</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235</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253</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265</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269</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ED 290</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HST 201</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HST 202</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HST 203</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MTH 212</a:t>
                      </a:r>
                      <a:r>
                        <a:rPr lang="en-US" sz="1100" dirty="0">
                          <a:latin typeface="Calibri" panose="020F0502020204030204" pitchFamily="34" charset="0"/>
                          <a:cs typeface="Calibri" panose="020F0502020204030204" pitchFamily="34" charset="0"/>
                        </a:rPr>
                        <a:t>, </a:t>
                      </a:r>
                      <a:r>
                        <a:rPr lang="en-US" sz="1100" b="1" u="sng" dirty="0">
                          <a:solidFill>
                            <a:schemeClr val="accent3"/>
                          </a:solidFill>
                          <a:latin typeface="Calibri" panose="020F0502020204030204" pitchFamily="34" charset="0"/>
                          <a:cs typeface="Calibri" panose="020F0502020204030204" pitchFamily="34" charset="0"/>
                        </a:rPr>
                        <a:t>MTH 213</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a:latin typeface="Calibri" panose="020F0502020204030204" pitchFamily="34" charset="0"/>
                          <a:cs typeface="Calibri" panose="020F0502020204030204" pitchFamily="34" charset="0"/>
                        </a:rPr>
                        <a:t>39</a:t>
                      </a:r>
                    </a:p>
                  </a:txBody>
                  <a:tcPr marT="54864" marB="548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3120543"/>
                  </a:ext>
                </a:extLst>
              </a:tr>
            </a:tbl>
          </a:graphicData>
        </a:graphic>
      </p:graphicFrame>
      <p:sp>
        <p:nvSpPr>
          <p:cNvPr id="13" name="Rounded Rectangle 12">
            <a:extLst>
              <a:ext uri="{FF2B5EF4-FFF2-40B4-BE49-F238E27FC236}">
                <a16:creationId xmlns:a16="http://schemas.microsoft.com/office/drawing/2014/main" id="{E2ECFB5B-FA02-4C4A-ADA7-6B05F0BC4D8A}"/>
              </a:ext>
            </a:extLst>
          </p:cNvPr>
          <p:cNvSpPr/>
          <p:nvPr/>
        </p:nvSpPr>
        <p:spPr>
          <a:xfrm>
            <a:off x="457200" y="8534453"/>
            <a:ext cx="6858000" cy="400610"/>
          </a:xfrm>
          <a:prstGeom prst="roundRect">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1100" b="1" u="sng" dirty="0">
                <a:solidFill>
                  <a:schemeClr val="accent3"/>
                </a:solidFill>
                <a:latin typeface="Calibri" panose="020F0502020204030204" pitchFamily="34" charset="0"/>
                <a:cs typeface="Calibri" panose="020F0502020204030204" pitchFamily="34" charset="0"/>
              </a:rPr>
              <a:t>Contact an advisor</a:t>
            </a:r>
            <a:r>
              <a:rPr lang="en-US" sz="1100" dirty="0">
                <a:solidFill>
                  <a:schemeClr val="tx1"/>
                </a:solidFill>
                <a:latin typeface="Calibri" panose="020F0502020204030204" pitchFamily="34" charset="0"/>
                <a:cs typeface="Calibri" panose="020F0502020204030204" pitchFamily="34" charset="0"/>
              </a:rPr>
              <a:t>, or visit </a:t>
            </a:r>
            <a:r>
              <a:rPr lang="en-US" sz="1100" b="1" u="sng" dirty="0" err="1">
                <a:solidFill>
                  <a:schemeClr val="accent3"/>
                </a:solidFill>
                <a:latin typeface="Calibri" panose="020F0502020204030204" pitchFamily="34" charset="0"/>
                <a:cs typeface="Calibri" panose="020F0502020204030204" pitchFamily="34" charset="0"/>
              </a:rPr>
              <a:t>catalog.cocc.edu</a:t>
            </a:r>
            <a:r>
              <a:rPr lang="en-US" sz="1100" b="1" u="sng" dirty="0">
                <a:solidFill>
                  <a:schemeClr val="accent3"/>
                </a:solidFill>
                <a:latin typeface="Calibri" panose="020F0502020204030204" pitchFamily="34" charset="0"/>
                <a:cs typeface="Calibri" panose="020F0502020204030204" pitchFamily="34" charset="0"/>
              </a:rPr>
              <a:t>/programs/education/education-elementary-AAOT</a:t>
            </a:r>
            <a:r>
              <a:rPr lang="en-US" sz="1100" dirty="0">
                <a:solidFill>
                  <a:schemeClr val="accent3"/>
                </a:solidFill>
                <a:latin typeface="Calibri" panose="020F0502020204030204" pitchFamily="34" charset="0"/>
                <a:cs typeface="Calibri" panose="020F0502020204030204" pitchFamily="34" charset="0"/>
              </a:rPr>
              <a:t> </a:t>
            </a:r>
            <a:br>
              <a:rPr lang="en-US" sz="1100" dirty="0">
                <a:solidFill>
                  <a:schemeClr val="tx1"/>
                </a:solidFill>
                <a:latin typeface="Calibri" panose="020F0502020204030204" pitchFamily="34" charset="0"/>
                <a:cs typeface="Calibri" panose="020F0502020204030204" pitchFamily="34" charset="0"/>
              </a:rPr>
            </a:br>
            <a:r>
              <a:rPr lang="en-US" sz="1100" dirty="0">
                <a:solidFill>
                  <a:schemeClr val="tx1"/>
                </a:solidFill>
                <a:latin typeface="Calibri" panose="020F0502020204030204" pitchFamily="34" charset="0"/>
                <a:cs typeface="Calibri" panose="020F0502020204030204" pitchFamily="34" charset="0"/>
              </a:rPr>
              <a:t>to learn more about the program and courses listed above.</a:t>
            </a:r>
          </a:p>
        </p:txBody>
      </p:sp>
      <p:sp>
        <p:nvSpPr>
          <p:cNvPr id="14" name="Rectangle 13">
            <a:hlinkClick r:id="rId2"/>
            <a:extLst>
              <a:ext uri="{FF2B5EF4-FFF2-40B4-BE49-F238E27FC236}">
                <a16:creationId xmlns:a16="http://schemas.microsoft.com/office/drawing/2014/main" id="{B3658C58-F9DF-DC4C-9986-D52D3A0462D1}"/>
              </a:ext>
            </a:extLst>
          </p:cNvPr>
          <p:cNvSpPr/>
          <p:nvPr/>
        </p:nvSpPr>
        <p:spPr>
          <a:xfrm>
            <a:off x="3171825" y="9644063"/>
            <a:ext cx="1114425" cy="200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16858" y="150590"/>
            <a:ext cx="3829051" cy="276999"/>
          </a:xfrm>
          <a:prstGeom prst="rect">
            <a:avLst/>
          </a:prstGeom>
          <a:noFill/>
        </p:spPr>
        <p:txBody>
          <a:bodyPr wrap="square" rtlCol="0">
            <a:spAutoFit/>
          </a:bodyPr>
          <a:lstStyle/>
          <a:p>
            <a:r>
              <a:rPr lang="en-US" sz="1200" dirty="0">
                <a:solidFill>
                  <a:srgbClr val="FF0000"/>
                </a:solidFill>
              </a:rPr>
              <a:t>EXAMPLE COLLEGE-SPECIFIC CONTENT</a:t>
            </a:r>
          </a:p>
        </p:txBody>
      </p:sp>
    </p:spTree>
    <p:extLst>
      <p:ext uri="{BB962C8B-B14F-4D97-AF65-F5344CB8AC3E}">
        <p14:creationId xmlns:p14="http://schemas.microsoft.com/office/powerpoint/2010/main" val="37060900"/>
      </p:ext>
    </p:extLst>
  </p:cSld>
  <p:clrMapOvr>
    <a:masterClrMapping/>
  </p:clrMapOvr>
</p:sld>
</file>

<file path=ppt/theme/theme1.xml><?xml version="1.0" encoding="utf-8"?>
<a:theme xmlns:a="http://schemas.openxmlformats.org/drawingml/2006/main" name="Office Theme">
  <a:themeElements>
    <a:clrScheme name="Custom 12">
      <a:dk1>
        <a:srgbClr val="000000"/>
      </a:dk1>
      <a:lt1>
        <a:srgbClr val="FFFFFF"/>
      </a:lt1>
      <a:dk2>
        <a:srgbClr val="000000"/>
      </a:dk2>
      <a:lt2>
        <a:srgbClr val="FFFFFF"/>
      </a:lt2>
      <a:accent1>
        <a:srgbClr val="348346"/>
      </a:accent1>
      <a:accent2>
        <a:srgbClr val="F0B949"/>
      </a:accent2>
      <a:accent3>
        <a:srgbClr val="BE1E2C"/>
      </a:accent3>
      <a:accent4>
        <a:srgbClr val="1C4286"/>
      </a:accent4>
      <a:accent5>
        <a:srgbClr val="6E3693"/>
      </a:accent5>
      <a:accent6>
        <a:srgbClr val="FFFFFF"/>
      </a:accent6>
      <a:hlink>
        <a:srgbClr val="BD1D2B"/>
      </a:hlink>
      <a:folHlink>
        <a:srgbClr val="1C428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FDE6D74E93A34DA51BE4C6A7343CB5" ma:contentTypeVersion="4" ma:contentTypeDescription="Create a new document." ma:contentTypeScope="" ma:versionID="ce7b938613fbc2da8c442b6a172fd5df">
  <xsd:schema xmlns:xsd="http://www.w3.org/2001/XMLSchema" xmlns:xs="http://www.w3.org/2001/XMLSchema" xmlns:p="http://schemas.microsoft.com/office/2006/metadata/properties" xmlns:ns1="http://schemas.microsoft.com/sharepoint/v3" xmlns:ns2="e877a115-f35f-4608-970e-08dfb7717e06" targetNamespace="http://schemas.microsoft.com/office/2006/metadata/properties" ma:root="true" ma:fieldsID="036188f77b7e86e3bb626cdb4147c27d" ns1:_="" ns2:_="">
    <xsd:import namespace="http://schemas.microsoft.com/sharepoint/v3"/>
    <xsd:import namespace="e877a115-f35f-4608-970e-08dfb7717e06"/>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77a115-f35f-4608-970e-08dfb7717e06"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634F584-3D5D-417D-8141-744A16F0EA7B}"/>
</file>

<file path=customXml/itemProps2.xml><?xml version="1.0" encoding="utf-8"?>
<ds:datastoreItem xmlns:ds="http://schemas.openxmlformats.org/officeDocument/2006/customXml" ds:itemID="{6CAA403A-AD6C-4E2B-9223-E544D81D75D9}">
  <ds:schemaRefs>
    <ds:schemaRef ds:uri="http://schemas.microsoft.com/sharepoint/v3/contenttype/forms"/>
  </ds:schemaRefs>
</ds:datastoreItem>
</file>

<file path=customXml/itemProps3.xml><?xml version="1.0" encoding="utf-8"?>
<ds:datastoreItem xmlns:ds="http://schemas.openxmlformats.org/officeDocument/2006/customXml" ds:itemID="{3889A211-C624-4552-9809-8F6CEFB24F96}">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Template>
  <TotalTime>1788</TotalTime>
  <Words>495</Words>
  <Application>Microsoft Office PowerPoint</Application>
  <PresentationFormat>Custom</PresentationFormat>
  <Paragraphs>54</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GRAZIANO Leigh * HECC</cp:lastModifiedBy>
  <cp:revision>45</cp:revision>
  <dcterms:created xsi:type="dcterms:W3CDTF">2020-05-05T23:17:56Z</dcterms:created>
  <dcterms:modified xsi:type="dcterms:W3CDTF">2024-08-21T16:42:41Z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0x010100E8FDE6D74E93A34DA51BE4C6A7343CB5</vt:lpwstr>
  </property>
  <property fmtid="{D5CDD505-2E9C-101B-9397-08002B2CF9AE}" pid="3" name="MSIP_Label_09b73270-2993-4076-be47-9c78f42a1e84_Enabled">
    <vt:lpwstr>true</vt:lpwstr>
  </property>
  <property fmtid="{D5CDD505-2E9C-101B-9397-08002B2CF9AE}" pid="4" name="MSIP_Label_09b73270-2993-4076-be47-9c78f42a1e84_SetDate">
    <vt:lpwstr>2023-11-28T16:41:44Z</vt:lpwstr>
  </property>
  <property fmtid="{D5CDD505-2E9C-101B-9397-08002B2CF9AE}" pid="5" name="MSIP_Label_09b73270-2993-4076-be47-9c78f42a1e84_Method">
    <vt:lpwstr>Privileged</vt:lpwstr>
  </property>
  <property fmtid="{D5CDD505-2E9C-101B-9397-08002B2CF9AE}" pid="6" name="MSIP_Label_09b73270-2993-4076-be47-9c78f42a1e84_Name">
    <vt:lpwstr>Level 1 - Published (Items)</vt:lpwstr>
  </property>
  <property fmtid="{D5CDD505-2E9C-101B-9397-08002B2CF9AE}" pid="7" name="MSIP_Label_09b73270-2993-4076-be47-9c78f42a1e84_SiteId">
    <vt:lpwstr>aa3f6932-fa7c-47b4-a0ce-a598cad161cf</vt:lpwstr>
  </property>
  <property fmtid="{D5CDD505-2E9C-101B-9397-08002B2CF9AE}" pid="8" name="MSIP_Label_09b73270-2993-4076-be47-9c78f42a1e84_ActionId">
    <vt:lpwstr>795a8439-8280-490a-a0b4-1e0f5dd06c9d</vt:lpwstr>
  </property>
  <property fmtid="{D5CDD505-2E9C-101B-9397-08002B2CF9AE}" pid="9" name="MSIP_Label_09b73270-2993-4076-be47-9c78f42a1e84_ContentBits">
    <vt:lpwstr>0</vt:lpwstr>
  </property>
</Properties>
</file>