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263" r:id="rId3"/>
    <p:sldId id="265" r:id="rId4"/>
    <p:sldId id="258" r:id="rId5"/>
    <p:sldId id="264" r:id="rId6"/>
    <p:sldId id="268" r:id="rId7"/>
    <p:sldId id="273" r:id="rId8"/>
    <p:sldId id="274" r:id="rId9"/>
    <p:sldId id="275" r:id="rId10"/>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70" d="100"/>
          <a:sy n="70" d="100"/>
        </p:scale>
        <p:origin x="840" y="18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5B1E1D99-8878-4D4B-83A3-CFD492A4C645}" type="datetimeFigureOut">
              <a:rPr lang="en-US" smtClean="0"/>
              <a:pPr/>
              <a:t>1/15/2015</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06880358-7854-4C52-A13D-FB899DA7BAA0}" type="slidenum">
              <a:rPr lang="en-US" smtClean="0"/>
              <a:pPr/>
              <a:t>‹#›</a:t>
            </a:fld>
            <a:endParaRPr lang="en-US"/>
          </a:p>
        </p:txBody>
      </p:sp>
    </p:spTree>
    <p:extLst>
      <p:ext uri="{BB962C8B-B14F-4D97-AF65-F5344CB8AC3E}">
        <p14:creationId xmlns:p14="http://schemas.microsoft.com/office/powerpoint/2010/main" val="1653425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6880358-7854-4C52-A13D-FB899DA7BAA0}" type="slidenum">
              <a:rPr lang="en-US" smtClean="0"/>
              <a:pPr/>
              <a:t>4</a:t>
            </a:fld>
            <a:endParaRPr lang="en-US"/>
          </a:p>
        </p:txBody>
      </p:sp>
    </p:spTree>
    <p:extLst>
      <p:ext uri="{BB962C8B-B14F-4D97-AF65-F5344CB8AC3E}">
        <p14:creationId xmlns:p14="http://schemas.microsoft.com/office/powerpoint/2010/main" val="922567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D763724C-E7A2-4A6D-A4BD-CDB6C1C03172}" type="datetimeFigureOut">
              <a:rPr lang="en-US" smtClean="0"/>
              <a:pPr/>
              <a:t>1/15/2015</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4A3A10D-7D5E-4932-A76F-CD1632FD3D96}"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763724C-E7A2-4A6D-A4BD-CDB6C1C03172}" type="datetimeFigureOut">
              <a:rPr lang="en-US" smtClean="0"/>
              <a:pPr/>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04A3A10D-7D5E-4932-A76F-CD1632FD3D96}"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763724C-E7A2-4A6D-A4BD-CDB6C1C03172}" type="datetimeFigureOut">
              <a:rPr lang="en-US" smtClean="0"/>
              <a:pPr/>
              <a:t>1/15/2015</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D763724C-E7A2-4A6D-A4BD-CDB6C1C03172}" type="datetimeFigureOut">
              <a:rPr lang="en-US" smtClean="0"/>
              <a:pPr/>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04A3A10D-7D5E-4932-A76F-CD1632FD3D96}"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D763724C-E7A2-4A6D-A4BD-CDB6C1C03172}" type="datetimeFigureOut">
              <a:rPr lang="en-US" smtClean="0"/>
              <a:pPr/>
              <a:t>1/15/2015</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4A3A10D-7D5E-4932-A76F-CD1632FD3D96}"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D763724C-E7A2-4A6D-A4BD-CDB6C1C03172}" type="datetimeFigureOut">
              <a:rPr lang="en-US" smtClean="0"/>
              <a:pPr/>
              <a:t>1/15/2015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D763724C-E7A2-4A6D-A4BD-CDB6C1C03172}" type="datetimeFigureOut">
              <a:rPr lang="en-US" smtClean="0"/>
              <a:pPr/>
              <a:t>1/15/2015</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04A3A10D-7D5E-4932-A76F-CD1632FD3D96}"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763724C-E7A2-4A6D-A4BD-CDB6C1C03172}" type="datetimeFigureOut">
              <a:rPr lang="en-US" smtClean="0"/>
              <a:pPr/>
              <a:t>1/15/2015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04A3A10D-7D5E-4932-A76F-CD1632FD3D9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D763724C-E7A2-4A6D-A4BD-CDB6C1C03172}" type="datetimeFigureOut">
              <a:rPr lang="en-US" smtClean="0"/>
              <a:pPr/>
              <a:t>1/15/2015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04A3A10D-7D5E-4932-A76F-CD1632FD3D9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04A3A10D-7D5E-4932-A76F-CD1632FD3D96}"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D763724C-E7A2-4A6D-A4BD-CDB6C1C03172}" type="datetimeFigureOut">
              <a:rPr lang="en-US" smtClean="0"/>
              <a:pPr/>
              <a:t>1/15/2015</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04A3A10D-7D5E-4932-A76F-CD1632FD3D96}"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D763724C-E7A2-4A6D-A4BD-CDB6C1C03172}" type="datetimeFigureOut">
              <a:rPr lang="en-US" smtClean="0"/>
              <a:pPr/>
              <a:t>1/15/2015</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D763724C-E7A2-4A6D-A4BD-CDB6C1C03172}" type="datetimeFigureOut">
              <a:rPr lang="en-US" smtClean="0"/>
              <a:pPr/>
              <a:t>1/15/2015</a:t>
            </a:fld>
            <a:endParaRPr lang="en-US" dirty="0"/>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dirty="0"/>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4A3A10D-7D5E-4932-A76F-CD1632FD3D96}" type="slidenum">
              <a:rPr lang="en-US" smtClean="0"/>
              <a:pPr/>
              <a:t>‹#›</a:t>
            </a:fld>
            <a:endParaRPr lang="en-US" dirty="0"/>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tiff"/><Relationship Id="rId13" Type="http://schemas.openxmlformats.org/officeDocument/2006/relationships/image" Target="../media/image13.tiff"/><Relationship Id="rId18" Type="http://schemas.openxmlformats.org/officeDocument/2006/relationships/image" Target="../media/image18.tiff"/><Relationship Id="rId3" Type="http://schemas.openxmlformats.org/officeDocument/2006/relationships/image" Target="../media/image3.tiff"/><Relationship Id="rId7" Type="http://schemas.openxmlformats.org/officeDocument/2006/relationships/image" Target="../media/image7.tiff"/><Relationship Id="rId12" Type="http://schemas.openxmlformats.org/officeDocument/2006/relationships/image" Target="../media/image12.tiff"/><Relationship Id="rId17" Type="http://schemas.openxmlformats.org/officeDocument/2006/relationships/image" Target="../media/image17.tiff"/><Relationship Id="rId2" Type="http://schemas.openxmlformats.org/officeDocument/2006/relationships/notesSlide" Target="../notesSlides/notesSlide1.xml"/><Relationship Id="rId16" Type="http://schemas.openxmlformats.org/officeDocument/2006/relationships/image" Target="../media/image16.tiff"/><Relationship Id="rId1" Type="http://schemas.openxmlformats.org/officeDocument/2006/relationships/slideLayout" Target="../slideLayouts/slideLayout2.xml"/><Relationship Id="rId6" Type="http://schemas.openxmlformats.org/officeDocument/2006/relationships/image" Target="../media/image6.tiff"/><Relationship Id="rId11" Type="http://schemas.openxmlformats.org/officeDocument/2006/relationships/image" Target="../media/image11.tiff"/><Relationship Id="rId5" Type="http://schemas.openxmlformats.org/officeDocument/2006/relationships/image" Target="../media/image5.tiff"/><Relationship Id="rId15" Type="http://schemas.openxmlformats.org/officeDocument/2006/relationships/image" Target="../media/image15.tiff"/><Relationship Id="rId10" Type="http://schemas.openxmlformats.org/officeDocument/2006/relationships/image" Target="../media/image10.tiff"/><Relationship Id="rId4" Type="http://schemas.openxmlformats.org/officeDocument/2006/relationships/image" Target="../media/image4.tiff"/><Relationship Id="rId9" Type="http://schemas.openxmlformats.org/officeDocument/2006/relationships/image" Target="../media/image9.tiff"/><Relationship Id="rId14" Type="http://schemas.openxmlformats.org/officeDocument/2006/relationships/image" Target="../media/image14.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latin typeface="+mj-lt"/>
              </a:rPr>
              <a:t>overview of the fit program</a:t>
            </a:r>
          </a:p>
          <a:p>
            <a:endParaRPr lang="en-US" dirty="0" smtClean="0">
              <a:latin typeface="+mj-lt"/>
            </a:endParaRPr>
          </a:p>
          <a:p>
            <a:r>
              <a:rPr lang="en-US" dirty="0" smtClean="0">
                <a:latin typeface="+mj-lt"/>
              </a:rPr>
              <a:t>Presented to the state interagency hazard mitigation team (IHMT) </a:t>
            </a:r>
            <a:endParaRPr lang="en-US" dirty="0">
              <a:latin typeface="+mj-lt"/>
            </a:endParaRPr>
          </a:p>
        </p:txBody>
      </p:sp>
      <p:sp>
        <p:nvSpPr>
          <p:cNvPr id="2" name="Title 1"/>
          <p:cNvSpPr>
            <a:spLocks noGrp="1"/>
          </p:cNvSpPr>
          <p:nvPr>
            <p:ph type="ctrTitle"/>
          </p:nvPr>
        </p:nvSpPr>
        <p:spPr/>
        <p:txBody>
          <a:bodyPr/>
          <a:lstStyle/>
          <a:p>
            <a:r>
              <a:rPr lang="en-US" dirty="0" smtClean="0"/>
              <a:t>Oregon GIS </a:t>
            </a:r>
            <a:r>
              <a:rPr lang="en-US" dirty="0" smtClean="0"/>
              <a:t>Framework, Hazards FIT </a:t>
            </a:r>
            <a:endParaRPr lang="en-US" dirty="0"/>
          </a:p>
        </p:txBody>
      </p:sp>
      <p:sp>
        <p:nvSpPr>
          <p:cNvPr id="4" name="TextBox 3"/>
          <p:cNvSpPr txBox="1"/>
          <p:nvPr/>
        </p:nvSpPr>
        <p:spPr>
          <a:xfrm>
            <a:off x="2819400" y="6367046"/>
            <a:ext cx="6172200" cy="338554"/>
          </a:xfrm>
          <a:prstGeom prst="rect">
            <a:avLst/>
          </a:prstGeom>
          <a:noFill/>
        </p:spPr>
        <p:txBody>
          <a:bodyPr wrap="square" rtlCol="0">
            <a:spAutoFit/>
          </a:bodyPr>
          <a:lstStyle/>
          <a:p>
            <a:r>
              <a:rPr lang="en-US" sz="1600" b="1" cap="all" spc="250" dirty="0" smtClean="0">
                <a:solidFill>
                  <a:schemeClr val="tx2"/>
                </a:solidFill>
                <a:latin typeface="+mj-lt"/>
              </a:rPr>
              <a:t>Bob </a:t>
            </a:r>
            <a:r>
              <a:rPr lang="en-US" sz="1600" b="1" cap="all" spc="250" dirty="0" smtClean="0">
                <a:solidFill>
                  <a:schemeClr val="tx2"/>
                </a:solidFill>
                <a:latin typeface="+mj-lt"/>
              </a:rPr>
              <a:t>DenOuden, Stev</a:t>
            </a:r>
            <a:r>
              <a:rPr lang="en-US" sz="1600" b="1" cap="all" spc="250" dirty="0" smtClean="0">
                <a:solidFill>
                  <a:schemeClr val="tx2"/>
                </a:solidFill>
                <a:latin typeface="+mj-lt"/>
              </a:rPr>
              <a:t>e Lucker</a:t>
            </a:r>
            <a:r>
              <a:rPr lang="en-US" sz="1600" b="1" cap="all" spc="250" dirty="0" smtClean="0">
                <a:solidFill>
                  <a:schemeClr val="tx2"/>
                </a:solidFill>
                <a:latin typeface="+mj-lt"/>
              </a:rPr>
              <a:t>  </a:t>
            </a:r>
            <a:r>
              <a:rPr lang="en-US" sz="1600" b="1" cap="all" spc="250" dirty="0" smtClean="0">
                <a:solidFill>
                  <a:schemeClr val="tx2"/>
                </a:solidFill>
                <a:latin typeface="+mj-lt"/>
              </a:rPr>
              <a:t>1/15/2015</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Oregon GIS Framework Program</a:t>
            </a:r>
            <a:endParaRPr lang="en-US" dirty="0"/>
          </a:p>
        </p:txBody>
      </p:sp>
      <p:sp>
        <p:nvSpPr>
          <p:cNvPr id="3" name="Content Placeholder 2"/>
          <p:cNvSpPr>
            <a:spLocks noGrp="1"/>
          </p:cNvSpPr>
          <p:nvPr>
            <p:ph sz="quarter" idx="1"/>
          </p:nvPr>
        </p:nvSpPr>
        <p:spPr>
          <a:xfrm>
            <a:off x="304800" y="1752600"/>
            <a:ext cx="8610600" cy="4572000"/>
          </a:xfrm>
        </p:spPr>
        <p:txBody>
          <a:bodyPr>
            <a:normAutofit fontScale="85000" lnSpcReduction="10000"/>
          </a:bodyPr>
          <a:lstStyle/>
          <a:p>
            <a:r>
              <a:rPr lang="en-US" dirty="0" smtClean="0"/>
              <a:t>A program within DAS Geospatial Enterprise Office (GEO)</a:t>
            </a:r>
            <a:endParaRPr lang="en-US" dirty="0" smtClean="0"/>
          </a:p>
          <a:p>
            <a:r>
              <a:rPr lang="en-US" dirty="0" smtClean="0"/>
              <a:t>In existence since 2000</a:t>
            </a:r>
          </a:p>
          <a:p>
            <a:r>
              <a:rPr lang="en-US" dirty="0" smtClean="0"/>
              <a:t>Framework </a:t>
            </a:r>
            <a:r>
              <a:rPr lang="en-US" dirty="0" smtClean="0"/>
              <a:t>data are fundamental geospatial data elements, typically statewide in extent, considered to be authoritative, and intended to serve the purposes of a broad range of users.  </a:t>
            </a:r>
            <a:endParaRPr lang="en-US" dirty="0" smtClean="0"/>
          </a:p>
          <a:p>
            <a:r>
              <a:rPr lang="en-US" dirty="0" smtClean="0"/>
              <a:t>Approximately 250 framework data elements</a:t>
            </a:r>
            <a:endParaRPr lang="en-US" dirty="0" smtClean="0"/>
          </a:p>
          <a:p>
            <a:r>
              <a:rPr lang="en-US" dirty="0" smtClean="0"/>
              <a:t>Framework datasets </a:t>
            </a:r>
            <a:r>
              <a:rPr lang="en-US" dirty="0" smtClean="0"/>
              <a:t>developed to agreed upon </a:t>
            </a:r>
            <a:r>
              <a:rPr lang="en-US" dirty="0" smtClean="0"/>
              <a:t>data standards</a:t>
            </a:r>
            <a:endParaRPr lang="en-US" dirty="0"/>
          </a:p>
          <a:p>
            <a:r>
              <a:rPr lang="en-US" dirty="0" smtClean="0"/>
              <a:t>Sustained </a:t>
            </a:r>
            <a:r>
              <a:rPr lang="en-US" dirty="0" smtClean="0"/>
              <a:t>through a voluntary </a:t>
            </a:r>
            <a:r>
              <a:rPr lang="en-US" dirty="0" smtClean="0"/>
              <a:t>collaborative GIS community </a:t>
            </a:r>
            <a:r>
              <a:rPr lang="en-US" dirty="0" smtClean="0"/>
              <a:t>based </a:t>
            </a:r>
            <a:r>
              <a:rPr lang="en-US" dirty="0" smtClean="0"/>
              <a:t>effort</a:t>
            </a:r>
            <a:endParaRPr lang="en-US" b="1" dirty="0" smtClean="0"/>
          </a:p>
          <a:p>
            <a:r>
              <a:rPr lang="en-US" dirty="0"/>
              <a:t>P</a:t>
            </a:r>
            <a:r>
              <a:rPr lang="en-US" dirty="0" smtClean="0"/>
              <a:t>articipated </a:t>
            </a:r>
            <a:r>
              <a:rPr lang="en-US" dirty="0" smtClean="0"/>
              <a:t>in by local, regional, state, </a:t>
            </a:r>
            <a:r>
              <a:rPr lang="en-US" dirty="0" smtClean="0"/>
              <a:t>tribal, and </a:t>
            </a:r>
            <a:r>
              <a:rPr lang="en-US" dirty="0" smtClean="0"/>
              <a:t>federal level </a:t>
            </a:r>
            <a:r>
              <a:rPr lang="en-US" dirty="0" smtClean="0"/>
              <a:t>agencies</a:t>
            </a:r>
          </a:p>
          <a:p>
            <a:r>
              <a:rPr lang="en-US" dirty="0" smtClean="0"/>
              <a:t>For more information </a:t>
            </a:r>
            <a:r>
              <a:rPr lang="en-US" dirty="0"/>
              <a:t>g</a:t>
            </a:r>
            <a:r>
              <a:rPr lang="en-US" dirty="0" smtClean="0"/>
              <a:t>o to GIS.OREGON.GOV</a:t>
            </a:r>
            <a:endParaRPr lang="en-US" dirty="0" smtClean="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Framework Organizational Structure</a:t>
            </a:r>
            <a:endParaRPr lang="en-US" dirty="0"/>
          </a:p>
        </p:txBody>
      </p:sp>
      <p:sp>
        <p:nvSpPr>
          <p:cNvPr id="3" name="Content Placeholder 2"/>
          <p:cNvSpPr>
            <a:spLocks noGrp="1"/>
          </p:cNvSpPr>
          <p:nvPr>
            <p:ph sz="quarter" idx="1"/>
          </p:nvPr>
        </p:nvSpPr>
        <p:spPr>
          <a:xfrm>
            <a:off x="301752" y="1527048"/>
            <a:ext cx="8503920" cy="4797552"/>
          </a:xfrm>
        </p:spPr>
        <p:txBody>
          <a:bodyPr>
            <a:normAutofit/>
          </a:bodyPr>
          <a:lstStyle/>
          <a:p>
            <a:r>
              <a:rPr lang="en-US" dirty="0" smtClean="0"/>
              <a:t>Organized into </a:t>
            </a:r>
            <a:r>
              <a:rPr lang="en-US" b="1" dirty="0" smtClean="0"/>
              <a:t>15 </a:t>
            </a:r>
            <a:r>
              <a:rPr lang="en-US" b="1" dirty="0" smtClean="0"/>
              <a:t>dat</a:t>
            </a:r>
            <a:r>
              <a:rPr lang="en-US" b="1" dirty="0" smtClean="0"/>
              <a:t>a </a:t>
            </a:r>
            <a:r>
              <a:rPr lang="en-US" b="1" dirty="0" smtClean="0"/>
              <a:t>themes</a:t>
            </a:r>
            <a:endParaRPr lang="en-US" dirty="0" smtClean="0"/>
          </a:p>
          <a:p>
            <a:r>
              <a:rPr lang="en-US" dirty="0" smtClean="0"/>
              <a:t>Each theme guided by a multi-agency </a:t>
            </a:r>
            <a:r>
              <a:rPr lang="en-US" b="1" dirty="0" smtClean="0"/>
              <a:t>Framework Implementation Team</a:t>
            </a:r>
            <a:r>
              <a:rPr lang="en-US" dirty="0" smtClean="0"/>
              <a:t> (FIT) led by a FIT chair</a:t>
            </a:r>
          </a:p>
          <a:p>
            <a:r>
              <a:rPr lang="en-US" b="1" dirty="0" smtClean="0"/>
              <a:t>Framework Coordinator </a:t>
            </a:r>
            <a:r>
              <a:rPr lang="en-US" dirty="0" smtClean="0"/>
              <a:t>manages the program</a:t>
            </a:r>
          </a:p>
          <a:p>
            <a:r>
              <a:rPr lang="en-US" dirty="0" smtClean="0"/>
              <a:t>Framework is under overall governance of the Oregon Geographic Information Council (</a:t>
            </a:r>
            <a:r>
              <a:rPr lang="en-US" b="1" dirty="0" smtClean="0"/>
              <a:t>OGIC</a:t>
            </a:r>
            <a:r>
              <a:rPr lang="en-US" dirty="0" smtClean="0"/>
              <a:t>)</a:t>
            </a:r>
          </a:p>
          <a:p>
            <a:pPr lvl="1"/>
            <a:r>
              <a:rPr lang="en-US" dirty="0" smtClean="0"/>
              <a:t>OGIC policy support from Oregon GIS Policy Advisory Committee (</a:t>
            </a:r>
            <a:r>
              <a:rPr lang="en-US" b="1" dirty="0" smtClean="0"/>
              <a:t>PAC</a:t>
            </a:r>
            <a:r>
              <a:rPr lang="en-US" dirty="0" smtClean="0"/>
              <a:t>)</a:t>
            </a:r>
          </a:p>
          <a:p>
            <a:pPr lvl="1"/>
            <a:r>
              <a:rPr lang="en-US" dirty="0" smtClean="0"/>
              <a:t>GIS Program Leads (</a:t>
            </a:r>
            <a:r>
              <a:rPr lang="en-US" b="1" dirty="0" smtClean="0"/>
              <a:t>GPL</a:t>
            </a:r>
            <a:r>
              <a:rPr lang="en-US" dirty="0" smtClean="0"/>
              <a:t>) is technical advisory group to OGIC</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Oregon Framework Themes</a:t>
            </a:r>
            <a:endParaRPr lang="en-US" dirty="0"/>
          </a:p>
        </p:txBody>
      </p:sp>
      <p:graphicFrame>
        <p:nvGraphicFramePr>
          <p:cNvPr id="4" name="Table 3"/>
          <p:cNvGraphicFramePr>
            <a:graphicFrameLocks noGrp="1"/>
          </p:cNvGraphicFramePr>
          <p:nvPr/>
        </p:nvGraphicFramePr>
        <p:xfrm>
          <a:off x="431400" y="1600201"/>
          <a:ext cx="8229600" cy="4572000"/>
        </p:xfrm>
        <a:graphic>
          <a:graphicData uri="http://schemas.openxmlformats.org/drawingml/2006/table">
            <a:tbl>
              <a:tblPr firstRow="1" bandRow="1">
                <a:tableStyleId>{2D5ABB26-0587-4C30-8999-92F81FD0307C}</a:tableStyleId>
              </a:tblPr>
              <a:tblGrid>
                <a:gridCol w="2057400"/>
                <a:gridCol w="2057400"/>
                <a:gridCol w="2057400"/>
                <a:gridCol w="2057400"/>
              </a:tblGrid>
              <a:tr h="1143000">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143000">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143000">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143000">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pic>
        <p:nvPicPr>
          <p:cNvPr id="7" name="Picture 6" descr="bioscience_wetlands_wm.tif"/>
          <p:cNvPicPr>
            <a:picLocks noChangeAspect="1"/>
          </p:cNvPicPr>
          <p:nvPr/>
        </p:nvPicPr>
        <p:blipFill>
          <a:blip r:embed="rId3" cstate="print"/>
          <a:stretch>
            <a:fillRect/>
          </a:stretch>
        </p:blipFill>
        <p:spPr>
          <a:xfrm>
            <a:off x="2654699" y="1600200"/>
            <a:ext cx="1719072" cy="1143225"/>
          </a:xfrm>
          <a:prstGeom prst="rect">
            <a:avLst/>
          </a:prstGeom>
          <a:ln>
            <a:solidFill>
              <a:schemeClr val="accent1"/>
            </a:solidFill>
          </a:ln>
        </p:spPr>
      </p:pic>
      <p:pic>
        <p:nvPicPr>
          <p:cNvPr id="9" name="Picture 8" descr="climate.tif"/>
          <p:cNvPicPr>
            <a:picLocks noChangeAspect="1"/>
          </p:cNvPicPr>
          <p:nvPr/>
        </p:nvPicPr>
        <p:blipFill>
          <a:blip r:embed="rId4" cstate="print"/>
          <a:stretch>
            <a:fillRect/>
          </a:stretch>
        </p:blipFill>
        <p:spPr>
          <a:xfrm>
            <a:off x="6641700" y="1600200"/>
            <a:ext cx="1719072" cy="1143225"/>
          </a:xfrm>
          <a:prstGeom prst="rect">
            <a:avLst/>
          </a:prstGeom>
          <a:ln>
            <a:solidFill>
              <a:schemeClr val="accent1"/>
            </a:solidFill>
          </a:ln>
        </p:spPr>
      </p:pic>
      <p:pic>
        <p:nvPicPr>
          <p:cNvPr id="10" name="Picture 9" descr="coastal-marine.tif"/>
          <p:cNvPicPr>
            <a:picLocks noChangeAspect="1"/>
          </p:cNvPicPr>
          <p:nvPr/>
        </p:nvPicPr>
        <p:blipFill>
          <a:blip r:embed="rId5" cstate="print"/>
          <a:stretch>
            <a:fillRect/>
          </a:stretch>
        </p:blipFill>
        <p:spPr>
          <a:xfrm>
            <a:off x="643466" y="2755900"/>
            <a:ext cx="1719072" cy="1143225"/>
          </a:xfrm>
          <a:prstGeom prst="rect">
            <a:avLst/>
          </a:prstGeom>
          <a:ln>
            <a:solidFill>
              <a:schemeClr val="accent1"/>
            </a:solidFill>
          </a:ln>
        </p:spPr>
      </p:pic>
      <p:pic>
        <p:nvPicPr>
          <p:cNvPr id="11" name="Picture 10" descr="elevation.tif"/>
          <p:cNvPicPr>
            <a:picLocks noChangeAspect="1"/>
          </p:cNvPicPr>
          <p:nvPr/>
        </p:nvPicPr>
        <p:blipFill>
          <a:blip r:embed="rId6" cstate="print"/>
          <a:stretch>
            <a:fillRect/>
          </a:stretch>
        </p:blipFill>
        <p:spPr>
          <a:xfrm>
            <a:off x="2654699" y="2755900"/>
            <a:ext cx="1719072" cy="1143225"/>
          </a:xfrm>
          <a:prstGeom prst="rect">
            <a:avLst/>
          </a:prstGeom>
          <a:ln>
            <a:solidFill>
              <a:schemeClr val="accent1"/>
            </a:solidFill>
          </a:ln>
        </p:spPr>
      </p:pic>
      <p:pic>
        <p:nvPicPr>
          <p:cNvPr id="12" name="Picture 11" descr="geodeticcontrol.tif"/>
          <p:cNvPicPr>
            <a:picLocks noChangeAspect="1"/>
          </p:cNvPicPr>
          <p:nvPr/>
        </p:nvPicPr>
        <p:blipFill>
          <a:blip r:embed="rId7" cstate="print"/>
          <a:stretch>
            <a:fillRect/>
          </a:stretch>
        </p:blipFill>
        <p:spPr>
          <a:xfrm>
            <a:off x="4648200" y="2755900"/>
            <a:ext cx="1719072" cy="1143225"/>
          </a:xfrm>
          <a:prstGeom prst="rect">
            <a:avLst/>
          </a:prstGeom>
          <a:ln>
            <a:solidFill>
              <a:schemeClr val="accent1"/>
            </a:solidFill>
          </a:ln>
        </p:spPr>
      </p:pic>
      <p:pic>
        <p:nvPicPr>
          <p:cNvPr id="13" name="Picture 12" descr="geoscience.tif"/>
          <p:cNvPicPr>
            <a:picLocks noChangeAspect="1"/>
          </p:cNvPicPr>
          <p:nvPr/>
        </p:nvPicPr>
        <p:blipFill>
          <a:blip r:embed="rId8" cstate="print"/>
          <a:stretch>
            <a:fillRect/>
          </a:stretch>
        </p:blipFill>
        <p:spPr>
          <a:xfrm>
            <a:off x="643466" y="3911600"/>
            <a:ext cx="1719072" cy="1143225"/>
          </a:xfrm>
          <a:prstGeom prst="rect">
            <a:avLst/>
          </a:prstGeom>
          <a:ln>
            <a:solidFill>
              <a:schemeClr val="accent1"/>
            </a:solidFill>
          </a:ln>
        </p:spPr>
      </p:pic>
      <p:pic>
        <p:nvPicPr>
          <p:cNvPr id="15" name="Picture 14" descr="hydro_nhd_wm.tif"/>
          <p:cNvPicPr>
            <a:picLocks noChangeAspect="1"/>
          </p:cNvPicPr>
          <p:nvPr/>
        </p:nvPicPr>
        <p:blipFill>
          <a:blip r:embed="rId9" cstate="print"/>
          <a:stretch>
            <a:fillRect/>
          </a:stretch>
        </p:blipFill>
        <p:spPr>
          <a:xfrm>
            <a:off x="2654699" y="3911600"/>
            <a:ext cx="1719072" cy="1143225"/>
          </a:xfrm>
          <a:prstGeom prst="rect">
            <a:avLst/>
          </a:prstGeom>
          <a:ln>
            <a:solidFill>
              <a:schemeClr val="accent1"/>
            </a:solidFill>
          </a:ln>
        </p:spPr>
      </p:pic>
      <p:pic>
        <p:nvPicPr>
          <p:cNvPr id="17" name="Picture 16" descr="landuse_landcover.tif"/>
          <p:cNvPicPr>
            <a:picLocks noChangeAspect="1"/>
          </p:cNvPicPr>
          <p:nvPr/>
        </p:nvPicPr>
        <p:blipFill>
          <a:blip r:embed="rId10" cstate="print"/>
          <a:stretch>
            <a:fillRect/>
          </a:stretch>
        </p:blipFill>
        <p:spPr>
          <a:xfrm>
            <a:off x="6641700" y="2755900"/>
            <a:ext cx="1719072" cy="1143225"/>
          </a:xfrm>
          <a:prstGeom prst="rect">
            <a:avLst/>
          </a:prstGeom>
          <a:ln>
            <a:solidFill>
              <a:schemeClr val="accent1"/>
            </a:solidFill>
          </a:ln>
        </p:spPr>
      </p:pic>
      <p:pic>
        <p:nvPicPr>
          <p:cNvPr id="18" name="Picture 17" descr="odf_utilities_wm.tif"/>
          <p:cNvPicPr>
            <a:picLocks noChangeAspect="1"/>
          </p:cNvPicPr>
          <p:nvPr/>
        </p:nvPicPr>
        <p:blipFill>
          <a:blip r:embed="rId11" cstate="print"/>
          <a:stretch>
            <a:fillRect/>
          </a:stretch>
        </p:blipFill>
        <p:spPr>
          <a:xfrm>
            <a:off x="6641700" y="3911600"/>
            <a:ext cx="1719072" cy="1143225"/>
          </a:xfrm>
          <a:prstGeom prst="rect">
            <a:avLst/>
          </a:prstGeom>
          <a:ln>
            <a:solidFill>
              <a:schemeClr val="accent1"/>
            </a:solidFill>
          </a:ln>
        </p:spPr>
      </p:pic>
      <p:pic>
        <p:nvPicPr>
          <p:cNvPr id="19" name="Picture 18" descr="odot_trans_wm.tif"/>
          <p:cNvPicPr>
            <a:picLocks noChangeAspect="1"/>
          </p:cNvPicPr>
          <p:nvPr/>
        </p:nvPicPr>
        <p:blipFill>
          <a:blip r:embed="rId12" cstate="print"/>
          <a:stretch>
            <a:fillRect/>
          </a:stretch>
        </p:blipFill>
        <p:spPr>
          <a:xfrm>
            <a:off x="2654699" y="5067300"/>
            <a:ext cx="1719072" cy="1143225"/>
          </a:xfrm>
          <a:prstGeom prst="rect">
            <a:avLst/>
          </a:prstGeom>
          <a:ln>
            <a:solidFill>
              <a:schemeClr val="accent1"/>
            </a:solidFill>
          </a:ln>
        </p:spPr>
      </p:pic>
      <p:pic>
        <p:nvPicPr>
          <p:cNvPr id="21" name="Picture 20" descr="reference.tif"/>
          <p:cNvPicPr>
            <a:picLocks noChangeAspect="1"/>
          </p:cNvPicPr>
          <p:nvPr/>
        </p:nvPicPr>
        <p:blipFill>
          <a:blip r:embed="rId13" cstate="print"/>
          <a:stretch>
            <a:fillRect/>
          </a:stretch>
        </p:blipFill>
        <p:spPr>
          <a:xfrm>
            <a:off x="6641700" y="5067300"/>
            <a:ext cx="1719072" cy="1143225"/>
          </a:xfrm>
          <a:prstGeom prst="rect">
            <a:avLst/>
          </a:prstGeom>
          <a:ln>
            <a:solidFill>
              <a:schemeClr val="accent1"/>
            </a:solidFill>
          </a:ln>
        </p:spPr>
      </p:pic>
      <p:pic>
        <p:nvPicPr>
          <p:cNvPr id="22" name="Picture 21" descr="admin_bndys.tif"/>
          <p:cNvPicPr>
            <a:picLocks noChangeAspect="1"/>
          </p:cNvPicPr>
          <p:nvPr/>
        </p:nvPicPr>
        <p:blipFill>
          <a:blip r:embed="rId14" cstate="print"/>
          <a:stretch>
            <a:fillRect/>
          </a:stretch>
        </p:blipFill>
        <p:spPr>
          <a:xfrm>
            <a:off x="643466" y="1600200"/>
            <a:ext cx="1718734" cy="1143000"/>
          </a:xfrm>
          <a:prstGeom prst="rect">
            <a:avLst/>
          </a:prstGeom>
          <a:ln>
            <a:solidFill>
              <a:schemeClr val="accent1"/>
            </a:solidFill>
          </a:ln>
        </p:spPr>
      </p:pic>
      <p:pic>
        <p:nvPicPr>
          <p:cNvPr id="8" name="Picture 7" descr="cadastral_taxlots.tif"/>
          <p:cNvPicPr>
            <a:picLocks noChangeAspect="1"/>
          </p:cNvPicPr>
          <p:nvPr/>
        </p:nvPicPr>
        <p:blipFill>
          <a:blip r:embed="rId15" cstate="print"/>
          <a:stretch>
            <a:fillRect/>
          </a:stretch>
        </p:blipFill>
        <p:spPr>
          <a:xfrm>
            <a:off x="4648200" y="1600200"/>
            <a:ext cx="1719072" cy="1143225"/>
          </a:xfrm>
          <a:prstGeom prst="rect">
            <a:avLst/>
          </a:prstGeom>
          <a:ln>
            <a:solidFill>
              <a:schemeClr val="accent1"/>
            </a:solidFill>
          </a:ln>
        </p:spPr>
      </p:pic>
      <p:pic>
        <p:nvPicPr>
          <p:cNvPr id="16" name="Picture 15" descr="imagery.tif"/>
          <p:cNvPicPr>
            <a:picLocks noChangeAspect="1"/>
          </p:cNvPicPr>
          <p:nvPr/>
        </p:nvPicPr>
        <p:blipFill>
          <a:blip r:embed="rId16" cstate="print"/>
          <a:stretch>
            <a:fillRect/>
          </a:stretch>
        </p:blipFill>
        <p:spPr>
          <a:xfrm>
            <a:off x="4648200" y="3911600"/>
            <a:ext cx="1719072" cy="1143225"/>
          </a:xfrm>
          <a:prstGeom prst="rect">
            <a:avLst/>
          </a:prstGeom>
          <a:ln>
            <a:solidFill>
              <a:schemeClr val="accent1"/>
            </a:solidFill>
          </a:ln>
        </p:spPr>
      </p:pic>
      <p:pic>
        <p:nvPicPr>
          <p:cNvPr id="14" name="Picture 13" descr="hazards.tif"/>
          <p:cNvPicPr>
            <a:picLocks noChangeAspect="1"/>
          </p:cNvPicPr>
          <p:nvPr/>
        </p:nvPicPr>
        <p:blipFill>
          <a:blip r:embed="rId17" cstate="print"/>
          <a:stretch>
            <a:fillRect/>
          </a:stretch>
        </p:blipFill>
        <p:spPr>
          <a:xfrm>
            <a:off x="643466" y="5067300"/>
            <a:ext cx="1719072" cy="1143225"/>
          </a:xfrm>
          <a:prstGeom prst="rect">
            <a:avLst/>
          </a:prstGeom>
          <a:ln w="38100">
            <a:solidFill>
              <a:srgbClr val="FF0000"/>
            </a:solidFill>
          </a:ln>
        </p:spPr>
      </p:pic>
      <p:pic>
        <p:nvPicPr>
          <p:cNvPr id="20" name="Picture 19" descr="prep_generalMap.tif"/>
          <p:cNvPicPr>
            <a:picLocks noChangeAspect="1"/>
          </p:cNvPicPr>
          <p:nvPr/>
        </p:nvPicPr>
        <p:blipFill>
          <a:blip r:embed="rId18" cstate="print"/>
          <a:stretch>
            <a:fillRect/>
          </a:stretch>
        </p:blipFill>
        <p:spPr>
          <a:xfrm>
            <a:off x="4648200" y="5067300"/>
            <a:ext cx="1719072" cy="1143225"/>
          </a:xfrm>
          <a:prstGeom prst="rect">
            <a:avLst/>
          </a:prstGeom>
          <a:ln w="38100">
            <a:solidFill>
              <a:srgbClr val="FF0000"/>
            </a:solid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Framework Program Works</a:t>
            </a:r>
            <a:endParaRPr lang="en-US" dirty="0"/>
          </a:p>
        </p:txBody>
      </p:sp>
      <p:sp>
        <p:nvSpPr>
          <p:cNvPr id="4" name="Content Placeholder 3"/>
          <p:cNvSpPr>
            <a:spLocks noGrp="1"/>
          </p:cNvSpPr>
          <p:nvPr>
            <p:ph sz="quarter" idx="1"/>
          </p:nvPr>
        </p:nvSpPr>
        <p:spPr/>
        <p:txBody>
          <a:bodyPr>
            <a:normAutofit/>
          </a:bodyPr>
          <a:lstStyle/>
          <a:p>
            <a:r>
              <a:rPr lang="en-US" dirty="0" smtClean="0"/>
              <a:t>Framework </a:t>
            </a:r>
            <a:r>
              <a:rPr lang="en-US" dirty="0"/>
              <a:t>Implementation </a:t>
            </a:r>
            <a:r>
              <a:rPr lang="en-US" dirty="0" smtClean="0"/>
              <a:t>Team (FIT) facilitates collaboration and standards </a:t>
            </a:r>
            <a:r>
              <a:rPr lang="en-US" dirty="0" smtClean="0"/>
              <a:t>development</a:t>
            </a:r>
            <a:endParaRPr lang="en-US" dirty="0" smtClean="0"/>
          </a:p>
          <a:p>
            <a:r>
              <a:rPr lang="en-US" dirty="0" smtClean="0"/>
              <a:t>FITs draft standards and present them to Oregon GIS community at Framework Forums</a:t>
            </a:r>
          </a:p>
          <a:p>
            <a:r>
              <a:rPr lang="en-US" dirty="0" smtClean="0"/>
              <a:t>OGIC endorses standards once approved by GIS community at a Framework Forum</a:t>
            </a:r>
          </a:p>
          <a:p>
            <a:r>
              <a:rPr lang="en-US" dirty="0" smtClean="0"/>
              <a:t>Framework data </a:t>
            </a:r>
            <a:r>
              <a:rPr lang="en-US" dirty="0" smtClean="0"/>
              <a:t>made available through the Oregon </a:t>
            </a:r>
            <a:r>
              <a:rPr lang="en-US" dirty="0" smtClean="0"/>
              <a:t>Spatial Data Library (</a:t>
            </a:r>
            <a:r>
              <a:rPr lang="en-US" b="1" dirty="0" smtClean="0"/>
              <a:t>OSDL</a:t>
            </a:r>
            <a:r>
              <a:rPr lang="en-US" dirty="0" smtClean="0"/>
              <a:t>), through web services, and elsewhere</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rotWithShape="1">
          <a:blip r:embed="rId2"/>
          <a:srcRect b="15556"/>
          <a:stretch/>
        </p:blipFill>
        <p:spPr>
          <a:xfrm>
            <a:off x="0" y="152400"/>
            <a:ext cx="9104271" cy="6172200"/>
          </a:xfrm>
          <a:prstGeom prst="rect">
            <a:avLst/>
          </a:prstGeom>
        </p:spPr>
      </p:pic>
      <p:sp>
        <p:nvSpPr>
          <p:cNvPr id="4" name="TextBox 3"/>
          <p:cNvSpPr txBox="1"/>
          <p:nvPr/>
        </p:nvSpPr>
        <p:spPr>
          <a:xfrm>
            <a:off x="3200400" y="6400800"/>
            <a:ext cx="5423280" cy="461665"/>
          </a:xfrm>
          <a:prstGeom prst="rect">
            <a:avLst/>
          </a:prstGeom>
          <a:noFill/>
        </p:spPr>
        <p:txBody>
          <a:bodyPr wrap="none" rtlCol="0">
            <a:spAutoFit/>
          </a:bodyPr>
          <a:lstStyle/>
          <a:p>
            <a:r>
              <a:rPr lang="en-US" sz="2400" dirty="0" smtClean="0">
                <a:solidFill>
                  <a:srgbClr val="FF0000"/>
                </a:solidFill>
              </a:rPr>
              <a:t>http://spatialdata.oregonexplorer.info</a:t>
            </a:r>
            <a:endParaRPr lang="en-US" sz="2400" dirty="0">
              <a:solidFill>
                <a:srgbClr val="FF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Hazards FIT</a:t>
            </a:r>
            <a:endParaRPr lang="en-US" dirty="0"/>
          </a:p>
        </p:txBody>
      </p:sp>
      <p:sp>
        <p:nvSpPr>
          <p:cNvPr id="3" name="Content Placeholder 2"/>
          <p:cNvSpPr>
            <a:spLocks noGrp="1"/>
          </p:cNvSpPr>
          <p:nvPr>
            <p:ph sz="quarter" idx="1"/>
          </p:nvPr>
        </p:nvSpPr>
        <p:spPr/>
        <p:txBody>
          <a:bodyPr>
            <a:normAutofit/>
          </a:bodyPr>
          <a:lstStyle/>
          <a:p>
            <a:pPr marL="0" indent="0">
              <a:buNone/>
            </a:pPr>
            <a:r>
              <a:rPr lang="en-US" dirty="0" smtClean="0"/>
              <a:t>FIT chair:  Steve Lucker</a:t>
            </a:r>
            <a:endParaRPr lang="en-US" dirty="0"/>
          </a:p>
        </p:txBody>
      </p:sp>
    </p:spTree>
    <p:extLst>
      <p:ext uri="{BB962C8B-B14F-4D97-AF65-F5344CB8AC3E}">
        <p14:creationId xmlns:p14="http://schemas.microsoft.com/office/powerpoint/2010/main" val="36138225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4038600"/>
          </a:xfrm>
        </p:spPr>
        <p:txBody>
          <a:bodyPr>
            <a:noAutofit/>
          </a:bodyPr>
          <a:lstStyle/>
          <a:p>
            <a:r>
              <a:rPr lang="en-US" sz="2400" b="1" dirty="0">
                <a:solidFill>
                  <a:schemeClr val="bg1"/>
                </a:solidFill>
              </a:rPr>
              <a:t/>
            </a:r>
            <a:br>
              <a:rPr lang="en-US" sz="2400" b="1" dirty="0">
                <a:solidFill>
                  <a:schemeClr val="bg1"/>
                </a:solidFill>
              </a:rPr>
            </a:br>
            <a:endParaRPr lang="en-US" sz="2400" b="1" dirty="0">
              <a:solidFill>
                <a:schemeClr val="bg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762636346"/>
              </p:ext>
            </p:extLst>
          </p:nvPr>
        </p:nvGraphicFramePr>
        <p:xfrm>
          <a:off x="31847" y="-2"/>
          <a:ext cx="9112154" cy="6858001"/>
        </p:xfrm>
        <a:graphic>
          <a:graphicData uri="http://schemas.openxmlformats.org/drawingml/2006/table">
            <a:tbl>
              <a:tblPr firstRow="1" firstCol="1" bandRow="1">
                <a:tableStyleId>{5C22544A-7EE6-4342-B048-85BDC9FD1C3A}</a:tableStyleId>
              </a:tblPr>
              <a:tblGrid>
                <a:gridCol w="2657712"/>
                <a:gridCol w="5239489"/>
                <a:gridCol w="1214953"/>
              </a:tblGrid>
              <a:tr h="250674">
                <a:tc gridSpan="3">
                  <a:txBody>
                    <a:bodyPr/>
                    <a:lstStyle/>
                    <a:p>
                      <a:pPr marL="0" marR="0" algn="ctr">
                        <a:lnSpc>
                          <a:spcPct val="115000"/>
                        </a:lnSpc>
                        <a:spcBef>
                          <a:spcPts val="0"/>
                        </a:spcBef>
                        <a:spcAft>
                          <a:spcPts val="0"/>
                        </a:spcAft>
                      </a:pPr>
                      <a:r>
                        <a:rPr lang="en-US" sz="1400" dirty="0">
                          <a:ln>
                            <a:noFill/>
                          </a:ln>
                          <a:effectLst>
                            <a:outerShdw blurRad="69850" dist="43180" dir="5400000" sx="0" sy="0">
                              <a:srgbClr val="000000">
                                <a:alpha val="65000"/>
                              </a:srgbClr>
                            </a:outerShdw>
                          </a:effectLst>
                        </a:rPr>
                        <a:t>Hazards FIT Elements</a:t>
                      </a:r>
                      <a:endParaRPr lang="en-US" sz="1400" dirty="0">
                        <a:effectLst/>
                        <a:latin typeface="Calibri"/>
                        <a:ea typeface="Calibri"/>
                        <a:cs typeface="Times New Roman"/>
                      </a:endParaRPr>
                    </a:p>
                  </a:txBody>
                  <a:tcPr marL="51808" marR="51808" marT="0" marB="0"/>
                </a:tc>
                <a:tc hMerge="1">
                  <a:txBody>
                    <a:bodyPr/>
                    <a:lstStyle/>
                    <a:p>
                      <a:endParaRPr lang="en-US"/>
                    </a:p>
                  </a:txBody>
                  <a:tcPr/>
                </a:tc>
                <a:tc hMerge="1">
                  <a:txBody>
                    <a:bodyPr/>
                    <a:lstStyle/>
                    <a:p>
                      <a:endParaRPr lang="en-US"/>
                    </a:p>
                  </a:txBody>
                  <a:tcPr/>
                </a:tc>
              </a:tr>
              <a:tr h="214864">
                <a:tc>
                  <a:txBody>
                    <a:bodyPr/>
                    <a:lstStyle/>
                    <a:p>
                      <a:pPr marL="0" marR="0">
                        <a:lnSpc>
                          <a:spcPct val="115000"/>
                        </a:lnSpc>
                        <a:spcBef>
                          <a:spcPts val="0"/>
                        </a:spcBef>
                        <a:spcAft>
                          <a:spcPts val="0"/>
                        </a:spcAft>
                      </a:pPr>
                      <a:r>
                        <a:rPr lang="en-US" sz="1200" b="1" i="1" dirty="0">
                          <a:effectLst/>
                        </a:rPr>
                        <a:t>Hazard Element</a:t>
                      </a:r>
                      <a:endParaRPr lang="en-US" sz="1200" b="1" i="1"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200" b="1" i="1" dirty="0">
                          <a:effectLst/>
                        </a:rPr>
                        <a:t>Description</a:t>
                      </a:r>
                      <a:endParaRPr lang="en-US" sz="1200" b="1" i="1"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200" b="1" i="1" dirty="0">
                          <a:effectLst/>
                        </a:rPr>
                        <a:t>Lead?</a:t>
                      </a:r>
                      <a:endParaRPr lang="en-US" sz="1200" b="1" i="1" dirty="0">
                        <a:effectLst/>
                        <a:latin typeface="Calibri"/>
                        <a:ea typeface="Calibri"/>
                        <a:cs typeface="Times New Roman"/>
                      </a:endParaRPr>
                    </a:p>
                  </a:txBody>
                  <a:tcPr marL="51808" marR="51808" marT="0" marB="0"/>
                </a:tc>
              </a:tr>
              <a:tr h="537159">
                <a:tc>
                  <a:txBody>
                    <a:bodyPr/>
                    <a:lstStyle/>
                    <a:p>
                      <a:pPr marL="0" marR="0">
                        <a:lnSpc>
                          <a:spcPct val="115000"/>
                        </a:lnSpc>
                        <a:spcBef>
                          <a:spcPts val="0"/>
                        </a:spcBef>
                        <a:spcAft>
                          <a:spcPts val="0"/>
                        </a:spcAft>
                      </a:pPr>
                      <a:r>
                        <a:rPr lang="en-US" sz="1500" dirty="0">
                          <a:solidFill>
                            <a:schemeClr val="accent6">
                              <a:lumMod val="50000"/>
                            </a:schemeClr>
                          </a:solidFill>
                          <a:effectLst/>
                        </a:rPr>
                        <a:t>Abandoned Mine Locations*</a:t>
                      </a:r>
                      <a:endParaRPr lang="en-US" sz="1500" dirty="0">
                        <a:solidFill>
                          <a:schemeClr val="accent6">
                            <a:lumMod val="50000"/>
                          </a:schemeClr>
                        </a:solidFill>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400" dirty="0">
                          <a:effectLst/>
                        </a:rPr>
                        <a:t>Location of abandoned mines, using </a:t>
                      </a:r>
                      <a:r>
                        <a:rPr lang="en-US" sz="1400" dirty="0" err="1">
                          <a:effectLst/>
                        </a:rPr>
                        <a:t>lidar</a:t>
                      </a:r>
                      <a:endParaRPr lang="en-US" sz="14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100" dirty="0">
                          <a:effectLst/>
                        </a:rPr>
                        <a:t>DOGAMI</a:t>
                      </a:r>
                      <a:endParaRPr lang="en-US" sz="1100" dirty="0">
                        <a:effectLst/>
                        <a:latin typeface="Calibri"/>
                        <a:ea typeface="Calibri"/>
                        <a:cs typeface="Times New Roman"/>
                      </a:endParaRPr>
                    </a:p>
                  </a:txBody>
                  <a:tcPr marL="51808" marR="51808" marT="0" marB="0"/>
                </a:tc>
              </a:tr>
              <a:tr h="268580">
                <a:tc>
                  <a:txBody>
                    <a:bodyPr/>
                    <a:lstStyle/>
                    <a:p>
                      <a:pPr marL="0" marR="0">
                        <a:lnSpc>
                          <a:spcPct val="115000"/>
                        </a:lnSpc>
                        <a:spcBef>
                          <a:spcPts val="0"/>
                        </a:spcBef>
                        <a:spcAft>
                          <a:spcPts val="0"/>
                        </a:spcAft>
                      </a:pPr>
                      <a:r>
                        <a:rPr lang="en-US" sz="1500" dirty="0">
                          <a:effectLst/>
                        </a:rPr>
                        <a:t>Avalanche zone</a:t>
                      </a:r>
                      <a:endParaRPr lang="en-US" sz="15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400" dirty="0">
                          <a:effectLst/>
                        </a:rPr>
                        <a:t>Delineates areas at risk for avalanche occurrences</a:t>
                      </a:r>
                      <a:endParaRPr lang="en-US" sz="14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100" dirty="0">
                          <a:effectLst/>
                        </a:rPr>
                        <a:t>???</a:t>
                      </a:r>
                      <a:endParaRPr lang="en-US" sz="1100" dirty="0">
                        <a:effectLst/>
                        <a:latin typeface="Calibri"/>
                        <a:ea typeface="Calibri"/>
                        <a:cs typeface="Times New Roman"/>
                      </a:endParaRPr>
                    </a:p>
                  </a:txBody>
                  <a:tcPr marL="51808" marR="51808" marT="0" marB="0"/>
                </a:tc>
              </a:tr>
              <a:tr h="268580">
                <a:tc>
                  <a:txBody>
                    <a:bodyPr/>
                    <a:lstStyle/>
                    <a:p>
                      <a:pPr marL="0" marR="0" algn="l" rtl="0" eaLnBrk="1" latinLnBrk="0" hangingPunct="1">
                        <a:lnSpc>
                          <a:spcPct val="115000"/>
                        </a:lnSpc>
                        <a:spcBef>
                          <a:spcPts val="0"/>
                        </a:spcBef>
                        <a:spcAft>
                          <a:spcPts val="0"/>
                        </a:spcAft>
                      </a:pPr>
                      <a:r>
                        <a:rPr kumimoji="0" lang="en-US" sz="1500" b="1" kern="1200" dirty="0">
                          <a:solidFill>
                            <a:schemeClr val="accent6">
                              <a:lumMod val="50000"/>
                            </a:schemeClr>
                          </a:solidFill>
                          <a:effectLst/>
                          <a:latin typeface="+mn-lt"/>
                          <a:ea typeface="+mn-ea"/>
                          <a:cs typeface="+mn-cs"/>
                        </a:rPr>
                        <a:t>Channel Migration Zone*</a:t>
                      </a:r>
                    </a:p>
                  </a:txBody>
                  <a:tcPr marL="51808" marR="51808" marT="0" marB="0"/>
                </a:tc>
                <a:tc>
                  <a:txBody>
                    <a:bodyPr/>
                    <a:lstStyle/>
                    <a:p>
                      <a:pPr marL="0" marR="0">
                        <a:lnSpc>
                          <a:spcPct val="115000"/>
                        </a:lnSpc>
                        <a:spcBef>
                          <a:spcPts val="0"/>
                        </a:spcBef>
                        <a:spcAft>
                          <a:spcPts val="0"/>
                        </a:spcAft>
                      </a:pPr>
                      <a:r>
                        <a:rPr lang="en-US" sz="1400" dirty="0">
                          <a:effectLst/>
                        </a:rPr>
                        <a:t>State overview study underway</a:t>
                      </a:r>
                      <a:endParaRPr lang="en-US" sz="14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100" dirty="0">
                          <a:effectLst/>
                        </a:rPr>
                        <a:t>DOGAMI/DLCD</a:t>
                      </a:r>
                      <a:endParaRPr lang="en-US" sz="1100" dirty="0">
                        <a:effectLst/>
                        <a:latin typeface="Calibri"/>
                        <a:ea typeface="Calibri"/>
                        <a:cs typeface="Times New Roman"/>
                      </a:endParaRPr>
                    </a:p>
                  </a:txBody>
                  <a:tcPr marL="51808" marR="51808" marT="0" marB="0"/>
                </a:tc>
              </a:tr>
              <a:tr h="376275">
                <a:tc>
                  <a:txBody>
                    <a:bodyPr/>
                    <a:lstStyle/>
                    <a:p>
                      <a:pPr marL="0" marR="0">
                        <a:lnSpc>
                          <a:spcPct val="115000"/>
                        </a:lnSpc>
                        <a:spcBef>
                          <a:spcPts val="0"/>
                        </a:spcBef>
                        <a:spcAft>
                          <a:spcPts val="0"/>
                        </a:spcAft>
                      </a:pPr>
                      <a:r>
                        <a:rPr lang="en-US" sz="1500" dirty="0">
                          <a:effectLst/>
                        </a:rPr>
                        <a:t>Coastal erosion areas</a:t>
                      </a:r>
                      <a:endParaRPr lang="en-US" sz="15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400" dirty="0">
                          <a:effectLst/>
                        </a:rPr>
                        <a:t>Areas at risk for erosion; site specific, does not cover entire coast</a:t>
                      </a:r>
                      <a:endParaRPr lang="en-US" sz="14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100" dirty="0">
                          <a:effectLst/>
                        </a:rPr>
                        <a:t>DOGAMI</a:t>
                      </a:r>
                      <a:endParaRPr lang="en-US" sz="1100" dirty="0">
                        <a:effectLst/>
                        <a:latin typeface="Calibri"/>
                        <a:ea typeface="Calibri"/>
                        <a:cs typeface="Times New Roman"/>
                      </a:endParaRPr>
                    </a:p>
                  </a:txBody>
                  <a:tcPr marL="51808" marR="51808" marT="0" marB="0"/>
                </a:tc>
              </a:tr>
              <a:tr h="268580">
                <a:tc>
                  <a:txBody>
                    <a:bodyPr/>
                    <a:lstStyle/>
                    <a:p>
                      <a:pPr marL="0" marR="0">
                        <a:lnSpc>
                          <a:spcPct val="115000"/>
                        </a:lnSpc>
                        <a:spcBef>
                          <a:spcPts val="0"/>
                        </a:spcBef>
                        <a:spcAft>
                          <a:spcPts val="0"/>
                        </a:spcAft>
                      </a:pPr>
                      <a:r>
                        <a:rPr lang="en-US" sz="1500" dirty="0">
                          <a:effectLst/>
                        </a:rPr>
                        <a:t>Debris flow hazard zone</a:t>
                      </a:r>
                      <a:endParaRPr lang="en-US" sz="15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400" dirty="0">
                          <a:effectLst/>
                        </a:rPr>
                        <a:t>Areas at risk for debris flow occurrences.  </a:t>
                      </a:r>
                      <a:endParaRPr lang="en-US" sz="14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100" dirty="0">
                          <a:effectLst/>
                        </a:rPr>
                        <a:t>ODF</a:t>
                      </a:r>
                      <a:endParaRPr lang="en-US" sz="1100" dirty="0">
                        <a:effectLst/>
                        <a:latin typeface="Calibri"/>
                        <a:ea typeface="Calibri"/>
                        <a:cs typeface="Times New Roman"/>
                      </a:endParaRPr>
                    </a:p>
                  </a:txBody>
                  <a:tcPr marL="51808" marR="51808" marT="0" marB="0"/>
                </a:tc>
              </a:tr>
              <a:tr h="268580">
                <a:tc>
                  <a:txBody>
                    <a:bodyPr/>
                    <a:lstStyle/>
                    <a:p>
                      <a:pPr marL="0" marR="0">
                        <a:lnSpc>
                          <a:spcPct val="115000"/>
                        </a:lnSpc>
                        <a:spcBef>
                          <a:spcPts val="0"/>
                        </a:spcBef>
                        <a:spcAft>
                          <a:spcPts val="0"/>
                        </a:spcAft>
                      </a:pPr>
                      <a:r>
                        <a:rPr lang="en-US" sz="1500" dirty="0">
                          <a:effectLst/>
                        </a:rPr>
                        <a:t>Drought areas</a:t>
                      </a:r>
                      <a:endParaRPr lang="en-US" sz="15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400" dirty="0">
                          <a:effectLst/>
                        </a:rPr>
                        <a:t>Delineates areas at risk for drought.</a:t>
                      </a:r>
                      <a:endParaRPr lang="en-US" sz="14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100" dirty="0">
                          <a:effectLst/>
                        </a:rPr>
                        <a:t>???</a:t>
                      </a:r>
                      <a:endParaRPr lang="en-US" sz="1100" dirty="0">
                        <a:effectLst/>
                        <a:latin typeface="Calibri"/>
                        <a:ea typeface="Calibri"/>
                        <a:cs typeface="Times New Roman"/>
                      </a:endParaRPr>
                    </a:p>
                  </a:txBody>
                  <a:tcPr marL="51808" marR="51808" marT="0" marB="0"/>
                </a:tc>
              </a:tr>
              <a:tr h="268580">
                <a:tc>
                  <a:txBody>
                    <a:bodyPr/>
                    <a:lstStyle/>
                    <a:p>
                      <a:pPr marL="0" marR="0">
                        <a:lnSpc>
                          <a:spcPct val="115000"/>
                        </a:lnSpc>
                        <a:spcBef>
                          <a:spcPts val="0"/>
                        </a:spcBef>
                        <a:spcAft>
                          <a:spcPts val="0"/>
                        </a:spcAft>
                      </a:pPr>
                      <a:r>
                        <a:rPr lang="en-US" sz="1500" dirty="0">
                          <a:effectLst/>
                        </a:rPr>
                        <a:t>Dust storm occurrence</a:t>
                      </a:r>
                      <a:endParaRPr lang="en-US" sz="15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400" dirty="0">
                          <a:effectLst/>
                        </a:rPr>
                        <a:t>Locations of dust storms.</a:t>
                      </a:r>
                      <a:endParaRPr lang="en-US" sz="14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100" dirty="0">
                          <a:effectLst/>
                        </a:rPr>
                        <a:t>???</a:t>
                      </a:r>
                      <a:endParaRPr lang="en-US" sz="1100" dirty="0">
                        <a:effectLst/>
                        <a:latin typeface="Calibri"/>
                        <a:ea typeface="Calibri"/>
                        <a:cs typeface="Times New Roman"/>
                      </a:endParaRPr>
                    </a:p>
                  </a:txBody>
                  <a:tcPr marL="51808" marR="51808" marT="0" marB="0"/>
                </a:tc>
              </a:tr>
              <a:tr h="1002698">
                <a:tc>
                  <a:txBody>
                    <a:bodyPr/>
                    <a:lstStyle/>
                    <a:p>
                      <a:pPr marL="0" marR="0">
                        <a:lnSpc>
                          <a:spcPct val="115000"/>
                        </a:lnSpc>
                        <a:spcBef>
                          <a:spcPts val="0"/>
                        </a:spcBef>
                        <a:spcAft>
                          <a:spcPts val="0"/>
                        </a:spcAft>
                      </a:pPr>
                      <a:r>
                        <a:rPr lang="en-US" sz="1500" dirty="0">
                          <a:effectLst/>
                        </a:rPr>
                        <a:t>Earthquake hazard</a:t>
                      </a:r>
                    </a:p>
                    <a:p>
                      <a:pPr marL="0" marR="0">
                        <a:lnSpc>
                          <a:spcPct val="115000"/>
                        </a:lnSpc>
                        <a:spcBef>
                          <a:spcPts val="0"/>
                        </a:spcBef>
                        <a:spcAft>
                          <a:spcPts val="0"/>
                        </a:spcAft>
                      </a:pPr>
                      <a:r>
                        <a:rPr lang="en-US" sz="1500" dirty="0">
                          <a:effectLst/>
                        </a:rPr>
                        <a:t> </a:t>
                      </a:r>
                      <a:endParaRPr lang="en-US" sz="15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400" dirty="0">
                          <a:effectLst/>
                        </a:rPr>
                        <a:t>Delineates areas at risk for earthquakes for many OR communities.  Maps combine effects of ground shaking, amplification, liquefaction, and earthquake-induced landslides to show earthquake hazards relative to local geologic conditions.</a:t>
                      </a:r>
                      <a:endParaRPr lang="en-US" sz="14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100" dirty="0">
                          <a:effectLst/>
                        </a:rPr>
                        <a:t>DOGAMI/USGS</a:t>
                      </a:r>
                      <a:endParaRPr lang="en-US" sz="1100" dirty="0">
                        <a:effectLst/>
                        <a:latin typeface="Calibri"/>
                        <a:ea typeface="Calibri"/>
                        <a:cs typeface="Times New Roman"/>
                      </a:endParaRPr>
                    </a:p>
                  </a:txBody>
                  <a:tcPr marL="51808" marR="51808" marT="0" marB="0"/>
                </a:tc>
              </a:tr>
              <a:tr h="268580">
                <a:tc>
                  <a:txBody>
                    <a:bodyPr/>
                    <a:lstStyle/>
                    <a:p>
                      <a:pPr marL="0" marR="0">
                        <a:lnSpc>
                          <a:spcPct val="115000"/>
                        </a:lnSpc>
                        <a:spcBef>
                          <a:spcPts val="0"/>
                        </a:spcBef>
                        <a:spcAft>
                          <a:spcPts val="0"/>
                        </a:spcAft>
                      </a:pPr>
                      <a:r>
                        <a:rPr lang="en-US" sz="1500" dirty="0">
                          <a:effectLst/>
                        </a:rPr>
                        <a:t>Fire</a:t>
                      </a:r>
                      <a:endParaRPr lang="en-US" sz="15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400" dirty="0" err="1">
                          <a:effectLst/>
                        </a:rPr>
                        <a:t>Wildland</a:t>
                      </a:r>
                      <a:r>
                        <a:rPr lang="en-US" sz="1400" dirty="0">
                          <a:effectLst/>
                        </a:rPr>
                        <a:t>/urban interface boundary</a:t>
                      </a:r>
                      <a:endParaRPr lang="en-US" sz="14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100" dirty="0">
                          <a:effectLst/>
                        </a:rPr>
                        <a:t>ODF</a:t>
                      </a:r>
                      <a:endParaRPr lang="en-US" sz="1100" dirty="0">
                        <a:effectLst/>
                        <a:latin typeface="Calibri"/>
                        <a:ea typeface="Calibri"/>
                        <a:cs typeface="Times New Roman"/>
                      </a:endParaRPr>
                    </a:p>
                  </a:txBody>
                  <a:tcPr marL="51808" marR="51808" marT="0" marB="0"/>
                </a:tc>
              </a:tr>
              <a:tr h="501349">
                <a:tc>
                  <a:txBody>
                    <a:bodyPr/>
                    <a:lstStyle/>
                    <a:p>
                      <a:pPr marL="0" marR="0">
                        <a:lnSpc>
                          <a:spcPct val="115000"/>
                        </a:lnSpc>
                        <a:spcBef>
                          <a:spcPts val="0"/>
                        </a:spcBef>
                        <a:spcAft>
                          <a:spcPts val="0"/>
                        </a:spcAft>
                      </a:pPr>
                      <a:r>
                        <a:rPr lang="en-US" sz="1500" dirty="0">
                          <a:effectLst/>
                        </a:rPr>
                        <a:t>Flood zones</a:t>
                      </a:r>
                      <a:endParaRPr lang="en-US" sz="15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400" dirty="0">
                          <a:effectLst/>
                        </a:rPr>
                        <a:t>Areas at risk for flood occurrence at certain probability intervals - FEMA</a:t>
                      </a:r>
                      <a:endParaRPr lang="en-US" sz="14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100" dirty="0">
                          <a:effectLst/>
                        </a:rPr>
                        <a:t>DOGAMI/DLCD</a:t>
                      </a:r>
                      <a:endParaRPr lang="en-US" sz="1100" dirty="0">
                        <a:effectLst/>
                        <a:latin typeface="Calibri"/>
                        <a:ea typeface="Calibri"/>
                        <a:cs typeface="Times New Roman"/>
                      </a:endParaRPr>
                    </a:p>
                  </a:txBody>
                  <a:tcPr marL="51808" marR="51808" marT="0" marB="0"/>
                </a:tc>
              </a:tr>
              <a:tr h="268580">
                <a:tc>
                  <a:txBody>
                    <a:bodyPr/>
                    <a:lstStyle/>
                    <a:p>
                      <a:pPr marL="0" marR="0">
                        <a:lnSpc>
                          <a:spcPct val="115000"/>
                        </a:lnSpc>
                        <a:spcBef>
                          <a:spcPts val="0"/>
                        </a:spcBef>
                        <a:spcAft>
                          <a:spcPts val="0"/>
                        </a:spcAft>
                      </a:pPr>
                      <a:r>
                        <a:rPr lang="en-US" sz="1500" dirty="0">
                          <a:effectLst/>
                        </a:rPr>
                        <a:t>Landslide zones</a:t>
                      </a:r>
                      <a:endParaRPr lang="en-US" sz="15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400" dirty="0">
                          <a:effectLst/>
                        </a:rPr>
                        <a:t>Areas at risk for all kinds of landslides</a:t>
                      </a:r>
                      <a:endParaRPr lang="en-US" sz="14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100" dirty="0">
                          <a:effectLst/>
                        </a:rPr>
                        <a:t>DOGAMI</a:t>
                      </a:r>
                      <a:endParaRPr lang="en-US" sz="1100" dirty="0">
                        <a:effectLst/>
                        <a:latin typeface="Calibri"/>
                        <a:ea typeface="Calibri"/>
                        <a:cs typeface="Times New Roman"/>
                      </a:endParaRPr>
                    </a:p>
                  </a:txBody>
                  <a:tcPr marL="51808" marR="51808" marT="0" marB="0"/>
                </a:tc>
              </a:tr>
              <a:tr h="537159">
                <a:tc>
                  <a:txBody>
                    <a:bodyPr/>
                    <a:lstStyle/>
                    <a:p>
                      <a:pPr marL="0" marR="0">
                        <a:lnSpc>
                          <a:spcPct val="115000"/>
                        </a:lnSpc>
                        <a:spcBef>
                          <a:spcPts val="0"/>
                        </a:spcBef>
                        <a:spcAft>
                          <a:spcPts val="0"/>
                        </a:spcAft>
                      </a:pPr>
                      <a:r>
                        <a:rPr kumimoji="0" lang="en-US" sz="1500" b="1" kern="1200" dirty="0">
                          <a:solidFill>
                            <a:schemeClr val="accent6">
                              <a:lumMod val="50000"/>
                            </a:schemeClr>
                          </a:solidFill>
                          <a:effectLst/>
                          <a:latin typeface="+mn-lt"/>
                          <a:ea typeface="+mn-ea"/>
                          <a:cs typeface="+mn-cs"/>
                        </a:rPr>
                        <a:t>Naturally Occurring Hazardous Materials</a:t>
                      </a:r>
                      <a:r>
                        <a:rPr lang="en-US" sz="1500" dirty="0">
                          <a:solidFill>
                            <a:schemeClr val="accent6">
                              <a:lumMod val="75000"/>
                            </a:schemeClr>
                          </a:solidFill>
                          <a:effectLst/>
                        </a:rPr>
                        <a:t>*</a:t>
                      </a:r>
                      <a:endParaRPr lang="en-US" sz="1500" dirty="0">
                        <a:solidFill>
                          <a:schemeClr val="accent6">
                            <a:lumMod val="75000"/>
                          </a:schemeClr>
                        </a:solidFill>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400" dirty="0">
                          <a:effectLst/>
                        </a:rPr>
                        <a:t>16 hazardous materials that naturally exist in various parts of OR, including asbestos, </a:t>
                      </a:r>
                      <a:r>
                        <a:rPr lang="en-US" sz="1400" dirty="0" err="1">
                          <a:effectLst/>
                        </a:rPr>
                        <a:t>erionite</a:t>
                      </a:r>
                      <a:r>
                        <a:rPr lang="en-US" sz="1400" dirty="0">
                          <a:effectLst/>
                        </a:rPr>
                        <a:t>, arsenic, radon, etc. </a:t>
                      </a:r>
                      <a:endParaRPr lang="en-US" sz="14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100" dirty="0">
                          <a:effectLst/>
                        </a:rPr>
                        <a:t>DOGAMI</a:t>
                      </a:r>
                      <a:endParaRPr lang="en-US" sz="1100" dirty="0">
                        <a:effectLst/>
                        <a:latin typeface="Calibri"/>
                        <a:ea typeface="Calibri"/>
                        <a:cs typeface="Times New Roman"/>
                      </a:endParaRPr>
                    </a:p>
                  </a:txBody>
                  <a:tcPr marL="51808" marR="51808" marT="0" marB="0"/>
                </a:tc>
              </a:tr>
              <a:tr h="752023">
                <a:tc>
                  <a:txBody>
                    <a:bodyPr/>
                    <a:lstStyle/>
                    <a:p>
                      <a:pPr marL="0" marR="0">
                        <a:lnSpc>
                          <a:spcPct val="115000"/>
                        </a:lnSpc>
                        <a:spcBef>
                          <a:spcPts val="0"/>
                        </a:spcBef>
                        <a:spcAft>
                          <a:spcPts val="0"/>
                        </a:spcAft>
                      </a:pPr>
                      <a:r>
                        <a:rPr lang="en-US" sz="1500" dirty="0">
                          <a:effectLst/>
                        </a:rPr>
                        <a:t>Tsunami inundation </a:t>
                      </a:r>
                      <a:r>
                        <a:rPr lang="en-US" sz="1500" dirty="0" smtClean="0">
                          <a:effectLst/>
                        </a:rPr>
                        <a:t>zone(s</a:t>
                      </a:r>
                      <a:r>
                        <a:rPr lang="en-US" sz="1500" dirty="0">
                          <a:effectLst/>
                        </a:rPr>
                        <a:t>)</a:t>
                      </a:r>
                      <a:endParaRPr lang="en-US" sz="15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400" dirty="0">
                          <a:effectLst/>
                        </a:rPr>
                        <a:t>-Areas at risk for impacts from tsunami occurrences.  (S.B. 379 line).</a:t>
                      </a:r>
                    </a:p>
                    <a:p>
                      <a:pPr marL="0" marR="0">
                        <a:lnSpc>
                          <a:spcPct val="115000"/>
                        </a:lnSpc>
                        <a:spcBef>
                          <a:spcPts val="0"/>
                        </a:spcBef>
                        <a:spcAft>
                          <a:spcPts val="0"/>
                        </a:spcAft>
                      </a:pPr>
                      <a:r>
                        <a:rPr lang="en-US" sz="1400" dirty="0">
                          <a:effectLst/>
                        </a:rPr>
                        <a:t>-Cascadia Subduction Zone (CSZ) tsunami.</a:t>
                      </a:r>
                      <a:endParaRPr lang="en-US" sz="14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100" dirty="0">
                          <a:effectLst/>
                        </a:rPr>
                        <a:t>DOGAMI</a:t>
                      </a:r>
                      <a:endParaRPr lang="en-US" sz="1100" dirty="0">
                        <a:effectLst/>
                        <a:latin typeface="Calibri"/>
                        <a:ea typeface="Calibri"/>
                        <a:cs typeface="Times New Roman"/>
                      </a:endParaRPr>
                    </a:p>
                  </a:txBody>
                  <a:tcPr marL="51808" marR="51808" marT="0" marB="0"/>
                </a:tc>
              </a:tr>
              <a:tr h="268580">
                <a:tc>
                  <a:txBody>
                    <a:bodyPr/>
                    <a:lstStyle/>
                    <a:p>
                      <a:pPr marL="0" marR="0">
                        <a:lnSpc>
                          <a:spcPct val="115000"/>
                        </a:lnSpc>
                        <a:spcBef>
                          <a:spcPts val="0"/>
                        </a:spcBef>
                        <a:spcAft>
                          <a:spcPts val="0"/>
                        </a:spcAft>
                      </a:pPr>
                      <a:r>
                        <a:rPr lang="en-US" sz="1500" dirty="0">
                          <a:effectLst/>
                        </a:rPr>
                        <a:t>Volcano</a:t>
                      </a:r>
                      <a:endParaRPr lang="en-US" sz="15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400">
                          <a:effectLst/>
                        </a:rPr>
                        <a:t>Delineates areas at risk for impacts from volcanic eruptions.</a:t>
                      </a:r>
                      <a:endParaRPr lang="en-US" sz="140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100" dirty="0">
                          <a:effectLst/>
                        </a:rPr>
                        <a:t>DOGAMI</a:t>
                      </a:r>
                      <a:endParaRPr lang="en-US" sz="1100" dirty="0">
                        <a:effectLst/>
                        <a:latin typeface="Calibri"/>
                        <a:ea typeface="Calibri"/>
                        <a:cs typeface="Times New Roman"/>
                      </a:endParaRPr>
                    </a:p>
                  </a:txBody>
                  <a:tcPr marL="51808" marR="51808" marT="0" marB="0"/>
                </a:tc>
              </a:tr>
              <a:tr h="268580">
                <a:tc>
                  <a:txBody>
                    <a:bodyPr/>
                    <a:lstStyle/>
                    <a:p>
                      <a:pPr marL="0" marR="0">
                        <a:lnSpc>
                          <a:spcPct val="115000"/>
                        </a:lnSpc>
                        <a:spcBef>
                          <a:spcPts val="0"/>
                        </a:spcBef>
                        <a:spcAft>
                          <a:spcPts val="0"/>
                        </a:spcAft>
                      </a:pPr>
                      <a:r>
                        <a:rPr lang="en-US" sz="1500" dirty="0">
                          <a:effectLst/>
                        </a:rPr>
                        <a:t>Windstorm </a:t>
                      </a:r>
                      <a:endParaRPr lang="en-US" sz="15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400" dirty="0">
                          <a:effectLst/>
                        </a:rPr>
                        <a:t>Delineates areas at risk for windstorm occurrence.</a:t>
                      </a:r>
                      <a:endParaRPr lang="en-US" sz="14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100" dirty="0">
                          <a:effectLst/>
                        </a:rPr>
                        <a:t>???</a:t>
                      </a:r>
                      <a:endParaRPr lang="en-US" sz="1100" dirty="0">
                        <a:effectLst/>
                        <a:latin typeface="Calibri"/>
                        <a:ea typeface="Calibri"/>
                        <a:cs typeface="Times New Roman"/>
                      </a:endParaRPr>
                    </a:p>
                  </a:txBody>
                  <a:tcPr marL="51808" marR="51808" marT="0" marB="0"/>
                </a:tc>
              </a:tr>
              <a:tr h="268580">
                <a:tc>
                  <a:txBody>
                    <a:bodyPr/>
                    <a:lstStyle/>
                    <a:p>
                      <a:pPr marL="0" marR="0">
                        <a:lnSpc>
                          <a:spcPct val="115000"/>
                        </a:lnSpc>
                        <a:spcBef>
                          <a:spcPts val="0"/>
                        </a:spcBef>
                        <a:spcAft>
                          <a:spcPts val="0"/>
                        </a:spcAft>
                      </a:pPr>
                      <a:r>
                        <a:rPr lang="en-US" sz="1500" dirty="0">
                          <a:effectLst/>
                        </a:rPr>
                        <a:t>Winter Storm </a:t>
                      </a:r>
                      <a:endParaRPr lang="en-US" sz="15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400" dirty="0">
                          <a:effectLst/>
                        </a:rPr>
                        <a:t>Delineates areas at risk for winter storm occurrence.</a:t>
                      </a:r>
                      <a:endParaRPr lang="en-US" sz="1400" dirty="0">
                        <a:effectLst/>
                        <a:latin typeface="Calibri"/>
                        <a:ea typeface="Calibri"/>
                        <a:cs typeface="Times New Roman"/>
                      </a:endParaRPr>
                    </a:p>
                  </a:txBody>
                  <a:tcPr marL="51808" marR="51808" marT="0" marB="0"/>
                </a:tc>
                <a:tc>
                  <a:txBody>
                    <a:bodyPr/>
                    <a:lstStyle/>
                    <a:p>
                      <a:pPr marL="0" marR="0">
                        <a:lnSpc>
                          <a:spcPct val="115000"/>
                        </a:lnSpc>
                        <a:spcBef>
                          <a:spcPts val="0"/>
                        </a:spcBef>
                        <a:spcAft>
                          <a:spcPts val="0"/>
                        </a:spcAft>
                      </a:pPr>
                      <a:r>
                        <a:rPr lang="en-US" sz="1100" dirty="0">
                          <a:effectLst/>
                        </a:rPr>
                        <a:t>???</a:t>
                      </a:r>
                      <a:endParaRPr lang="en-US" sz="1100" dirty="0">
                        <a:effectLst/>
                        <a:latin typeface="Calibri"/>
                        <a:ea typeface="Calibri"/>
                        <a:cs typeface="Times New Roman"/>
                      </a:endParaRPr>
                    </a:p>
                  </a:txBody>
                  <a:tcPr marL="51808" marR="51808" marT="0" marB="0"/>
                </a:tc>
              </a:tr>
            </a:tbl>
          </a:graphicData>
        </a:graphic>
      </p:graphicFrame>
      <p:sp>
        <p:nvSpPr>
          <p:cNvPr id="5" name="TextBox 4"/>
          <p:cNvSpPr txBox="1"/>
          <p:nvPr/>
        </p:nvSpPr>
        <p:spPr>
          <a:xfrm>
            <a:off x="0" y="-14903"/>
            <a:ext cx="2819400" cy="319703"/>
          </a:xfrm>
          <a:prstGeom prst="rect">
            <a:avLst/>
          </a:prstGeom>
          <a:noFill/>
        </p:spPr>
        <p:txBody>
          <a:bodyPr wrap="square" rtlCol="0">
            <a:spAutoFit/>
          </a:bodyPr>
          <a:lstStyle/>
          <a:p>
            <a:pPr>
              <a:lnSpc>
                <a:spcPct val="115000"/>
              </a:lnSpc>
              <a:spcAft>
                <a:spcPts val="1000"/>
              </a:spcAft>
            </a:pPr>
            <a:r>
              <a:rPr lang="en-US" sz="1400" dirty="0">
                <a:solidFill>
                  <a:schemeClr val="accent6">
                    <a:lumMod val="50000"/>
                  </a:schemeClr>
                </a:solidFill>
                <a:ea typeface="Calibri"/>
                <a:cs typeface="Times New Roman"/>
              </a:rPr>
              <a:t>*New element added 11/2014</a:t>
            </a:r>
          </a:p>
        </p:txBody>
      </p:sp>
    </p:spTree>
    <p:extLst>
      <p:ext uri="{BB962C8B-B14F-4D97-AF65-F5344CB8AC3E}">
        <p14:creationId xmlns:p14="http://schemas.microsoft.com/office/powerpoint/2010/main" val="9432937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vert="horz" anchor="b">
            <a:normAutofit/>
          </a:bodyPr>
          <a:lstStyle/>
          <a:p>
            <a:r>
              <a:rPr lang="en-US" dirty="0"/>
              <a:t>Hazards </a:t>
            </a:r>
            <a:r>
              <a:rPr lang="en-US" dirty="0"/>
              <a:t>FIT</a:t>
            </a:r>
            <a:endParaRPr lang="en-US" dirty="0"/>
          </a:p>
        </p:txBody>
      </p:sp>
      <p:sp>
        <p:nvSpPr>
          <p:cNvPr id="3" name="Content Placeholder 2"/>
          <p:cNvSpPr>
            <a:spLocks noGrp="1"/>
          </p:cNvSpPr>
          <p:nvPr>
            <p:ph idx="1"/>
          </p:nvPr>
        </p:nvSpPr>
        <p:spPr>
          <a:xfrm>
            <a:off x="228600" y="1447800"/>
            <a:ext cx="8686800" cy="5257800"/>
          </a:xfrm>
        </p:spPr>
        <p:txBody>
          <a:bodyPr vert="horz">
            <a:normAutofit fontScale="55000" lnSpcReduction="20000"/>
          </a:bodyPr>
          <a:lstStyle/>
          <a:p>
            <a:pPr marL="0" indent="0">
              <a:buNone/>
            </a:pPr>
            <a:r>
              <a:rPr lang="en-US" b="1" dirty="0"/>
              <a:t>Work to do (Guided by Work Plan</a:t>
            </a:r>
            <a:r>
              <a:rPr lang="en-US" b="1" dirty="0"/>
              <a:t>?)</a:t>
            </a:r>
          </a:p>
          <a:p>
            <a:endParaRPr lang="en-US" sz="1800" dirty="0"/>
          </a:p>
          <a:p>
            <a:r>
              <a:rPr lang="en-US" dirty="0"/>
              <a:t>Establish </a:t>
            </a:r>
            <a:r>
              <a:rPr lang="en-US" dirty="0"/>
              <a:t>a single point of access to reliable data and information about natural hazards; </a:t>
            </a:r>
            <a:r>
              <a:rPr lang="en-US" dirty="0" err="1"/>
              <a:t>webservice</a:t>
            </a:r>
            <a:r>
              <a:rPr lang="en-US" dirty="0"/>
              <a:t> as well as GIS data, where </a:t>
            </a:r>
            <a:r>
              <a:rPr lang="en-US" dirty="0"/>
              <a:t>appropriate</a:t>
            </a:r>
          </a:p>
          <a:p>
            <a:endParaRPr lang="en-US" sz="1800" dirty="0"/>
          </a:p>
          <a:p>
            <a:r>
              <a:rPr lang="en-US" dirty="0"/>
              <a:t>A regular inventory and assessment of existing hazard </a:t>
            </a:r>
            <a:r>
              <a:rPr lang="en-US" dirty="0"/>
              <a:t>data</a:t>
            </a:r>
          </a:p>
          <a:p>
            <a:endParaRPr lang="en-US" sz="1800" dirty="0"/>
          </a:p>
          <a:p>
            <a:r>
              <a:rPr lang="en-US" dirty="0"/>
              <a:t>Potential for standards for Hazards data web viewers?  </a:t>
            </a:r>
            <a:r>
              <a:rPr lang="en-US" dirty="0"/>
              <a:t>Currently the data they reference may not be consistent. </a:t>
            </a:r>
            <a:r>
              <a:rPr lang="en-US" dirty="0" smtClean="0"/>
              <a:t>Ensure accessing </a:t>
            </a:r>
            <a:r>
              <a:rPr lang="en-US" dirty="0"/>
              <a:t>the correct framework data sets</a:t>
            </a:r>
            <a:r>
              <a:rPr lang="en-US" dirty="0"/>
              <a:t>.</a:t>
            </a:r>
          </a:p>
          <a:p>
            <a:endParaRPr lang="en-US" sz="1800" dirty="0"/>
          </a:p>
          <a:p>
            <a:r>
              <a:rPr lang="en-US" dirty="0"/>
              <a:t>Guidance and access to funding to improve state and local hazard data (promoter of new data needs including new hazards</a:t>
            </a:r>
            <a:r>
              <a:rPr lang="en-US" dirty="0"/>
              <a:t>)</a:t>
            </a:r>
          </a:p>
          <a:p>
            <a:endParaRPr lang="en-US" sz="1800" dirty="0"/>
          </a:p>
          <a:p>
            <a:r>
              <a:rPr lang="en-US" dirty="0"/>
              <a:t>Hazards FIT should evolve in a way that makes the customer of the data more important than in the past.  In other words, its not just about the data, but also the Users.  Can we identify ways FIT data can be “packaged” </a:t>
            </a:r>
            <a:r>
              <a:rPr lang="en-US" dirty="0"/>
              <a:t>that </a:t>
            </a:r>
            <a:r>
              <a:rPr lang="en-US" dirty="0"/>
              <a:t>meet primary User needs</a:t>
            </a:r>
            <a:r>
              <a:rPr lang="en-US" dirty="0"/>
              <a:t>?</a:t>
            </a:r>
            <a:endParaRPr lang="en-US" dirty="0"/>
          </a:p>
          <a:p>
            <a:pPr marL="274320" lvl="1" indent="0">
              <a:buNone/>
            </a:pPr>
            <a:r>
              <a:rPr lang="en-US" dirty="0" smtClean="0"/>
              <a:t>	</a:t>
            </a:r>
            <a:r>
              <a:rPr lang="en-US" sz="2500" i="1" dirty="0" smtClean="0">
                <a:solidFill>
                  <a:schemeClr val="tx1"/>
                </a:solidFill>
              </a:rPr>
              <a:t>-</a:t>
            </a:r>
            <a:r>
              <a:rPr lang="en-US" sz="2500" i="1" dirty="0">
                <a:solidFill>
                  <a:schemeClr val="tx1"/>
                </a:solidFill>
              </a:rPr>
              <a:t>T</a:t>
            </a:r>
            <a:r>
              <a:rPr lang="en-US" sz="2500" i="1" dirty="0">
                <a:solidFill>
                  <a:schemeClr val="tx1"/>
                </a:solidFill>
              </a:rPr>
              <a:t>he </a:t>
            </a:r>
            <a:r>
              <a:rPr lang="en-US" sz="2500" i="1" dirty="0">
                <a:solidFill>
                  <a:schemeClr val="tx1"/>
                </a:solidFill>
              </a:rPr>
              <a:t>needs of the consumers of data are being met by the producers of the </a:t>
            </a:r>
            <a:r>
              <a:rPr lang="en-US" sz="2500" i="1" dirty="0">
                <a:solidFill>
                  <a:schemeClr val="tx1"/>
                </a:solidFill>
              </a:rPr>
              <a:t>data-</a:t>
            </a:r>
          </a:p>
          <a:p>
            <a:endParaRPr lang="en-US" sz="1800" dirty="0"/>
          </a:p>
          <a:p>
            <a:r>
              <a:rPr lang="en-US" dirty="0"/>
              <a:t>Include </a:t>
            </a:r>
            <a:r>
              <a:rPr lang="en-US" dirty="0"/>
              <a:t>an </a:t>
            </a:r>
            <a:r>
              <a:rPr lang="en-US" dirty="0"/>
              <a:t>inventory of “Secondary Data?” This is hazards data produced outside the Hazards FIT (i.e. Community-sponsored study, products from a grant, etc.) but may be either “better” than FIT data or the only data existing.  While not formally endorsing the data the FIT may want to at least document it.</a:t>
            </a:r>
          </a:p>
          <a:p>
            <a:endParaRPr lang="en-US" sz="1800" dirty="0"/>
          </a:p>
          <a:p>
            <a:r>
              <a:rPr lang="en-US" dirty="0"/>
              <a:t>??? </a:t>
            </a:r>
            <a:r>
              <a:rPr lang="en-US" dirty="0"/>
              <a:t>State IHMT and Hazards FIT should be a two-way street, e.g., the State IHMT should be informing the Hazards FIT about the data it needs ???</a:t>
            </a:r>
          </a:p>
        </p:txBody>
      </p:sp>
    </p:spTree>
    <p:extLst>
      <p:ext uri="{BB962C8B-B14F-4D97-AF65-F5344CB8AC3E}">
        <p14:creationId xmlns:p14="http://schemas.microsoft.com/office/powerpoint/2010/main" val="26222753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D157A2208B5646AA6D2B45073090E5" ma:contentTypeVersion="7" ma:contentTypeDescription="Create a new document." ma:contentTypeScope="" ma:versionID="63ab085a3c6134795c7671eeddc3d479">
  <xsd:schema xmlns:xsd="http://www.w3.org/2001/XMLSchema" xmlns:xs="http://www.w3.org/2001/XMLSchema" xmlns:p="http://schemas.microsoft.com/office/2006/metadata/properties" xmlns:ns2="686535a4-a375-42d6-bb01-cfcaec16a952" xmlns:ns3="b4023481-20c5-4935-9db8-704b3845bc10" targetNamespace="http://schemas.microsoft.com/office/2006/metadata/properties" ma:root="true" ma:fieldsID="8ca185aa90c4aea47a5a7746c60a31ea" ns2:_="" ns3:_="">
    <xsd:import namespace="686535a4-a375-42d6-bb01-cfcaec16a952"/>
    <xsd:import namespace="b4023481-20c5-4935-9db8-704b3845bc10"/>
    <xsd:element name="properties">
      <xsd:complexType>
        <xsd:sequence>
          <xsd:element name="documentManagement">
            <xsd:complexType>
              <xsd:all>
                <xsd:element ref="ns2:Theme" minOccurs="0"/>
                <xsd:element ref="ns2:Category"/>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6535a4-a375-42d6-bb01-cfcaec16a952" elementFormDefault="qualified">
    <xsd:import namespace="http://schemas.microsoft.com/office/2006/documentManagement/types"/>
    <xsd:import namespace="http://schemas.microsoft.com/office/infopath/2007/PartnerControls"/>
    <xsd:element name="Theme" ma:index="2" nillable="true" ma:displayName="FIT Theme" ma:description="Framework data theme" ma:internalName="Theme" ma:readOnly="false" ma:requiredMultiChoice="true">
      <xsd:complexType>
        <xsd:complexContent>
          <xsd:extension base="dms:MultiChoiceFillIn">
            <xsd:sequence>
              <xsd:element name="Value" maxOccurs="unbounded" minOccurs="0" nillable="true">
                <xsd:simpleType>
                  <xsd:union memberTypes="dms:Text">
                    <xsd:simpleType>
                      <xsd:restriction base="dms:Choice">
                        <xsd:enumeration value="All themes"/>
                        <xsd:enumeration value="Address Points"/>
                        <xsd:enumeration value="Admin Boundaries"/>
                        <xsd:enumeration value="Bioscience"/>
                        <xsd:enumeration value="Cadastral"/>
                        <xsd:enumeration value="Climate"/>
                        <xsd:enumeration value="Coastal and Marine"/>
                        <xsd:enumeration value="Elevation"/>
                        <xsd:enumeration value="Geodetic Control"/>
                        <xsd:enumeration value="Geoscience"/>
                        <xsd:enumeration value="Hazards"/>
                        <xsd:enumeration value="Hydrography"/>
                        <xsd:enumeration value="Imagery"/>
                        <xsd:enumeration value="Land Use/Land Cover"/>
                        <xsd:enumeration value="Preparedness"/>
                        <xsd:enumeration value="Reference"/>
                        <xsd:enumeration value="Transportation"/>
                        <xsd:enumeration value="Utilities"/>
                      </xsd:restriction>
                    </xsd:simpleType>
                  </xsd:union>
                </xsd:simpleType>
              </xsd:element>
            </xsd:sequence>
          </xsd:extension>
        </xsd:complexContent>
      </xsd:complexType>
    </xsd:element>
    <xsd:element name="Category" ma:index="3" ma:displayName="Category" ma:default="Uncategorized" ma:description="Category refers to the content overall" ma:format="Dropdown" ma:internalName="Category" ma:readOnly="false">
      <xsd:simpleType>
        <xsd:union memberTypes="dms:Text">
          <xsd:simpleType>
            <xsd:restriction base="dms:Choice">
              <xsd:enumeration value="Agenda"/>
              <xsd:enumeration value="Charter"/>
              <xsd:enumeration value="Framework Dev. Program"/>
              <xsd:enumeration value="Communications artifact"/>
              <xsd:enumeration value="Policies, procedures, guidance"/>
              <xsd:enumeration value="Presentation"/>
              <xsd:enumeration value="Report, final"/>
              <xsd:enumeration value="Report, draft"/>
              <xsd:enumeration value="Standard"/>
              <xsd:enumeration value="Stewardship plan"/>
              <xsd:enumeration value="Other"/>
              <xsd:enumeration value="Uncategoriz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b4023481-20c5-4935-9db8-704b3845bc1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heme xmlns="686535a4-a375-42d6-bb01-cfcaec16a952"/>
    <Category xmlns="686535a4-a375-42d6-bb01-cfcaec16a952">Uncategorized</Category>
  </documentManagement>
</p:properties>
</file>

<file path=customXml/itemProps1.xml><?xml version="1.0" encoding="utf-8"?>
<ds:datastoreItem xmlns:ds="http://schemas.openxmlformats.org/officeDocument/2006/customXml" ds:itemID="{74EAC857-F6A3-4C66-9CBB-7332FBEE47D1}"/>
</file>

<file path=customXml/itemProps2.xml><?xml version="1.0" encoding="utf-8"?>
<ds:datastoreItem xmlns:ds="http://schemas.openxmlformats.org/officeDocument/2006/customXml" ds:itemID="{2483E6C5-1B0C-4B31-981B-080F33959949}"/>
</file>

<file path=customXml/itemProps3.xml><?xml version="1.0" encoding="utf-8"?>
<ds:datastoreItem xmlns:ds="http://schemas.openxmlformats.org/officeDocument/2006/customXml" ds:itemID="{58898484-C06C-46E9-A85C-6C0F3C8E09EE}"/>
</file>

<file path=docProps/app.xml><?xml version="1.0" encoding="utf-8"?>
<Properties xmlns="http://schemas.openxmlformats.org/officeDocument/2006/extended-properties" xmlns:vt="http://schemas.openxmlformats.org/officeDocument/2006/docPropsVTypes">
  <Template>Civic</Template>
  <TotalTime>12489</TotalTime>
  <Words>664</Words>
  <Application>Microsoft Office PowerPoint</Application>
  <PresentationFormat>On-screen Show (4:3)</PresentationFormat>
  <Paragraphs>104</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Calibri</vt:lpstr>
      <vt:lpstr>Georgia</vt:lpstr>
      <vt:lpstr>Times New Roman</vt:lpstr>
      <vt:lpstr>Wingdings</vt:lpstr>
      <vt:lpstr>Wingdings 2</vt:lpstr>
      <vt:lpstr>Civic</vt:lpstr>
      <vt:lpstr>Oregon GIS Framework, Hazards FIT </vt:lpstr>
      <vt:lpstr>Oregon GIS Framework Program</vt:lpstr>
      <vt:lpstr>Framework Organizational Structure</vt:lpstr>
      <vt:lpstr>Oregon Framework Themes</vt:lpstr>
      <vt:lpstr>How Framework Program Works</vt:lpstr>
      <vt:lpstr>PowerPoint Presentation</vt:lpstr>
      <vt:lpstr>Hazards FIT</vt:lpstr>
      <vt:lpstr> </vt:lpstr>
      <vt:lpstr>Hazards FIT</vt:lpstr>
    </vt:vector>
  </TitlesOfParts>
  <Company>State of Oregon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Hazard Mitigation Team - Framework Overview Presentation</dc:title>
  <dc:creator>bdenouden</dc:creator>
  <cp:keywords/>
  <cp:lastModifiedBy>DENOUDEN Bob * CIO</cp:lastModifiedBy>
  <cp:revision>130</cp:revision>
  <dcterms:created xsi:type="dcterms:W3CDTF">2014-01-03T00:01:58Z</dcterms:created>
  <dcterms:modified xsi:type="dcterms:W3CDTF">2015-01-15T16:25:18Z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0x01010076D157A2208B5646AA6D2B45073090E5</vt:lpwstr>
  </property>
</Properties>
</file>