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diagrams/data6.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9.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Masters/notesMaster1.xml" ContentType="application/vnd.openxmlformats-officedocument.presentationml.notesMaster+xml"/>
  <Override PartName="/ppt/diagrams/layout1.xml" ContentType="application/vnd.openxmlformats-officedocument.drawingml.diagramLayout+xml"/>
  <Override PartName="/ppt/theme/theme1.xml" ContentType="application/vnd.openxmlformats-officedocument.theme+xml"/>
  <Override PartName="/ppt/theme/theme2.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drawing6.xml" ContentType="application/vnd.ms-office.drawingml.diagramDrawing+xml"/>
  <Override PartName="/ppt/diagrams/colors6.xml" ContentType="application/vnd.openxmlformats-officedocument.drawingml.diagramColor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352" r:id="rId2"/>
    <p:sldId id="1478" r:id="rId3"/>
    <p:sldId id="1532" r:id="rId4"/>
    <p:sldId id="1562" r:id="rId5"/>
    <p:sldId id="1563" r:id="rId6"/>
    <p:sldId id="1564" r:id="rId7"/>
    <p:sldId id="1565" r:id="rId8"/>
    <p:sldId id="1566" r:id="rId9"/>
    <p:sldId id="339" r:id="rId10"/>
    <p:sldId id="343" r:id="rId11"/>
    <p:sldId id="336" r:id="rId12"/>
    <p:sldId id="321" r:id="rId13"/>
    <p:sldId id="340" r:id="rId14"/>
    <p:sldId id="341" r:id="rId15"/>
    <p:sldId id="342" r:id="rId16"/>
    <p:sldId id="344" r:id="rId17"/>
    <p:sldId id="289" r:id="rId18"/>
    <p:sldId id="1533" r:id="rId19"/>
    <p:sldId id="294" r:id="rId20"/>
    <p:sldId id="338" r:id="rId21"/>
    <p:sldId id="353" r:id="rId22"/>
    <p:sldId id="350" r:id="rId23"/>
    <p:sldId id="355" r:id="rId24"/>
    <p:sldId id="364" r:id="rId25"/>
    <p:sldId id="380" r:id="rId26"/>
    <p:sldId id="375" r:id="rId27"/>
    <p:sldId id="387" r:id="rId28"/>
    <p:sldId id="386" r:id="rId29"/>
    <p:sldId id="1534" r:id="rId30"/>
    <p:sldId id="365" r:id="rId31"/>
    <p:sldId id="372" r:id="rId32"/>
    <p:sldId id="373" r:id="rId33"/>
    <p:sldId id="388" r:id="rId34"/>
    <p:sldId id="363" r:id="rId35"/>
    <p:sldId id="369" r:id="rId36"/>
    <p:sldId id="389" r:id="rId37"/>
    <p:sldId id="367" r:id="rId38"/>
    <p:sldId id="371" r:id="rId39"/>
    <p:sldId id="379" r:id="rId40"/>
    <p:sldId id="381" r:id="rId41"/>
    <p:sldId id="351" r:id="rId42"/>
    <p:sldId id="354" r:id="rId43"/>
    <p:sldId id="348" r:id="rId44"/>
    <p:sldId id="357" r:id="rId45"/>
    <p:sldId id="356" r:id="rId46"/>
    <p:sldId id="358" r:id="rId47"/>
    <p:sldId id="360" r:id="rId48"/>
    <p:sldId id="359" r:id="rId49"/>
    <p:sldId id="362" r:id="rId50"/>
    <p:sldId id="361" r:id="rId51"/>
    <p:sldId id="374" r:id="rId52"/>
    <p:sldId id="1535" r:id="rId53"/>
    <p:sldId id="1559" r:id="rId54"/>
    <p:sldId id="315" r:id="rId55"/>
    <p:sldId id="337" r:id="rId56"/>
    <p:sldId id="1560" r:id="rId57"/>
    <p:sldId id="316" r:id="rId58"/>
    <p:sldId id="349" r:id="rId59"/>
    <p:sldId id="1561" r:id="rId60"/>
    <p:sldId id="1546" r:id="rId61"/>
    <p:sldId id="1547" r:id="rId62"/>
    <p:sldId id="1548" r:id="rId63"/>
    <p:sldId id="1549" r:id="rId64"/>
    <p:sldId id="366" r:id="rId65"/>
    <p:sldId id="1550" r:id="rId66"/>
    <p:sldId id="1551" r:id="rId67"/>
    <p:sldId id="1552" r:id="rId68"/>
    <p:sldId id="1553" r:id="rId69"/>
    <p:sldId id="1554" r:id="rId70"/>
    <p:sldId id="1555" r:id="rId71"/>
    <p:sldId id="1556" r:id="rId72"/>
    <p:sldId id="1557" r:id="rId73"/>
    <p:sldId id="1558" r:id="rId74"/>
    <p:sldId id="1576" r:id="rId75"/>
    <p:sldId id="1577" r:id="rId76"/>
    <p:sldId id="1578" r:id="rId77"/>
    <p:sldId id="1579" r:id="rId78"/>
    <p:sldId id="1580" r:id="rId79"/>
    <p:sldId id="1581" r:id="rId80"/>
    <p:sldId id="1582" r:id="rId81"/>
    <p:sldId id="1583" r:id="rId82"/>
    <p:sldId id="1584" r:id="rId83"/>
    <p:sldId id="1585" r:id="rId84"/>
    <p:sldId id="1586" r:id="rId85"/>
    <p:sldId id="1587" r:id="rId86"/>
    <p:sldId id="1588"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0097" autoAdjust="0"/>
  </p:normalViewPr>
  <p:slideViewPr>
    <p:cSldViewPr snapToGrid="0">
      <p:cViewPr varScale="1">
        <p:scale>
          <a:sx n="77" d="100"/>
          <a:sy n="77" d="100"/>
        </p:scale>
        <p:origin x="19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95" Type="http://schemas.openxmlformats.org/officeDocument/2006/relationships/customXml" Target="../customXml/item3.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Sheet1!$B$1:$B$2</c:f>
              <c:strCache>
                <c:ptCount val="2"/>
                <c:pt idx="0">
                  <c:v>Prac Stats</c:v>
                </c:pt>
                <c:pt idx="1">
                  <c:v>Emails</c:v>
                </c:pt>
              </c:strCache>
            </c:strRef>
          </c:tx>
          <c:spPr>
            <a:solidFill>
              <a:schemeClr val="accent1"/>
            </a:solidFill>
            <a:ln>
              <a:noFill/>
            </a:ln>
            <a:effectLst/>
          </c:spPr>
          <c:invertIfNegative val="0"/>
          <c:cat>
            <c:numRef>
              <c:f>Sheet1!$A$3:$A$9</c:f>
              <c:numCache>
                <c:formatCode>General</c:formatCode>
                <c:ptCount val="7"/>
                <c:pt idx="0">
                  <c:v>2019</c:v>
                </c:pt>
                <c:pt idx="1">
                  <c:v>2020</c:v>
                </c:pt>
                <c:pt idx="2">
                  <c:v>2021</c:v>
                </c:pt>
                <c:pt idx="3">
                  <c:v>2022</c:v>
                </c:pt>
                <c:pt idx="4">
                  <c:v>2023</c:v>
                </c:pt>
                <c:pt idx="5">
                  <c:v>2024</c:v>
                </c:pt>
                <c:pt idx="6">
                  <c:v>2025</c:v>
                </c:pt>
              </c:numCache>
            </c:numRef>
          </c:cat>
          <c:val>
            <c:numRef>
              <c:f>Sheet1!$B$3:$B$9</c:f>
              <c:numCache>
                <c:formatCode>#,##0</c:formatCode>
                <c:ptCount val="7"/>
                <c:pt idx="0">
                  <c:v>1797</c:v>
                </c:pt>
                <c:pt idx="1">
                  <c:v>1705</c:v>
                </c:pt>
                <c:pt idx="2">
                  <c:v>1660</c:v>
                </c:pt>
                <c:pt idx="3">
                  <c:v>1254</c:v>
                </c:pt>
                <c:pt idx="4" formatCode="General">
                  <c:v>898</c:v>
                </c:pt>
                <c:pt idx="5" formatCode="General">
                  <c:v>1397</c:v>
                </c:pt>
                <c:pt idx="6" formatCode="General">
                  <c:v>742</c:v>
                </c:pt>
              </c:numCache>
            </c:numRef>
          </c:val>
          <c:extLst>
            <c:ext xmlns:c16="http://schemas.microsoft.com/office/drawing/2014/chart" uri="{C3380CC4-5D6E-409C-BE32-E72D297353CC}">
              <c16:uniqueId val="{00000000-218B-4341-8B5B-6167118E0AB7}"/>
            </c:ext>
          </c:extLst>
        </c:ser>
        <c:ser>
          <c:idx val="1"/>
          <c:order val="1"/>
          <c:tx>
            <c:strRef>
              <c:f>Sheet1!$C$1:$C$2</c:f>
              <c:strCache>
                <c:ptCount val="2"/>
                <c:pt idx="0">
                  <c:v>Prac Stats</c:v>
                </c:pt>
                <c:pt idx="1">
                  <c:v>Calls</c:v>
                </c:pt>
              </c:strCache>
            </c:strRef>
          </c:tx>
          <c:spPr>
            <a:solidFill>
              <a:schemeClr val="accent2"/>
            </a:solidFill>
            <a:ln>
              <a:noFill/>
            </a:ln>
            <a:effectLst/>
          </c:spPr>
          <c:invertIfNegative val="0"/>
          <c:cat>
            <c:numRef>
              <c:f>Sheet1!$A$3:$A$9</c:f>
              <c:numCache>
                <c:formatCode>General</c:formatCode>
                <c:ptCount val="7"/>
                <c:pt idx="0">
                  <c:v>2019</c:v>
                </c:pt>
                <c:pt idx="1">
                  <c:v>2020</c:v>
                </c:pt>
                <c:pt idx="2">
                  <c:v>2021</c:v>
                </c:pt>
                <c:pt idx="3">
                  <c:v>2022</c:v>
                </c:pt>
                <c:pt idx="4">
                  <c:v>2023</c:v>
                </c:pt>
                <c:pt idx="5">
                  <c:v>2024</c:v>
                </c:pt>
                <c:pt idx="6">
                  <c:v>2025</c:v>
                </c:pt>
              </c:numCache>
            </c:numRef>
          </c:cat>
          <c:val>
            <c:numRef>
              <c:f>Sheet1!$C$3:$C$9</c:f>
              <c:numCache>
                <c:formatCode>#,##0</c:formatCode>
                <c:ptCount val="7"/>
                <c:pt idx="0">
                  <c:v>5031</c:v>
                </c:pt>
                <c:pt idx="1">
                  <c:v>5523</c:v>
                </c:pt>
                <c:pt idx="2">
                  <c:v>6267</c:v>
                </c:pt>
                <c:pt idx="3">
                  <c:v>6401</c:v>
                </c:pt>
                <c:pt idx="4">
                  <c:v>6448</c:v>
                </c:pt>
                <c:pt idx="5">
                  <c:v>9182</c:v>
                </c:pt>
                <c:pt idx="6">
                  <c:v>4278</c:v>
                </c:pt>
              </c:numCache>
            </c:numRef>
          </c:val>
          <c:extLst>
            <c:ext xmlns:c16="http://schemas.microsoft.com/office/drawing/2014/chart" uri="{C3380CC4-5D6E-409C-BE32-E72D297353CC}">
              <c16:uniqueId val="{00000001-218B-4341-8B5B-6167118E0AB7}"/>
            </c:ext>
          </c:extLst>
        </c:ser>
        <c:dLbls>
          <c:showLegendKey val="0"/>
          <c:showVal val="0"/>
          <c:showCatName val="0"/>
          <c:showSerName val="0"/>
          <c:showPercent val="0"/>
          <c:showBubbleSize val="0"/>
        </c:dLbls>
        <c:gapWidth val="219"/>
        <c:overlap val="-27"/>
        <c:axId val="587129688"/>
        <c:axId val="587132208"/>
        <c:extLst>
          <c:ext xmlns:c15="http://schemas.microsoft.com/office/drawing/2012/chart" uri="{02D57815-91ED-43cb-92C2-25804820EDAC}">
            <c15:filteredBarSeries>
              <c15:ser>
                <c:idx val="2"/>
                <c:order val="2"/>
                <c:tx>
                  <c:strRef>
                    <c:extLst>
                      <c:ext uri="{02D57815-91ED-43cb-92C2-25804820EDAC}">
                        <c15:formulaRef>
                          <c15:sqref>Sheet1!$D$1:$D$2</c15:sqref>
                        </c15:formulaRef>
                      </c:ext>
                    </c:extLst>
                    <c:strCache>
                      <c:ptCount val="2"/>
                      <c:pt idx="0">
                        <c:v>Prac Stats</c:v>
                      </c:pt>
                      <c:pt idx="1">
                        <c:v>Notes</c:v>
                      </c:pt>
                    </c:strCache>
                  </c:strRef>
                </c:tx>
                <c:spPr>
                  <a:solidFill>
                    <a:schemeClr val="accent3"/>
                  </a:solidFill>
                  <a:ln>
                    <a:noFill/>
                  </a:ln>
                  <a:effectLst/>
                </c:spPr>
                <c:invertIfNegative val="0"/>
                <c:cat>
                  <c:numRef>
                    <c:extLst>
                      <c:ext uri="{02D57815-91ED-43cb-92C2-25804820EDAC}">
                        <c15:formulaRef>
                          <c15:sqref>Sheet1!$A$3:$A$9</c15:sqref>
                        </c15:formulaRef>
                      </c:ext>
                    </c:extLst>
                    <c:numCache>
                      <c:formatCode>General</c:formatCode>
                      <c:ptCount val="7"/>
                      <c:pt idx="0">
                        <c:v>2019</c:v>
                      </c:pt>
                      <c:pt idx="1">
                        <c:v>2020</c:v>
                      </c:pt>
                      <c:pt idx="2">
                        <c:v>2021</c:v>
                      </c:pt>
                      <c:pt idx="3">
                        <c:v>2022</c:v>
                      </c:pt>
                      <c:pt idx="4">
                        <c:v>2023</c:v>
                      </c:pt>
                      <c:pt idx="5">
                        <c:v>2024</c:v>
                      </c:pt>
                      <c:pt idx="6">
                        <c:v>2025</c:v>
                      </c:pt>
                    </c:numCache>
                  </c:numRef>
                </c:cat>
                <c:val>
                  <c:numRef>
                    <c:extLst>
                      <c:ext uri="{02D57815-91ED-43cb-92C2-25804820EDAC}">
                        <c15:formulaRef>
                          <c15:sqref>Sheet1!$D$3:$D$9</c15:sqref>
                        </c15:formulaRef>
                      </c:ext>
                    </c:extLst>
                    <c:numCache>
                      <c:formatCode>General</c:formatCode>
                      <c:ptCount val="7"/>
                      <c:pt idx="4">
                        <c:v>0</c:v>
                      </c:pt>
                      <c:pt idx="5">
                        <c:v>0</c:v>
                      </c:pt>
                      <c:pt idx="6">
                        <c:v>0</c:v>
                      </c:pt>
                    </c:numCache>
                  </c:numRef>
                </c:val>
                <c:extLst>
                  <c:ext xmlns:c16="http://schemas.microsoft.com/office/drawing/2014/chart" uri="{C3380CC4-5D6E-409C-BE32-E72D297353CC}">
                    <c16:uniqueId val="{00000002-218B-4341-8B5B-6167118E0AB7}"/>
                  </c:ext>
                </c:extLst>
              </c15:ser>
            </c15:filteredBarSeries>
          </c:ext>
        </c:extLst>
      </c:barChart>
      <c:catAx>
        <c:axId val="58712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7132208"/>
        <c:crosses val="autoZero"/>
        <c:auto val="1"/>
        <c:lblAlgn val="ctr"/>
        <c:lblOffset val="100"/>
        <c:noMultiLvlLbl val="0"/>
      </c:catAx>
      <c:valAx>
        <c:axId val="5871322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7129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ata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ata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ata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B8DC2B-2EDF-4B23-BADB-1C4B941670EF}" type="doc">
      <dgm:prSet loTypeId="urn:microsoft.com/office/officeart/2018/5/layout/IconCircleLabelList" loCatId="icon" qsTypeId="urn:microsoft.com/office/officeart/2005/8/quickstyle/simple1" qsCatId="simple" csTypeId="urn:microsoft.com/office/officeart/2018/5/colors/Iconchunking_neutralicon_accent0_3" csCatId="mainScheme" phldr="1"/>
      <dgm:spPr/>
      <dgm:t>
        <a:bodyPr/>
        <a:lstStyle/>
        <a:p>
          <a:endParaRPr lang="en-US"/>
        </a:p>
      </dgm:t>
    </dgm:pt>
    <dgm:pt modelId="{7EB58EA7-88C8-41F1-A2C9-601FC0F842CA}">
      <dgm:prSet/>
      <dgm:spPr/>
      <dgm:t>
        <a:bodyPr/>
        <a:lstStyle/>
        <a:p>
          <a:pPr>
            <a:lnSpc>
              <a:spcPct val="100000"/>
            </a:lnSpc>
            <a:defRPr cap="all"/>
          </a:pPr>
          <a:r>
            <a:rPr lang="en-US" cap="none" dirty="0"/>
            <a:t>No .pdf handouts</a:t>
          </a:r>
        </a:p>
      </dgm: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dgm:spPr/>
      <dgm:t>
        <a:bodyPr/>
        <a:lstStyle/>
        <a:p>
          <a:pPr>
            <a:lnSpc>
              <a:spcPct val="100000"/>
            </a:lnSpc>
            <a:defRPr cap="all"/>
          </a:pPr>
          <a:r>
            <a:rPr lang="en-US" cap="none" dirty="0"/>
            <a:t>Mobile Apps</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dgm:spPr/>
      <dgm:t>
        <a:bodyPr/>
        <a:lstStyle/>
        <a:p>
          <a:pPr>
            <a:lnSpc>
              <a:spcPct val="100000"/>
            </a:lnSpc>
            <a:defRPr cap="all"/>
          </a:pPr>
          <a:endParaRPr lang="en-US" cap="none" dirty="0"/>
        </a:p>
      </dgm: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33110567-BDF6-4C3C-82A4-029B5B48365C}" type="pres">
      <dgm:prSet presAssocID="{37B8DC2B-2EDF-4B23-BADB-1C4B941670EF}" presName="root" presStyleCnt="0">
        <dgm:presLayoutVars>
          <dgm:dir/>
          <dgm:resizeHandles val="exact"/>
        </dgm:presLayoutVars>
      </dgm:prSet>
      <dgm:spPr/>
    </dgm:pt>
    <dgm:pt modelId="{9790F7A3-FB09-4302-AADA-57AB825672BC}" type="pres">
      <dgm:prSet presAssocID="{7EB58EA7-88C8-41F1-A2C9-601FC0F842CA}" presName="compNode" presStyleCnt="0"/>
      <dgm:spPr/>
    </dgm:pt>
    <dgm:pt modelId="{B56A54B1-E0C3-46E0-A0FD-0ACDDA26DF5F}" type="pres">
      <dgm:prSet presAssocID="{7EB58EA7-88C8-41F1-A2C9-601FC0F842CA}" presName="iconBgRect" presStyleLbl="bgShp" presStyleIdx="0" presStyleCnt="3"/>
      <dgm:spPr/>
    </dgm:pt>
    <dgm:pt modelId="{E3D57E51-8A96-418F-B36E-4F297A8B70D9}" type="pres">
      <dgm:prSet presAssocID="{7EB58EA7-88C8-41F1-A2C9-601FC0F842CA}" presName="iconRect" presStyleLbl="node1" presStyleIdx="0" presStyleCnt="3" custLinFactNeighborX="-720" custLinFactNeighborY="7537"/>
      <dgm:spPr>
        <a:ln>
          <a:noFill/>
        </a:ln>
      </dgm:spPr>
    </dgm:pt>
    <dgm:pt modelId="{F89EEEA3-FF47-45B3-8621-80AE0ECEE6C9}" type="pres">
      <dgm:prSet presAssocID="{7EB58EA7-88C8-41F1-A2C9-601FC0F842CA}" presName="spaceRect" presStyleCnt="0"/>
      <dgm:spPr/>
    </dgm:pt>
    <dgm:pt modelId="{B3BB46A9-06C7-462B-A5F3-87B02378FA5A}" type="pres">
      <dgm:prSet presAssocID="{7EB58EA7-88C8-41F1-A2C9-601FC0F842CA}" presName="textRect" presStyleLbl="revTx" presStyleIdx="0" presStyleCnt="3">
        <dgm:presLayoutVars>
          <dgm:chMax val="1"/>
          <dgm:chPref val="1"/>
        </dgm:presLayoutVars>
      </dgm:prSet>
      <dgm:spPr/>
    </dgm:pt>
    <dgm:pt modelId="{AD716E75-EF42-4E70-AC84-7016CE65C6AA}" type="pres">
      <dgm:prSet presAssocID="{F263E51C-C803-4DEE-89C6-1FCA3B20F716}" presName="sibTrans" presStyleCnt="0"/>
      <dgm:spPr/>
    </dgm:pt>
    <dgm:pt modelId="{912C4E86-8D5E-436F-A537-86563ED3A8EE}" type="pres">
      <dgm:prSet presAssocID="{84588940-2D7D-4072-964A-A5F7B2222D6D}" presName="compNode" presStyleCnt="0"/>
      <dgm:spPr/>
    </dgm:pt>
    <dgm:pt modelId="{1B151472-006B-4CCE-90F0-87A4E3FA3127}" type="pres">
      <dgm:prSet presAssocID="{84588940-2D7D-4072-964A-A5F7B2222D6D}" presName="iconBgRect" presStyleLbl="bgShp" presStyleIdx="1" presStyleCnt="3"/>
      <dgm:spPr/>
    </dgm:pt>
    <dgm:pt modelId="{CD188F38-D6DB-4903-B203-A6CBA4133061}" type="pres">
      <dgm:prSet presAssocID="{84588940-2D7D-4072-964A-A5F7B2222D6D}" presName="iconRect" presStyleLbl="nod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Inbox with solid fill"/>
        </a:ext>
      </dgm:extLst>
    </dgm:pt>
    <dgm:pt modelId="{992CB056-BD1C-44EA-9BF9-ACD5D10D30A7}" type="pres">
      <dgm:prSet presAssocID="{84588940-2D7D-4072-964A-A5F7B2222D6D}" presName="spaceRect" presStyleCnt="0"/>
      <dgm:spPr/>
    </dgm:pt>
    <dgm:pt modelId="{61C38CEF-6528-4F06-A3E6-4637935B982E}" type="pres">
      <dgm:prSet presAssocID="{84588940-2D7D-4072-964A-A5F7B2222D6D}" presName="textRect" presStyleLbl="revTx" presStyleIdx="1" presStyleCnt="3">
        <dgm:presLayoutVars>
          <dgm:chMax val="1"/>
          <dgm:chPref val="1"/>
        </dgm:presLayoutVars>
      </dgm:prSet>
      <dgm:spPr/>
    </dgm:pt>
    <dgm:pt modelId="{E164A174-5A91-4C3A-8535-50ADFFB7DF57}" type="pres">
      <dgm:prSet presAssocID="{AB37DBFA-9190-47A6-A332-95A2413E3026}" presName="sibTrans" presStyleCnt="0"/>
      <dgm:spPr/>
    </dgm:pt>
    <dgm:pt modelId="{DA75A82C-C4ED-43AF-9668-E62D8D6CA002}" type="pres">
      <dgm:prSet presAssocID="{ACE18EF4-5229-4D61-A14C-E5E5B3DF9951}" presName="compNode" presStyleCnt="0"/>
      <dgm:spPr/>
    </dgm:pt>
    <dgm:pt modelId="{F3F3ABB5-A1F6-4D95-99A2-EE7742067F62}" type="pres">
      <dgm:prSet presAssocID="{ACE18EF4-5229-4D61-A14C-E5E5B3DF9951}" presName="iconBgRect" presStyleLbl="bgShp" presStyleIdx="2" presStyleCnt="3"/>
      <dgm:spPr/>
    </dgm:pt>
    <dgm:pt modelId="{0B71F76A-AC5A-4DEE-9EF8-8841F0872537}" type="pres">
      <dgm:prSet presAssocID="{ACE18EF4-5229-4D61-A14C-E5E5B3DF9951}" presName="iconRect" presStyleLbl="node1" presStyleIdx="2"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Work from home desk with solid fill"/>
        </a:ext>
      </dgm:extLst>
    </dgm:pt>
    <dgm:pt modelId="{E67821C8-96E4-46C9-BF9E-54BF18E7837D}" type="pres">
      <dgm:prSet presAssocID="{ACE18EF4-5229-4D61-A14C-E5E5B3DF9951}" presName="spaceRect" presStyleCnt="0"/>
      <dgm:spPr/>
    </dgm:pt>
    <dgm:pt modelId="{2C3180F4-41A0-406E-A675-984B17401A00}" type="pres">
      <dgm:prSet presAssocID="{ACE18EF4-5229-4D61-A14C-E5E5B3DF9951}" presName="textRect" presStyleLbl="revTx" presStyleIdx="2" presStyleCnt="3">
        <dgm:presLayoutVars>
          <dgm:chMax val="1"/>
          <dgm:chPref val="1"/>
        </dgm:presLayoutVars>
      </dgm:prSet>
      <dgm:spPr/>
    </dgm:pt>
  </dgm:ptLst>
  <dgm:cxnLst>
    <dgm:cxn modelId="{0A0DD213-E101-4AE3-A0E5-52B3E3735B87}" type="presOf" srcId="{84588940-2D7D-4072-964A-A5F7B2222D6D}" destId="{61C38CEF-6528-4F06-A3E6-4637935B982E}" srcOrd="0" destOrd="0" presId="urn:microsoft.com/office/officeart/2018/5/layout/IconCircleLabelList"/>
    <dgm:cxn modelId="{F6255028-2F14-414B-B224-89B84C838A14}" type="presOf" srcId="{37B8DC2B-2EDF-4B23-BADB-1C4B941670EF}" destId="{33110567-BDF6-4C3C-82A4-029B5B48365C}" srcOrd="0" destOrd="0" presId="urn:microsoft.com/office/officeart/2018/5/layout/IconCircleLabelList"/>
    <dgm:cxn modelId="{A854F740-A355-4D8E-BD9E-2866A963A87D}" srcId="{37B8DC2B-2EDF-4B23-BADB-1C4B941670EF}" destId="{ACE18EF4-5229-4D61-A14C-E5E5B3DF9951}" srcOrd="2" destOrd="0" parTransId="{6F44EEC9-8B98-4D4C-90F7-33673CD93F59}" sibTransId="{6886A473-99CC-4209-88FE-48FADDE94BC4}"/>
    <dgm:cxn modelId="{E08F5F52-2466-49E2-96C8-05EC3B9C2992}" srcId="{37B8DC2B-2EDF-4B23-BADB-1C4B941670EF}" destId="{7EB58EA7-88C8-41F1-A2C9-601FC0F842CA}" srcOrd="0" destOrd="0" parTransId="{EFAE8A07-FAFE-4C88-81A2-0B908182D68F}" sibTransId="{F263E51C-C803-4DEE-89C6-1FCA3B20F716}"/>
    <dgm:cxn modelId="{DAD792BF-F0D8-4467-B17F-D31DA1000CB1}" type="presOf" srcId="{7EB58EA7-88C8-41F1-A2C9-601FC0F842CA}" destId="{B3BB46A9-06C7-462B-A5F3-87B02378FA5A}" srcOrd="0" destOrd="0" presId="urn:microsoft.com/office/officeart/2018/5/layout/IconCircleLabelList"/>
    <dgm:cxn modelId="{C0E544D5-3EEE-4D36-B234-9DF60E91371B}" srcId="{37B8DC2B-2EDF-4B23-BADB-1C4B941670EF}" destId="{84588940-2D7D-4072-964A-A5F7B2222D6D}" srcOrd="1" destOrd="0" parTransId="{FFB33848-C605-49BD-A3F4-AEC76D203822}" sibTransId="{AB37DBFA-9190-47A6-A332-95A2413E3026}"/>
    <dgm:cxn modelId="{783250D7-F69F-4C92-815A-35B602FC7EC0}" type="presOf" srcId="{ACE18EF4-5229-4D61-A14C-E5E5B3DF9951}" destId="{2C3180F4-41A0-406E-A675-984B17401A00}" srcOrd="0" destOrd="0" presId="urn:microsoft.com/office/officeart/2018/5/layout/IconCircleLabelList"/>
    <dgm:cxn modelId="{74C8A8FA-12E3-42C1-B16F-A85D9E095363}" type="presParOf" srcId="{33110567-BDF6-4C3C-82A4-029B5B48365C}" destId="{9790F7A3-FB09-4302-AADA-57AB825672BC}" srcOrd="0" destOrd="0" presId="urn:microsoft.com/office/officeart/2018/5/layout/IconCircleLabelList"/>
    <dgm:cxn modelId="{A445340A-E8DE-4D90-B980-D16489BB778F}" type="presParOf" srcId="{9790F7A3-FB09-4302-AADA-57AB825672BC}" destId="{B56A54B1-E0C3-46E0-A0FD-0ACDDA26DF5F}" srcOrd="0" destOrd="0" presId="urn:microsoft.com/office/officeart/2018/5/layout/IconCircleLabelList"/>
    <dgm:cxn modelId="{39B3F9D7-6D00-499B-829F-A4FD56AFADDC}" type="presParOf" srcId="{9790F7A3-FB09-4302-AADA-57AB825672BC}" destId="{E3D57E51-8A96-418F-B36E-4F297A8B70D9}" srcOrd="1" destOrd="0" presId="urn:microsoft.com/office/officeart/2018/5/layout/IconCircleLabelList"/>
    <dgm:cxn modelId="{1B5DBB77-480D-465B-9150-268AF0C232AE}" type="presParOf" srcId="{9790F7A3-FB09-4302-AADA-57AB825672BC}" destId="{F89EEEA3-FF47-45B3-8621-80AE0ECEE6C9}" srcOrd="2" destOrd="0" presId="urn:microsoft.com/office/officeart/2018/5/layout/IconCircleLabelList"/>
    <dgm:cxn modelId="{BE350121-27B7-4B03-BFF3-FE46FB417297}" type="presParOf" srcId="{9790F7A3-FB09-4302-AADA-57AB825672BC}" destId="{B3BB46A9-06C7-462B-A5F3-87B02378FA5A}" srcOrd="3" destOrd="0" presId="urn:microsoft.com/office/officeart/2018/5/layout/IconCircleLabelList"/>
    <dgm:cxn modelId="{31F7D436-1C84-4772-A53D-F96554CEDFE0}" type="presParOf" srcId="{33110567-BDF6-4C3C-82A4-029B5B48365C}" destId="{AD716E75-EF42-4E70-AC84-7016CE65C6AA}" srcOrd="1" destOrd="0" presId="urn:microsoft.com/office/officeart/2018/5/layout/IconCircleLabelList"/>
    <dgm:cxn modelId="{F0A5A324-9E3D-47C7-B646-AC105F08953B}" type="presParOf" srcId="{33110567-BDF6-4C3C-82A4-029B5B48365C}" destId="{912C4E86-8D5E-436F-A537-86563ED3A8EE}" srcOrd="2" destOrd="0" presId="urn:microsoft.com/office/officeart/2018/5/layout/IconCircleLabelList"/>
    <dgm:cxn modelId="{B764AF5B-9BD7-4C88-847E-29BFF5CD6F51}" type="presParOf" srcId="{912C4E86-8D5E-436F-A537-86563ED3A8EE}" destId="{1B151472-006B-4CCE-90F0-87A4E3FA3127}" srcOrd="0" destOrd="0" presId="urn:microsoft.com/office/officeart/2018/5/layout/IconCircleLabelList"/>
    <dgm:cxn modelId="{84602CBE-6068-499E-B122-86A414891580}" type="presParOf" srcId="{912C4E86-8D5E-436F-A537-86563ED3A8EE}" destId="{CD188F38-D6DB-4903-B203-A6CBA4133061}" srcOrd="1" destOrd="0" presId="urn:microsoft.com/office/officeart/2018/5/layout/IconCircleLabelList"/>
    <dgm:cxn modelId="{28C3EF1F-6D13-4966-B545-8C7CA068E43A}" type="presParOf" srcId="{912C4E86-8D5E-436F-A537-86563ED3A8EE}" destId="{992CB056-BD1C-44EA-9BF9-ACD5D10D30A7}" srcOrd="2" destOrd="0" presId="urn:microsoft.com/office/officeart/2018/5/layout/IconCircleLabelList"/>
    <dgm:cxn modelId="{DC0B8ED9-4B04-4C41-9ABA-646201B352AC}" type="presParOf" srcId="{912C4E86-8D5E-436F-A537-86563ED3A8EE}" destId="{61C38CEF-6528-4F06-A3E6-4637935B982E}" srcOrd="3" destOrd="0" presId="urn:microsoft.com/office/officeart/2018/5/layout/IconCircleLabelList"/>
    <dgm:cxn modelId="{7D62BB4C-FA40-49B2-A2AC-B1AF67B84F62}" type="presParOf" srcId="{33110567-BDF6-4C3C-82A4-029B5B48365C}" destId="{E164A174-5A91-4C3A-8535-50ADFFB7DF57}" srcOrd="3" destOrd="0" presId="urn:microsoft.com/office/officeart/2018/5/layout/IconCircleLabelList"/>
    <dgm:cxn modelId="{1CBD2EC9-ACBF-41DD-BB35-9865B5B4CD69}" type="presParOf" srcId="{33110567-BDF6-4C3C-82A4-029B5B48365C}" destId="{DA75A82C-C4ED-43AF-9668-E62D8D6CA002}" srcOrd="4" destOrd="0" presId="urn:microsoft.com/office/officeart/2018/5/layout/IconCircleLabelList"/>
    <dgm:cxn modelId="{F6F50C80-1E5A-407A-9A2D-0594E30A780A}" type="presParOf" srcId="{DA75A82C-C4ED-43AF-9668-E62D8D6CA002}" destId="{F3F3ABB5-A1F6-4D95-99A2-EE7742067F62}" srcOrd="0" destOrd="0" presId="urn:microsoft.com/office/officeart/2018/5/layout/IconCircleLabelList"/>
    <dgm:cxn modelId="{9F7035FB-809A-47E0-852F-0C25D2FCD548}" type="presParOf" srcId="{DA75A82C-C4ED-43AF-9668-E62D8D6CA002}" destId="{0B71F76A-AC5A-4DEE-9EF8-8841F0872537}" srcOrd="1" destOrd="0" presId="urn:microsoft.com/office/officeart/2018/5/layout/IconCircleLabelList"/>
    <dgm:cxn modelId="{CB62CE87-3544-4102-BF63-700AB3A124FD}" type="presParOf" srcId="{DA75A82C-C4ED-43AF-9668-E62D8D6CA002}" destId="{E67821C8-96E4-46C9-BF9E-54BF18E7837D}" srcOrd="2" destOrd="0" presId="urn:microsoft.com/office/officeart/2018/5/layout/IconCircleLabelList"/>
    <dgm:cxn modelId="{DA6F3EF3-4439-43CB-ABD3-55EFDF245D17}" type="presParOf" srcId="{DA75A82C-C4ED-43AF-9668-E62D8D6CA002}" destId="{2C3180F4-41A0-406E-A675-984B17401A00}" srcOrd="3" destOrd="0" presId="urn:microsoft.com/office/officeart/2018/5/layout/IconCircle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B8DC2B-2EDF-4B23-BADB-1C4B941670EF}" type="doc">
      <dgm:prSet loTypeId="urn:microsoft.com/office/officeart/2018/2/layout/IconVerticalSolidList" loCatId="icon" qsTypeId="urn:microsoft.com/office/officeart/2005/8/quickstyle/simple1" qsCatId="simple" csTypeId="urn:microsoft.com/office/officeart/2005/8/colors/accent0_1" csCatId="mainScheme" phldr="1"/>
      <dgm:spPr/>
      <dgm:t>
        <a:bodyPr/>
        <a:lstStyle/>
        <a:p>
          <a:endParaRPr lang="en-US"/>
        </a:p>
      </dgm:t>
    </dgm:pt>
    <dgm:pt modelId="{7EB58EA7-88C8-41F1-A2C9-601FC0F842CA}">
      <dgm:prSet/>
      <dgm:spPr/>
      <dgm:t>
        <a:bodyPr/>
        <a:lstStyle/>
        <a:p>
          <a:pPr>
            <a:lnSpc>
              <a:spcPct val="100000"/>
            </a:lnSpc>
          </a:pPr>
          <a:r>
            <a:rPr lang="en-US" dirty="0"/>
            <a:t>Technical Standards</a:t>
          </a:r>
        </a:p>
      </dgm: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dgm:spPr/>
      <dgm:t>
        <a:bodyPr/>
        <a:lstStyle/>
        <a:p>
          <a:pPr>
            <a:lnSpc>
              <a:spcPct val="100000"/>
            </a:lnSpc>
          </a:pPr>
          <a:r>
            <a:rPr lang="en-US" dirty="0"/>
            <a:t>Digital access for people with disabilities</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dgm:spPr/>
      <dgm:t>
        <a:bodyPr/>
        <a:lstStyle/>
        <a:p>
          <a:pPr>
            <a:lnSpc>
              <a:spcPct val="100000"/>
            </a:lnSpc>
          </a:pPr>
          <a:r>
            <a:rPr lang="en-US" dirty="0"/>
            <a:t>DOR website and online services must comply by April 2026</a:t>
          </a:r>
        </a:p>
      </dgm: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FFF68A67-34D6-470C-A368-B05E39D7375F}" type="pres">
      <dgm:prSet presAssocID="{37B8DC2B-2EDF-4B23-BADB-1C4B941670EF}" presName="root" presStyleCnt="0">
        <dgm:presLayoutVars>
          <dgm:dir/>
          <dgm:resizeHandles val="exact"/>
        </dgm:presLayoutVars>
      </dgm:prSet>
      <dgm:spPr/>
    </dgm:pt>
    <dgm:pt modelId="{5832BFDB-130D-4D48-A4C3-44CBEAFB2C5A}" type="pres">
      <dgm:prSet presAssocID="{7EB58EA7-88C8-41F1-A2C9-601FC0F842CA}" presName="compNode" presStyleCnt="0"/>
      <dgm:spPr/>
    </dgm:pt>
    <dgm:pt modelId="{1D102C16-0DDF-4DA0-95D1-A56F0B48DF1C}" type="pres">
      <dgm:prSet presAssocID="{7EB58EA7-88C8-41F1-A2C9-601FC0F842CA}" presName="bgRect" presStyleLbl="bgShp" presStyleIdx="0" presStyleCnt="3" custLinFactNeighborX="-49" custLinFactNeighborY="-4062"/>
      <dgm:spPr/>
    </dgm:pt>
    <dgm:pt modelId="{141BC21F-004E-4DCF-9E05-70C9EAC8CC21}" type="pres">
      <dgm:prSet presAssocID="{7EB58EA7-88C8-41F1-A2C9-601FC0F842CA}" presName="iconRect" presStyleLbl="node1" presStyleIdx="0" presStyleCnt="3" custLinFactNeighborX="8088" custLinFactNeighborY="2858"/>
      <dgm:spPr/>
    </dgm:pt>
    <dgm:pt modelId="{4F5A16EF-72C6-40F1-A1DA-E0DC26334861}" type="pres">
      <dgm:prSet presAssocID="{7EB58EA7-88C8-41F1-A2C9-601FC0F842CA}" presName="spaceRect" presStyleCnt="0"/>
      <dgm:spPr/>
    </dgm:pt>
    <dgm:pt modelId="{32502A6A-4ACA-4A07-96A1-3AA7A09E4D18}" type="pres">
      <dgm:prSet presAssocID="{7EB58EA7-88C8-41F1-A2C9-601FC0F842CA}" presName="parTx" presStyleLbl="revTx" presStyleIdx="0" presStyleCnt="3">
        <dgm:presLayoutVars>
          <dgm:chMax val="0"/>
          <dgm:chPref val="0"/>
        </dgm:presLayoutVars>
      </dgm:prSet>
      <dgm:spPr/>
    </dgm:pt>
    <dgm:pt modelId="{1AE5295E-56D3-4D18-9E4D-EE2905F48826}" type="pres">
      <dgm:prSet presAssocID="{F263E51C-C803-4DEE-89C6-1FCA3B20F716}" presName="sibTrans" presStyleCnt="0"/>
      <dgm:spPr/>
    </dgm:pt>
    <dgm:pt modelId="{76495FA5-CA83-467D-A415-C61F35BEDB10}" type="pres">
      <dgm:prSet presAssocID="{84588940-2D7D-4072-964A-A5F7B2222D6D}" presName="compNode" presStyleCnt="0"/>
      <dgm:spPr/>
    </dgm:pt>
    <dgm:pt modelId="{04C426FB-083F-4384-9804-75A885ED132F}" type="pres">
      <dgm:prSet presAssocID="{84588940-2D7D-4072-964A-A5F7B2222D6D}" presName="bgRect" presStyleLbl="bgShp" presStyleIdx="1" presStyleCnt="3" custLinFactNeighborX="-2367" custLinFactNeighborY="3578"/>
      <dgm:spPr/>
    </dgm:pt>
    <dgm:pt modelId="{D97698A8-643C-4350-8ECB-7B8FB132D59E}" type="pres">
      <dgm:prSet presAssocID="{84588940-2D7D-4072-964A-A5F7B2222D6D}" presName="iconRect" presStyleLbl="node1" presStyleIdx="1" presStyleCnt="3" custLinFactY="-100000" custLinFactNeighborX="-7630" custLinFactNeighborY="-12718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7E77BCAC-535F-4F5E-B9A2-1580621A4035}" type="pres">
      <dgm:prSet presAssocID="{84588940-2D7D-4072-964A-A5F7B2222D6D}" presName="spaceRect" presStyleCnt="0"/>
      <dgm:spPr/>
    </dgm:pt>
    <dgm:pt modelId="{E88A5C9B-12F3-4CA1-9489-FBDB0C9423CC}" type="pres">
      <dgm:prSet presAssocID="{84588940-2D7D-4072-964A-A5F7B2222D6D}" presName="parTx" presStyleLbl="revTx" presStyleIdx="1" presStyleCnt="3">
        <dgm:presLayoutVars>
          <dgm:chMax val="0"/>
          <dgm:chPref val="0"/>
        </dgm:presLayoutVars>
      </dgm:prSet>
      <dgm:spPr/>
    </dgm:pt>
    <dgm:pt modelId="{E79888A0-1B99-4F20-8048-366873B8C8CF}" type="pres">
      <dgm:prSet presAssocID="{AB37DBFA-9190-47A6-A332-95A2413E3026}" presName="sibTrans" presStyleCnt="0"/>
      <dgm:spPr/>
    </dgm:pt>
    <dgm:pt modelId="{922F816F-CC2A-4648-A95C-0AF70898CBE0}" type="pres">
      <dgm:prSet presAssocID="{ACE18EF4-5229-4D61-A14C-E5E5B3DF9951}" presName="compNode" presStyleCnt="0"/>
      <dgm:spPr/>
    </dgm:pt>
    <dgm:pt modelId="{4E3443D1-72F4-4787-8733-37D837E8BFED}" type="pres">
      <dgm:prSet presAssocID="{ACE18EF4-5229-4D61-A14C-E5E5B3DF9951}" presName="bgRect" presStyleLbl="bgShp" presStyleIdx="2" presStyleCnt="3" custLinFactNeighborX="-16177" custLinFactNeighborY="43"/>
      <dgm:spPr/>
    </dgm:pt>
    <dgm:pt modelId="{C4344E56-2089-4530-8850-C5614F1D2EAF}" type="pres">
      <dgm:prSet presAssocID="{ACE18EF4-5229-4D61-A14C-E5E5B3DF9951}" presName="iconRect" presStyleLbl="node1" presStyleIdx="2"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Presentation with pie chart with solid fill"/>
        </a:ext>
      </dgm:extLst>
    </dgm:pt>
    <dgm:pt modelId="{103C1278-2C6A-4193-8096-97E580A3DB42}" type="pres">
      <dgm:prSet presAssocID="{ACE18EF4-5229-4D61-A14C-E5E5B3DF9951}" presName="spaceRect" presStyleCnt="0"/>
      <dgm:spPr/>
    </dgm:pt>
    <dgm:pt modelId="{6B74ECF7-C253-4C5E-A75C-953F0B3A02BD}" type="pres">
      <dgm:prSet presAssocID="{ACE18EF4-5229-4D61-A14C-E5E5B3DF9951}" presName="parTx" presStyleLbl="revTx" presStyleIdx="2" presStyleCnt="3">
        <dgm:presLayoutVars>
          <dgm:chMax val="0"/>
          <dgm:chPref val="0"/>
        </dgm:presLayoutVars>
      </dgm:prSet>
      <dgm:spPr/>
    </dgm:pt>
  </dgm:ptLst>
  <dgm:cxnLst>
    <dgm:cxn modelId="{7CF15615-BF04-4663-930D-FC270CF1296D}" type="presOf" srcId="{84588940-2D7D-4072-964A-A5F7B2222D6D}" destId="{E88A5C9B-12F3-4CA1-9489-FBDB0C9423CC}" srcOrd="0" destOrd="0" presId="urn:microsoft.com/office/officeart/2018/2/layout/IconVerticalSolidList"/>
    <dgm:cxn modelId="{A854F740-A355-4D8E-BD9E-2866A963A87D}" srcId="{37B8DC2B-2EDF-4B23-BADB-1C4B941670EF}" destId="{ACE18EF4-5229-4D61-A14C-E5E5B3DF9951}" srcOrd="2" destOrd="0" parTransId="{6F44EEC9-8B98-4D4C-90F7-33673CD93F59}" sibTransId="{6886A473-99CC-4209-88FE-48FADDE94BC4}"/>
    <dgm:cxn modelId="{C00E0D71-F7F0-4CF4-96BD-BCE0D25F238F}" type="presOf" srcId="{7EB58EA7-88C8-41F1-A2C9-601FC0F842CA}" destId="{32502A6A-4ACA-4A07-96A1-3AA7A09E4D18}" srcOrd="0" destOrd="0" presId="urn:microsoft.com/office/officeart/2018/2/layout/IconVerticalSolidList"/>
    <dgm:cxn modelId="{E08F5F52-2466-49E2-96C8-05EC3B9C2992}" srcId="{37B8DC2B-2EDF-4B23-BADB-1C4B941670EF}" destId="{7EB58EA7-88C8-41F1-A2C9-601FC0F842CA}" srcOrd="0" destOrd="0" parTransId="{EFAE8A07-FAFE-4C88-81A2-0B908182D68F}" sibTransId="{F263E51C-C803-4DEE-89C6-1FCA3B20F716}"/>
    <dgm:cxn modelId="{E2480AC1-876A-4741-B695-338FFE428E40}" type="presOf" srcId="{37B8DC2B-2EDF-4B23-BADB-1C4B941670EF}" destId="{FFF68A67-34D6-470C-A368-B05E39D7375F}" srcOrd="0" destOrd="0" presId="urn:microsoft.com/office/officeart/2018/2/layout/IconVerticalSolidList"/>
    <dgm:cxn modelId="{C0E544D5-3EEE-4D36-B234-9DF60E91371B}" srcId="{37B8DC2B-2EDF-4B23-BADB-1C4B941670EF}" destId="{84588940-2D7D-4072-964A-A5F7B2222D6D}" srcOrd="1" destOrd="0" parTransId="{FFB33848-C605-49BD-A3F4-AEC76D203822}" sibTransId="{AB37DBFA-9190-47A6-A332-95A2413E3026}"/>
    <dgm:cxn modelId="{8C6456EB-6A48-48FB-8846-8B756CA20D12}" type="presOf" srcId="{ACE18EF4-5229-4D61-A14C-E5E5B3DF9951}" destId="{6B74ECF7-C253-4C5E-A75C-953F0B3A02BD}" srcOrd="0" destOrd="0" presId="urn:microsoft.com/office/officeart/2018/2/layout/IconVerticalSolidList"/>
    <dgm:cxn modelId="{52A8D533-DE11-422D-8A5B-57622BCB39D0}" type="presParOf" srcId="{FFF68A67-34D6-470C-A368-B05E39D7375F}" destId="{5832BFDB-130D-4D48-A4C3-44CBEAFB2C5A}" srcOrd="0" destOrd="0" presId="urn:microsoft.com/office/officeart/2018/2/layout/IconVerticalSolidList"/>
    <dgm:cxn modelId="{7AEDB650-21AB-47C6-A9F0-300256B4E7C2}" type="presParOf" srcId="{5832BFDB-130D-4D48-A4C3-44CBEAFB2C5A}" destId="{1D102C16-0DDF-4DA0-95D1-A56F0B48DF1C}" srcOrd="0" destOrd="0" presId="urn:microsoft.com/office/officeart/2018/2/layout/IconVerticalSolidList"/>
    <dgm:cxn modelId="{958ECD50-78BA-4CE6-88B5-3ADF5E00D658}" type="presParOf" srcId="{5832BFDB-130D-4D48-A4C3-44CBEAFB2C5A}" destId="{141BC21F-004E-4DCF-9E05-70C9EAC8CC21}" srcOrd="1" destOrd="0" presId="urn:microsoft.com/office/officeart/2018/2/layout/IconVerticalSolidList"/>
    <dgm:cxn modelId="{1C5735D0-8E62-45D7-9DD1-D29D2C536226}" type="presParOf" srcId="{5832BFDB-130D-4D48-A4C3-44CBEAFB2C5A}" destId="{4F5A16EF-72C6-40F1-A1DA-E0DC26334861}" srcOrd="2" destOrd="0" presId="urn:microsoft.com/office/officeart/2018/2/layout/IconVerticalSolidList"/>
    <dgm:cxn modelId="{43527122-3479-4396-8306-69636D519D60}" type="presParOf" srcId="{5832BFDB-130D-4D48-A4C3-44CBEAFB2C5A}" destId="{32502A6A-4ACA-4A07-96A1-3AA7A09E4D18}" srcOrd="3" destOrd="0" presId="urn:microsoft.com/office/officeart/2018/2/layout/IconVerticalSolidList"/>
    <dgm:cxn modelId="{409E28F4-9894-4199-BC62-88653A83C5FF}" type="presParOf" srcId="{FFF68A67-34D6-470C-A368-B05E39D7375F}" destId="{1AE5295E-56D3-4D18-9E4D-EE2905F48826}" srcOrd="1" destOrd="0" presId="urn:microsoft.com/office/officeart/2018/2/layout/IconVerticalSolidList"/>
    <dgm:cxn modelId="{85B11D33-0F4E-40DE-A7D0-FB2BBBEC1879}" type="presParOf" srcId="{FFF68A67-34D6-470C-A368-B05E39D7375F}" destId="{76495FA5-CA83-467D-A415-C61F35BEDB10}" srcOrd="2" destOrd="0" presId="urn:microsoft.com/office/officeart/2018/2/layout/IconVerticalSolidList"/>
    <dgm:cxn modelId="{6C793D0D-ECF2-4CF0-B629-65E5183A2D6D}" type="presParOf" srcId="{76495FA5-CA83-467D-A415-C61F35BEDB10}" destId="{04C426FB-083F-4384-9804-75A885ED132F}" srcOrd="0" destOrd="0" presId="urn:microsoft.com/office/officeart/2018/2/layout/IconVerticalSolidList"/>
    <dgm:cxn modelId="{45871741-4E52-491B-B1ED-C9BF337419A2}" type="presParOf" srcId="{76495FA5-CA83-467D-A415-C61F35BEDB10}" destId="{D97698A8-643C-4350-8ECB-7B8FB132D59E}" srcOrd="1" destOrd="0" presId="urn:microsoft.com/office/officeart/2018/2/layout/IconVerticalSolidList"/>
    <dgm:cxn modelId="{CD8D7B91-B9D4-4159-B1FF-6B0FD65033BE}" type="presParOf" srcId="{76495FA5-CA83-467D-A415-C61F35BEDB10}" destId="{7E77BCAC-535F-4F5E-B9A2-1580621A4035}" srcOrd="2" destOrd="0" presId="urn:microsoft.com/office/officeart/2018/2/layout/IconVerticalSolidList"/>
    <dgm:cxn modelId="{F442C7C4-9808-4337-918D-8A839434D79D}" type="presParOf" srcId="{76495FA5-CA83-467D-A415-C61F35BEDB10}" destId="{E88A5C9B-12F3-4CA1-9489-FBDB0C9423CC}" srcOrd="3" destOrd="0" presId="urn:microsoft.com/office/officeart/2018/2/layout/IconVerticalSolidList"/>
    <dgm:cxn modelId="{5C542708-070F-4FFC-BC21-8C896CC09800}" type="presParOf" srcId="{FFF68A67-34D6-470C-A368-B05E39D7375F}" destId="{E79888A0-1B99-4F20-8048-366873B8C8CF}" srcOrd="3" destOrd="0" presId="urn:microsoft.com/office/officeart/2018/2/layout/IconVerticalSolidList"/>
    <dgm:cxn modelId="{23B67551-FEB0-44CB-A821-758C31502F20}" type="presParOf" srcId="{FFF68A67-34D6-470C-A368-B05E39D7375F}" destId="{922F816F-CC2A-4648-A95C-0AF70898CBE0}" srcOrd="4" destOrd="0" presId="urn:microsoft.com/office/officeart/2018/2/layout/IconVerticalSolidList"/>
    <dgm:cxn modelId="{77908006-553F-4465-94BA-13E5252B927F}" type="presParOf" srcId="{922F816F-CC2A-4648-A95C-0AF70898CBE0}" destId="{4E3443D1-72F4-4787-8733-37D837E8BFED}" srcOrd="0" destOrd="0" presId="urn:microsoft.com/office/officeart/2018/2/layout/IconVerticalSolidList"/>
    <dgm:cxn modelId="{A8DC3B57-EFEC-4550-949F-3304619C9C81}" type="presParOf" srcId="{922F816F-CC2A-4648-A95C-0AF70898CBE0}" destId="{C4344E56-2089-4530-8850-C5614F1D2EAF}" srcOrd="1" destOrd="0" presId="urn:microsoft.com/office/officeart/2018/2/layout/IconVerticalSolidList"/>
    <dgm:cxn modelId="{99E08F9F-15C8-4481-AA9D-25434E56D6E2}" type="presParOf" srcId="{922F816F-CC2A-4648-A95C-0AF70898CBE0}" destId="{103C1278-2C6A-4193-8096-97E580A3DB42}" srcOrd="2" destOrd="0" presId="urn:microsoft.com/office/officeart/2018/2/layout/IconVerticalSolidList"/>
    <dgm:cxn modelId="{57A91E4A-F563-42A8-B204-23FC4DBB3C3E}" type="presParOf" srcId="{922F816F-CC2A-4648-A95C-0AF70898CBE0}" destId="{6B74ECF7-C253-4C5E-A75C-953F0B3A02B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B8DC2B-2EDF-4B23-BADB-1C4B941670EF}" type="doc">
      <dgm:prSet loTypeId="urn:microsoft.com/office/officeart/2018/5/layout/IconCircleLabelList" loCatId="icon" qsTypeId="urn:microsoft.com/office/officeart/2005/8/quickstyle/simple1" qsCatId="simple" csTypeId="urn:microsoft.com/office/officeart/2018/5/colors/Iconchunking_neutralicon_accent0_3" csCatId="mainScheme" phldr="1"/>
      <dgm:spPr/>
      <dgm:t>
        <a:bodyPr/>
        <a:lstStyle/>
        <a:p>
          <a:endParaRPr lang="en-US"/>
        </a:p>
      </dgm:t>
    </dgm:pt>
    <dgm:pt modelId="{7EB58EA7-88C8-41F1-A2C9-601FC0F842CA}">
      <dgm:prSet/>
      <dgm:spPr/>
      <dgm:t>
        <a:bodyPr/>
        <a:lstStyle/>
        <a:p>
          <a:pPr>
            <a:lnSpc>
              <a:spcPct val="100000"/>
            </a:lnSpc>
            <a:defRPr cap="all"/>
          </a:pPr>
          <a:r>
            <a:rPr lang="en-US" cap="none" dirty="0"/>
            <a:t>No .pdf handout files</a:t>
          </a:r>
        </a:p>
      </dgm: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dgm:spPr/>
      <dgm:t>
        <a:bodyPr/>
        <a:lstStyle/>
        <a:p>
          <a:pPr>
            <a:lnSpc>
              <a:spcPct val="100000"/>
            </a:lnSpc>
            <a:defRPr cap="all"/>
          </a:pPr>
          <a:r>
            <a:rPr lang="en-US" cap="none" dirty="0"/>
            <a:t>PowerPoints Slides will be posted</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dgm:spPr/>
      <dgm:t>
        <a:bodyPr/>
        <a:lstStyle/>
        <a:p>
          <a:pPr>
            <a:lnSpc>
              <a:spcPct val="100000"/>
            </a:lnSpc>
            <a:defRPr cap="all"/>
          </a:pPr>
          <a:endParaRPr lang="en-US" cap="none" dirty="0"/>
        </a:p>
      </dgm: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33110567-BDF6-4C3C-82A4-029B5B48365C}" type="pres">
      <dgm:prSet presAssocID="{37B8DC2B-2EDF-4B23-BADB-1C4B941670EF}" presName="root" presStyleCnt="0">
        <dgm:presLayoutVars>
          <dgm:dir/>
          <dgm:resizeHandles val="exact"/>
        </dgm:presLayoutVars>
      </dgm:prSet>
      <dgm:spPr/>
    </dgm:pt>
    <dgm:pt modelId="{9790F7A3-FB09-4302-AADA-57AB825672BC}" type="pres">
      <dgm:prSet presAssocID="{7EB58EA7-88C8-41F1-A2C9-601FC0F842CA}" presName="compNode" presStyleCnt="0"/>
      <dgm:spPr/>
    </dgm:pt>
    <dgm:pt modelId="{B56A54B1-E0C3-46E0-A0FD-0ACDDA26DF5F}" type="pres">
      <dgm:prSet presAssocID="{7EB58EA7-88C8-41F1-A2C9-601FC0F842CA}" presName="iconBgRect" presStyleLbl="bgShp" presStyleIdx="0" presStyleCnt="3"/>
      <dgm:spPr/>
    </dgm:pt>
    <dgm:pt modelId="{E3D57E51-8A96-418F-B36E-4F297A8B70D9}" type="pres">
      <dgm:prSet presAssocID="{7EB58EA7-88C8-41F1-A2C9-601FC0F842C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Online meeting with solid fill"/>
        </a:ext>
      </dgm:extLst>
    </dgm:pt>
    <dgm:pt modelId="{F89EEEA3-FF47-45B3-8621-80AE0ECEE6C9}" type="pres">
      <dgm:prSet presAssocID="{7EB58EA7-88C8-41F1-A2C9-601FC0F842CA}" presName="spaceRect" presStyleCnt="0"/>
      <dgm:spPr/>
    </dgm:pt>
    <dgm:pt modelId="{B3BB46A9-06C7-462B-A5F3-87B02378FA5A}" type="pres">
      <dgm:prSet presAssocID="{7EB58EA7-88C8-41F1-A2C9-601FC0F842CA}" presName="textRect" presStyleLbl="revTx" presStyleIdx="0" presStyleCnt="3">
        <dgm:presLayoutVars>
          <dgm:chMax val="1"/>
          <dgm:chPref val="1"/>
        </dgm:presLayoutVars>
      </dgm:prSet>
      <dgm:spPr/>
    </dgm:pt>
    <dgm:pt modelId="{AD716E75-EF42-4E70-AC84-7016CE65C6AA}" type="pres">
      <dgm:prSet presAssocID="{F263E51C-C803-4DEE-89C6-1FCA3B20F716}" presName="sibTrans" presStyleCnt="0"/>
      <dgm:spPr/>
    </dgm:pt>
    <dgm:pt modelId="{912C4E86-8D5E-436F-A537-86563ED3A8EE}" type="pres">
      <dgm:prSet presAssocID="{84588940-2D7D-4072-964A-A5F7B2222D6D}" presName="compNode" presStyleCnt="0"/>
      <dgm:spPr/>
    </dgm:pt>
    <dgm:pt modelId="{1B151472-006B-4CCE-90F0-87A4E3FA3127}" type="pres">
      <dgm:prSet presAssocID="{84588940-2D7D-4072-964A-A5F7B2222D6D}" presName="iconBgRect" presStyleLbl="bgShp" presStyleIdx="1" presStyleCnt="3"/>
      <dgm:spPr/>
    </dgm:pt>
    <dgm:pt modelId="{CD188F38-D6DB-4903-B203-A6CBA4133061}" type="pres">
      <dgm:prSet presAssocID="{84588940-2D7D-4072-964A-A5F7B2222D6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Inbox with solid fill"/>
        </a:ext>
      </dgm:extLst>
    </dgm:pt>
    <dgm:pt modelId="{992CB056-BD1C-44EA-9BF9-ACD5D10D30A7}" type="pres">
      <dgm:prSet presAssocID="{84588940-2D7D-4072-964A-A5F7B2222D6D}" presName="spaceRect" presStyleCnt="0"/>
      <dgm:spPr/>
    </dgm:pt>
    <dgm:pt modelId="{61C38CEF-6528-4F06-A3E6-4637935B982E}" type="pres">
      <dgm:prSet presAssocID="{84588940-2D7D-4072-964A-A5F7B2222D6D}" presName="textRect" presStyleLbl="revTx" presStyleIdx="1" presStyleCnt="3">
        <dgm:presLayoutVars>
          <dgm:chMax val="1"/>
          <dgm:chPref val="1"/>
        </dgm:presLayoutVars>
      </dgm:prSet>
      <dgm:spPr/>
    </dgm:pt>
    <dgm:pt modelId="{E164A174-5A91-4C3A-8535-50ADFFB7DF57}" type="pres">
      <dgm:prSet presAssocID="{AB37DBFA-9190-47A6-A332-95A2413E3026}" presName="sibTrans" presStyleCnt="0"/>
      <dgm:spPr/>
    </dgm:pt>
    <dgm:pt modelId="{DA75A82C-C4ED-43AF-9668-E62D8D6CA002}" type="pres">
      <dgm:prSet presAssocID="{ACE18EF4-5229-4D61-A14C-E5E5B3DF9951}" presName="compNode" presStyleCnt="0"/>
      <dgm:spPr/>
    </dgm:pt>
    <dgm:pt modelId="{F3F3ABB5-A1F6-4D95-99A2-EE7742067F62}" type="pres">
      <dgm:prSet presAssocID="{ACE18EF4-5229-4D61-A14C-E5E5B3DF9951}" presName="iconBgRect" presStyleLbl="bgShp" presStyleIdx="2" presStyleCnt="3"/>
      <dgm:spPr/>
    </dgm:pt>
    <dgm:pt modelId="{0B71F76A-AC5A-4DEE-9EF8-8841F0872537}" type="pres">
      <dgm:prSet presAssocID="{ACE18EF4-5229-4D61-A14C-E5E5B3DF995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Work from home desk with solid fill"/>
        </a:ext>
      </dgm:extLst>
    </dgm:pt>
    <dgm:pt modelId="{E67821C8-96E4-46C9-BF9E-54BF18E7837D}" type="pres">
      <dgm:prSet presAssocID="{ACE18EF4-5229-4D61-A14C-E5E5B3DF9951}" presName="spaceRect" presStyleCnt="0"/>
      <dgm:spPr/>
    </dgm:pt>
    <dgm:pt modelId="{2C3180F4-41A0-406E-A675-984B17401A00}" type="pres">
      <dgm:prSet presAssocID="{ACE18EF4-5229-4D61-A14C-E5E5B3DF9951}" presName="textRect" presStyleLbl="revTx" presStyleIdx="2" presStyleCnt="3">
        <dgm:presLayoutVars>
          <dgm:chMax val="1"/>
          <dgm:chPref val="1"/>
        </dgm:presLayoutVars>
      </dgm:prSet>
      <dgm:spPr/>
    </dgm:pt>
  </dgm:ptLst>
  <dgm:cxnLst>
    <dgm:cxn modelId="{0A0DD213-E101-4AE3-A0E5-52B3E3735B87}" type="presOf" srcId="{84588940-2D7D-4072-964A-A5F7B2222D6D}" destId="{61C38CEF-6528-4F06-A3E6-4637935B982E}" srcOrd="0" destOrd="0" presId="urn:microsoft.com/office/officeart/2018/5/layout/IconCircleLabelList"/>
    <dgm:cxn modelId="{F6255028-2F14-414B-B224-89B84C838A14}" type="presOf" srcId="{37B8DC2B-2EDF-4B23-BADB-1C4B941670EF}" destId="{33110567-BDF6-4C3C-82A4-029B5B48365C}" srcOrd="0" destOrd="0" presId="urn:microsoft.com/office/officeart/2018/5/layout/IconCircleLabelList"/>
    <dgm:cxn modelId="{A854F740-A355-4D8E-BD9E-2866A963A87D}" srcId="{37B8DC2B-2EDF-4B23-BADB-1C4B941670EF}" destId="{ACE18EF4-5229-4D61-A14C-E5E5B3DF9951}" srcOrd="2" destOrd="0" parTransId="{6F44EEC9-8B98-4D4C-90F7-33673CD93F59}" sibTransId="{6886A473-99CC-4209-88FE-48FADDE94BC4}"/>
    <dgm:cxn modelId="{E08F5F52-2466-49E2-96C8-05EC3B9C2992}" srcId="{37B8DC2B-2EDF-4B23-BADB-1C4B941670EF}" destId="{7EB58EA7-88C8-41F1-A2C9-601FC0F842CA}" srcOrd="0" destOrd="0" parTransId="{EFAE8A07-FAFE-4C88-81A2-0B908182D68F}" sibTransId="{F263E51C-C803-4DEE-89C6-1FCA3B20F716}"/>
    <dgm:cxn modelId="{DAD792BF-F0D8-4467-B17F-D31DA1000CB1}" type="presOf" srcId="{7EB58EA7-88C8-41F1-A2C9-601FC0F842CA}" destId="{B3BB46A9-06C7-462B-A5F3-87B02378FA5A}" srcOrd="0" destOrd="0" presId="urn:microsoft.com/office/officeart/2018/5/layout/IconCircleLabelList"/>
    <dgm:cxn modelId="{C0E544D5-3EEE-4D36-B234-9DF60E91371B}" srcId="{37B8DC2B-2EDF-4B23-BADB-1C4B941670EF}" destId="{84588940-2D7D-4072-964A-A5F7B2222D6D}" srcOrd="1" destOrd="0" parTransId="{FFB33848-C605-49BD-A3F4-AEC76D203822}" sibTransId="{AB37DBFA-9190-47A6-A332-95A2413E3026}"/>
    <dgm:cxn modelId="{783250D7-F69F-4C92-815A-35B602FC7EC0}" type="presOf" srcId="{ACE18EF4-5229-4D61-A14C-E5E5B3DF9951}" destId="{2C3180F4-41A0-406E-A675-984B17401A00}" srcOrd="0" destOrd="0" presId="urn:microsoft.com/office/officeart/2018/5/layout/IconCircleLabelList"/>
    <dgm:cxn modelId="{74C8A8FA-12E3-42C1-B16F-A85D9E095363}" type="presParOf" srcId="{33110567-BDF6-4C3C-82A4-029B5B48365C}" destId="{9790F7A3-FB09-4302-AADA-57AB825672BC}" srcOrd="0" destOrd="0" presId="urn:microsoft.com/office/officeart/2018/5/layout/IconCircleLabelList"/>
    <dgm:cxn modelId="{A445340A-E8DE-4D90-B980-D16489BB778F}" type="presParOf" srcId="{9790F7A3-FB09-4302-AADA-57AB825672BC}" destId="{B56A54B1-E0C3-46E0-A0FD-0ACDDA26DF5F}" srcOrd="0" destOrd="0" presId="urn:microsoft.com/office/officeart/2018/5/layout/IconCircleLabelList"/>
    <dgm:cxn modelId="{39B3F9D7-6D00-499B-829F-A4FD56AFADDC}" type="presParOf" srcId="{9790F7A3-FB09-4302-AADA-57AB825672BC}" destId="{E3D57E51-8A96-418F-B36E-4F297A8B70D9}" srcOrd="1" destOrd="0" presId="urn:microsoft.com/office/officeart/2018/5/layout/IconCircleLabelList"/>
    <dgm:cxn modelId="{1B5DBB77-480D-465B-9150-268AF0C232AE}" type="presParOf" srcId="{9790F7A3-FB09-4302-AADA-57AB825672BC}" destId="{F89EEEA3-FF47-45B3-8621-80AE0ECEE6C9}" srcOrd="2" destOrd="0" presId="urn:microsoft.com/office/officeart/2018/5/layout/IconCircleLabelList"/>
    <dgm:cxn modelId="{BE350121-27B7-4B03-BFF3-FE46FB417297}" type="presParOf" srcId="{9790F7A3-FB09-4302-AADA-57AB825672BC}" destId="{B3BB46A9-06C7-462B-A5F3-87B02378FA5A}" srcOrd="3" destOrd="0" presId="urn:microsoft.com/office/officeart/2018/5/layout/IconCircleLabelList"/>
    <dgm:cxn modelId="{31F7D436-1C84-4772-A53D-F96554CEDFE0}" type="presParOf" srcId="{33110567-BDF6-4C3C-82A4-029B5B48365C}" destId="{AD716E75-EF42-4E70-AC84-7016CE65C6AA}" srcOrd="1" destOrd="0" presId="urn:microsoft.com/office/officeart/2018/5/layout/IconCircleLabelList"/>
    <dgm:cxn modelId="{F0A5A324-9E3D-47C7-B646-AC105F08953B}" type="presParOf" srcId="{33110567-BDF6-4C3C-82A4-029B5B48365C}" destId="{912C4E86-8D5E-436F-A537-86563ED3A8EE}" srcOrd="2" destOrd="0" presId="urn:microsoft.com/office/officeart/2018/5/layout/IconCircleLabelList"/>
    <dgm:cxn modelId="{B764AF5B-9BD7-4C88-847E-29BFF5CD6F51}" type="presParOf" srcId="{912C4E86-8D5E-436F-A537-86563ED3A8EE}" destId="{1B151472-006B-4CCE-90F0-87A4E3FA3127}" srcOrd="0" destOrd="0" presId="urn:microsoft.com/office/officeart/2018/5/layout/IconCircleLabelList"/>
    <dgm:cxn modelId="{84602CBE-6068-499E-B122-86A414891580}" type="presParOf" srcId="{912C4E86-8D5E-436F-A537-86563ED3A8EE}" destId="{CD188F38-D6DB-4903-B203-A6CBA4133061}" srcOrd="1" destOrd="0" presId="urn:microsoft.com/office/officeart/2018/5/layout/IconCircleLabelList"/>
    <dgm:cxn modelId="{28C3EF1F-6D13-4966-B545-8C7CA068E43A}" type="presParOf" srcId="{912C4E86-8D5E-436F-A537-86563ED3A8EE}" destId="{992CB056-BD1C-44EA-9BF9-ACD5D10D30A7}" srcOrd="2" destOrd="0" presId="urn:microsoft.com/office/officeart/2018/5/layout/IconCircleLabelList"/>
    <dgm:cxn modelId="{DC0B8ED9-4B04-4C41-9ABA-646201B352AC}" type="presParOf" srcId="{912C4E86-8D5E-436F-A537-86563ED3A8EE}" destId="{61C38CEF-6528-4F06-A3E6-4637935B982E}" srcOrd="3" destOrd="0" presId="urn:microsoft.com/office/officeart/2018/5/layout/IconCircleLabelList"/>
    <dgm:cxn modelId="{7D62BB4C-FA40-49B2-A2AC-B1AF67B84F62}" type="presParOf" srcId="{33110567-BDF6-4C3C-82A4-029B5B48365C}" destId="{E164A174-5A91-4C3A-8535-50ADFFB7DF57}" srcOrd="3" destOrd="0" presId="urn:microsoft.com/office/officeart/2018/5/layout/IconCircleLabelList"/>
    <dgm:cxn modelId="{1CBD2EC9-ACBF-41DD-BB35-9865B5B4CD69}" type="presParOf" srcId="{33110567-BDF6-4C3C-82A4-029B5B48365C}" destId="{DA75A82C-C4ED-43AF-9668-E62D8D6CA002}" srcOrd="4" destOrd="0" presId="urn:microsoft.com/office/officeart/2018/5/layout/IconCircleLabelList"/>
    <dgm:cxn modelId="{F6F50C80-1E5A-407A-9A2D-0594E30A780A}" type="presParOf" srcId="{DA75A82C-C4ED-43AF-9668-E62D8D6CA002}" destId="{F3F3ABB5-A1F6-4D95-99A2-EE7742067F62}" srcOrd="0" destOrd="0" presId="urn:microsoft.com/office/officeart/2018/5/layout/IconCircleLabelList"/>
    <dgm:cxn modelId="{9F7035FB-809A-47E0-852F-0C25D2FCD548}" type="presParOf" srcId="{DA75A82C-C4ED-43AF-9668-E62D8D6CA002}" destId="{0B71F76A-AC5A-4DEE-9EF8-8841F0872537}" srcOrd="1" destOrd="0" presId="urn:microsoft.com/office/officeart/2018/5/layout/IconCircleLabelList"/>
    <dgm:cxn modelId="{CB62CE87-3544-4102-BF63-700AB3A124FD}" type="presParOf" srcId="{DA75A82C-C4ED-43AF-9668-E62D8D6CA002}" destId="{E67821C8-96E4-46C9-BF9E-54BF18E7837D}" srcOrd="2" destOrd="0" presId="urn:microsoft.com/office/officeart/2018/5/layout/IconCircleLabelList"/>
    <dgm:cxn modelId="{DA6F3EF3-4439-43CB-ABD3-55EFDF245D17}" type="presParOf" srcId="{DA75A82C-C4ED-43AF-9668-E62D8D6CA002}" destId="{2C3180F4-41A0-406E-A675-984B17401A00}"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B8DC2B-2EDF-4B23-BADB-1C4B941670EF}"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7EB58EA7-88C8-41F1-A2C9-601FC0F842CA}">
      <dgm:prSet/>
      <dgm:spPr/>
      <dgm:t>
        <a:bodyPr/>
        <a:lstStyle/>
        <a:p>
          <a:pPr>
            <a:lnSpc>
              <a:spcPct val="100000"/>
            </a:lnSpc>
          </a:pPr>
          <a:r>
            <a:rPr lang="en-US" dirty="0"/>
            <a:t>Better Serve Customers</a:t>
          </a:r>
        </a:p>
      </dgm: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dgm:spPr/>
      <dgm:t>
        <a:bodyPr/>
        <a:lstStyle/>
        <a:p>
          <a:pPr>
            <a:lnSpc>
              <a:spcPct val="100000"/>
            </a:lnSpc>
          </a:pPr>
          <a:r>
            <a:rPr lang="en-US" dirty="0"/>
            <a:t>Start December 2024</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dgm:spPr/>
      <dgm:t>
        <a:bodyPr/>
        <a:lstStyle/>
        <a:p>
          <a:pPr>
            <a:lnSpc>
              <a:spcPct val="100000"/>
            </a:lnSpc>
          </a:pPr>
          <a:r>
            <a:rPr lang="en-US" dirty="0"/>
            <a:t>Complete February 2025</a:t>
          </a:r>
        </a:p>
      </dgm: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FFF68A67-34D6-470C-A368-B05E39D7375F}" type="pres">
      <dgm:prSet presAssocID="{37B8DC2B-2EDF-4B23-BADB-1C4B941670EF}" presName="root" presStyleCnt="0">
        <dgm:presLayoutVars>
          <dgm:dir/>
          <dgm:resizeHandles val="exact"/>
        </dgm:presLayoutVars>
      </dgm:prSet>
      <dgm:spPr/>
    </dgm:pt>
    <dgm:pt modelId="{5832BFDB-130D-4D48-A4C3-44CBEAFB2C5A}" type="pres">
      <dgm:prSet presAssocID="{7EB58EA7-88C8-41F1-A2C9-601FC0F842CA}" presName="compNode" presStyleCnt="0"/>
      <dgm:spPr/>
    </dgm:pt>
    <dgm:pt modelId="{1D102C16-0DDF-4DA0-95D1-A56F0B48DF1C}" type="pres">
      <dgm:prSet presAssocID="{7EB58EA7-88C8-41F1-A2C9-601FC0F842CA}" presName="bgRect" presStyleLbl="bgShp" presStyleIdx="0" presStyleCnt="3" custLinFactNeighborX="-17131" custLinFactNeighborY="7114"/>
      <dgm:spPr/>
    </dgm:pt>
    <dgm:pt modelId="{141BC21F-004E-4DCF-9E05-70C9EAC8CC21}" type="pres">
      <dgm:prSet presAssocID="{7EB58EA7-88C8-41F1-A2C9-601FC0F842C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prouting Seed with solid fill"/>
        </a:ext>
      </dgm:extLst>
    </dgm:pt>
    <dgm:pt modelId="{4F5A16EF-72C6-40F1-A1DA-E0DC26334861}" type="pres">
      <dgm:prSet presAssocID="{7EB58EA7-88C8-41F1-A2C9-601FC0F842CA}" presName="spaceRect" presStyleCnt="0"/>
      <dgm:spPr/>
    </dgm:pt>
    <dgm:pt modelId="{32502A6A-4ACA-4A07-96A1-3AA7A09E4D18}" type="pres">
      <dgm:prSet presAssocID="{7EB58EA7-88C8-41F1-A2C9-601FC0F842CA}" presName="parTx" presStyleLbl="revTx" presStyleIdx="0" presStyleCnt="3">
        <dgm:presLayoutVars>
          <dgm:chMax val="0"/>
          <dgm:chPref val="0"/>
        </dgm:presLayoutVars>
      </dgm:prSet>
      <dgm:spPr/>
    </dgm:pt>
    <dgm:pt modelId="{1AE5295E-56D3-4D18-9E4D-EE2905F48826}" type="pres">
      <dgm:prSet presAssocID="{F263E51C-C803-4DEE-89C6-1FCA3B20F716}" presName="sibTrans" presStyleCnt="0"/>
      <dgm:spPr/>
    </dgm:pt>
    <dgm:pt modelId="{76495FA5-CA83-467D-A415-C61F35BEDB10}" type="pres">
      <dgm:prSet presAssocID="{84588940-2D7D-4072-964A-A5F7B2222D6D}" presName="compNode" presStyleCnt="0"/>
      <dgm:spPr/>
    </dgm:pt>
    <dgm:pt modelId="{04C426FB-083F-4384-9804-75A885ED132F}" type="pres">
      <dgm:prSet presAssocID="{84588940-2D7D-4072-964A-A5F7B2222D6D}" presName="bgRect" presStyleLbl="bgShp" presStyleIdx="1" presStyleCnt="3"/>
      <dgm:spPr/>
    </dgm:pt>
    <dgm:pt modelId="{D97698A8-643C-4350-8ECB-7B8FB132D59E}" type="pres">
      <dgm:prSet presAssocID="{84588940-2D7D-4072-964A-A5F7B2222D6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7E77BCAC-535F-4F5E-B9A2-1580621A4035}" type="pres">
      <dgm:prSet presAssocID="{84588940-2D7D-4072-964A-A5F7B2222D6D}" presName="spaceRect" presStyleCnt="0"/>
      <dgm:spPr/>
    </dgm:pt>
    <dgm:pt modelId="{E88A5C9B-12F3-4CA1-9489-FBDB0C9423CC}" type="pres">
      <dgm:prSet presAssocID="{84588940-2D7D-4072-964A-A5F7B2222D6D}" presName="parTx" presStyleLbl="revTx" presStyleIdx="1" presStyleCnt="3">
        <dgm:presLayoutVars>
          <dgm:chMax val="0"/>
          <dgm:chPref val="0"/>
        </dgm:presLayoutVars>
      </dgm:prSet>
      <dgm:spPr/>
    </dgm:pt>
    <dgm:pt modelId="{E79888A0-1B99-4F20-8048-366873B8C8CF}" type="pres">
      <dgm:prSet presAssocID="{AB37DBFA-9190-47A6-A332-95A2413E3026}" presName="sibTrans" presStyleCnt="0"/>
      <dgm:spPr/>
    </dgm:pt>
    <dgm:pt modelId="{922F816F-CC2A-4648-A95C-0AF70898CBE0}" type="pres">
      <dgm:prSet presAssocID="{ACE18EF4-5229-4D61-A14C-E5E5B3DF9951}" presName="compNode" presStyleCnt="0"/>
      <dgm:spPr/>
    </dgm:pt>
    <dgm:pt modelId="{4E3443D1-72F4-4787-8733-37D837E8BFED}" type="pres">
      <dgm:prSet presAssocID="{ACE18EF4-5229-4D61-A14C-E5E5B3DF9951}" presName="bgRect" presStyleLbl="bgShp" presStyleIdx="2" presStyleCnt="3"/>
      <dgm:spPr/>
    </dgm:pt>
    <dgm:pt modelId="{C4344E56-2089-4530-8850-C5614F1D2EAF}" type="pres">
      <dgm:prSet presAssocID="{ACE18EF4-5229-4D61-A14C-E5E5B3DF995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Presentation with pie chart with solid fill"/>
        </a:ext>
      </dgm:extLst>
    </dgm:pt>
    <dgm:pt modelId="{103C1278-2C6A-4193-8096-97E580A3DB42}" type="pres">
      <dgm:prSet presAssocID="{ACE18EF4-5229-4D61-A14C-E5E5B3DF9951}" presName="spaceRect" presStyleCnt="0"/>
      <dgm:spPr/>
    </dgm:pt>
    <dgm:pt modelId="{6B74ECF7-C253-4C5E-A75C-953F0B3A02BD}" type="pres">
      <dgm:prSet presAssocID="{ACE18EF4-5229-4D61-A14C-E5E5B3DF9951}" presName="parTx" presStyleLbl="revTx" presStyleIdx="2" presStyleCnt="3">
        <dgm:presLayoutVars>
          <dgm:chMax val="0"/>
          <dgm:chPref val="0"/>
        </dgm:presLayoutVars>
      </dgm:prSet>
      <dgm:spPr/>
    </dgm:pt>
  </dgm:ptLst>
  <dgm:cxnLst>
    <dgm:cxn modelId="{7CF15615-BF04-4663-930D-FC270CF1296D}" type="presOf" srcId="{84588940-2D7D-4072-964A-A5F7B2222D6D}" destId="{E88A5C9B-12F3-4CA1-9489-FBDB0C9423CC}" srcOrd="0" destOrd="0" presId="urn:microsoft.com/office/officeart/2018/2/layout/IconVerticalSolidList"/>
    <dgm:cxn modelId="{A854F740-A355-4D8E-BD9E-2866A963A87D}" srcId="{37B8DC2B-2EDF-4B23-BADB-1C4B941670EF}" destId="{ACE18EF4-5229-4D61-A14C-E5E5B3DF9951}" srcOrd="2" destOrd="0" parTransId="{6F44EEC9-8B98-4D4C-90F7-33673CD93F59}" sibTransId="{6886A473-99CC-4209-88FE-48FADDE94BC4}"/>
    <dgm:cxn modelId="{C00E0D71-F7F0-4CF4-96BD-BCE0D25F238F}" type="presOf" srcId="{7EB58EA7-88C8-41F1-A2C9-601FC0F842CA}" destId="{32502A6A-4ACA-4A07-96A1-3AA7A09E4D18}" srcOrd="0" destOrd="0" presId="urn:microsoft.com/office/officeart/2018/2/layout/IconVerticalSolidList"/>
    <dgm:cxn modelId="{E08F5F52-2466-49E2-96C8-05EC3B9C2992}" srcId="{37B8DC2B-2EDF-4B23-BADB-1C4B941670EF}" destId="{7EB58EA7-88C8-41F1-A2C9-601FC0F842CA}" srcOrd="0" destOrd="0" parTransId="{EFAE8A07-FAFE-4C88-81A2-0B908182D68F}" sibTransId="{F263E51C-C803-4DEE-89C6-1FCA3B20F716}"/>
    <dgm:cxn modelId="{E2480AC1-876A-4741-B695-338FFE428E40}" type="presOf" srcId="{37B8DC2B-2EDF-4B23-BADB-1C4B941670EF}" destId="{FFF68A67-34D6-470C-A368-B05E39D7375F}" srcOrd="0" destOrd="0" presId="urn:microsoft.com/office/officeart/2018/2/layout/IconVerticalSolidList"/>
    <dgm:cxn modelId="{C0E544D5-3EEE-4D36-B234-9DF60E91371B}" srcId="{37B8DC2B-2EDF-4B23-BADB-1C4B941670EF}" destId="{84588940-2D7D-4072-964A-A5F7B2222D6D}" srcOrd="1" destOrd="0" parTransId="{FFB33848-C605-49BD-A3F4-AEC76D203822}" sibTransId="{AB37DBFA-9190-47A6-A332-95A2413E3026}"/>
    <dgm:cxn modelId="{8C6456EB-6A48-48FB-8846-8B756CA20D12}" type="presOf" srcId="{ACE18EF4-5229-4D61-A14C-E5E5B3DF9951}" destId="{6B74ECF7-C253-4C5E-A75C-953F0B3A02BD}" srcOrd="0" destOrd="0" presId="urn:microsoft.com/office/officeart/2018/2/layout/IconVerticalSolidList"/>
    <dgm:cxn modelId="{52A8D533-DE11-422D-8A5B-57622BCB39D0}" type="presParOf" srcId="{FFF68A67-34D6-470C-A368-B05E39D7375F}" destId="{5832BFDB-130D-4D48-A4C3-44CBEAFB2C5A}" srcOrd="0" destOrd="0" presId="urn:microsoft.com/office/officeart/2018/2/layout/IconVerticalSolidList"/>
    <dgm:cxn modelId="{7AEDB650-21AB-47C6-A9F0-300256B4E7C2}" type="presParOf" srcId="{5832BFDB-130D-4D48-A4C3-44CBEAFB2C5A}" destId="{1D102C16-0DDF-4DA0-95D1-A56F0B48DF1C}" srcOrd="0" destOrd="0" presId="urn:microsoft.com/office/officeart/2018/2/layout/IconVerticalSolidList"/>
    <dgm:cxn modelId="{958ECD50-78BA-4CE6-88B5-3ADF5E00D658}" type="presParOf" srcId="{5832BFDB-130D-4D48-A4C3-44CBEAFB2C5A}" destId="{141BC21F-004E-4DCF-9E05-70C9EAC8CC21}" srcOrd="1" destOrd="0" presId="urn:microsoft.com/office/officeart/2018/2/layout/IconVerticalSolidList"/>
    <dgm:cxn modelId="{1C5735D0-8E62-45D7-9DD1-D29D2C536226}" type="presParOf" srcId="{5832BFDB-130D-4D48-A4C3-44CBEAFB2C5A}" destId="{4F5A16EF-72C6-40F1-A1DA-E0DC26334861}" srcOrd="2" destOrd="0" presId="urn:microsoft.com/office/officeart/2018/2/layout/IconVerticalSolidList"/>
    <dgm:cxn modelId="{43527122-3479-4396-8306-69636D519D60}" type="presParOf" srcId="{5832BFDB-130D-4D48-A4C3-44CBEAFB2C5A}" destId="{32502A6A-4ACA-4A07-96A1-3AA7A09E4D18}" srcOrd="3" destOrd="0" presId="urn:microsoft.com/office/officeart/2018/2/layout/IconVerticalSolidList"/>
    <dgm:cxn modelId="{409E28F4-9894-4199-BC62-88653A83C5FF}" type="presParOf" srcId="{FFF68A67-34D6-470C-A368-B05E39D7375F}" destId="{1AE5295E-56D3-4D18-9E4D-EE2905F48826}" srcOrd="1" destOrd="0" presId="urn:microsoft.com/office/officeart/2018/2/layout/IconVerticalSolidList"/>
    <dgm:cxn modelId="{85B11D33-0F4E-40DE-A7D0-FB2BBBEC1879}" type="presParOf" srcId="{FFF68A67-34D6-470C-A368-B05E39D7375F}" destId="{76495FA5-CA83-467D-A415-C61F35BEDB10}" srcOrd="2" destOrd="0" presId="urn:microsoft.com/office/officeart/2018/2/layout/IconVerticalSolidList"/>
    <dgm:cxn modelId="{6C793D0D-ECF2-4CF0-B629-65E5183A2D6D}" type="presParOf" srcId="{76495FA5-CA83-467D-A415-C61F35BEDB10}" destId="{04C426FB-083F-4384-9804-75A885ED132F}" srcOrd="0" destOrd="0" presId="urn:microsoft.com/office/officeart/2018/2/layout/IconVerticalSolidList"/>
    <dgm:cxn modelId="{45871741-4E52-491B-B1ED-C9BF337419A2}" type="presParOf" srcId="{76495FA5-CA83-467D-A415-C61F35BEDB10}" destId="{D97698A8-643C-4350-8ECB-7B8FB132D59E}" srcOrd="1" destOrd="0" presId="urn:microsoft.com/office/officeart/2018/2/layout/IconVerticalSolidList"/>
    <dgm:cxn modelId="{CD8D7B91-B9D4-4159-B1FF-6B0FD65033BE}" type="presParOf" srcId="{76495FA5-CA83-467D-A415-C61F35BEDB10}" destId="{7E77BCAC-535F-4F5E-B9A2-1580621A4035}" srcOrd="2" destOrd="0" presId="urn:microsoft.com/office/officeart/2018/2/layout/IconVerticalSolidList"/>
    <dgm:cxn modelId="{F442C7C4-9808-4337-918D-8A839434D79D}" type="presParOf" srcId="{76495FA5-CA83-467D-A415-C61F35BEDB10}" destId="{E88A5C9B-12F3-4CA1-9489-FBDB0C9423CC}" srcOrd="3" destOrd="0" presId="urn:microsoft.com/office/officeart/2018/2/layout/IconVerticalSolidList"/>
    <dgm:cxn modelId="{5C542708-070F-4FFC-BC21-8C896CC09800}" type="presParOf" srcId="{FFF68A67-34D6-470C-A368-B05E39D7375F}" destId="{E79888A0-1B99-4F20-8048-366873B8C8CF}" srcOrd="3" destOrd="0" presId="urn:microsoft.com/office/officeart/2018/2/layout/IconVerticalSolidList"/>
    <dgm:cxn modelId="{23B67551-FEB0-44CB-A821-758C31502F20}" type="presParOf" srcId="{FFF68A67-34D6-470C-A368-B05E39D7375F}" destId="{922F816F-CC2A-4648-A95C-0AF70898CBE0}" srcOrd="4" destOrd="0" presId="urn:microsoft.com/office/officeart/2018/2/layout/IconVerticalSolidList"/>
    <dgm:cxn modelId="{77908006-553F-4465-94BA-13E5252B927F}" type="presParOf" srcId="{922F816F-CC2A-4648-A95C-0AF70898CBE0}" destId="{4E3443D1-72F4-4787-8733-37D837E8BFED}" srcOrd="0" destOrd="0" presId="urn:microsoft.com/office/officeart/2018/2/layout/IconVerticalSolidList"/>
    <dgm:cxn modelId="{A8DC3B57-EFEC-4550-949F-3304619C9C81}" type="presParOf" srcId="{922F816F-CC2A-4648-A95C-0AF70898CBE0}" destId="{C4344E56-2089-4530-8850-C5614F1D2EAF}" srcOrd="1" destOrd="0" presId="urn:microsoft.com/office/officeart/2018/2/layout/IconVerticalSolidList"/>
    <dgm:cxn modelId="{99E08F9F-15C8-4481-AA9D-25434E56D6E2}" type="presParOf" srcId="{922F816F-CC2A-4648-A95C-0AF70898CBE0}" destId="{103C1278-2C6A-4193-8096-97E580A3DB42}" srcOrd="2" destOrd="0" presId="urn:microsoft.com/office/officeart/2018/2/layout/IconVerticalSolidList"/>
    <dgm:cxn modelId="{57A91E4A-F563-42A8-B204-23FC4DBB3C3E}" type="presParOf" srcId="{922F816F-CC2A-4648-A95C-0AF70898CBE0}" destId="{6B74ECF7-C253-4C5E-A75C-953F0B3A02B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7B8DC2B-2EDF-4B23-BADB-1C4B941670EF}"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7EB58EA7-88C8-41F1-A2C9-601FC0F842CA}">
      <dgm:prSet/>
      <dgm:spPr/>
      <dgm:t>
        <a:bodyPr/>
        <a:lstStyle/>
        <a:p>
          <a:pPr>
            <a:lnSpc>
              <a:spcPct val="100000"/>
            </a:lnSpc>
          </a:pPr>
          <a:r>
            <a:rPr lang="en-US" dirty="0"/>
            <a:t>Payments</a:t>
          </a:r>
        </a:p>
      </dgm: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dgm:spPr/>
      <dgm:t>
        <a:bodyPr/>
        <a:lstStyle/>
        <a:p>
          <a:pPr>
            <a:lnSpc>
              <a:spcPct val="100000"/>
            </a:lnSpc>
          </a:pPr>
          <a:r>
            <a:rPr lang="en-US" dirty="0"/>
            <a:t>Returns and documents</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dgm:spPr/>
      <dgm:t>
        <a:bodyPr/>
        <a:lstStyle/>
        <a:p>
          <a:pPr>
            <a:lnSpc>
              <a:spcPct val="100000"/>
            </a:lnSpc>
          </a:pPr>
          <a:r>
            <a:rPr lang="en-US" dirty="0"/>
            <a:t>Basic questions</a:t>
          </a:r>
        </a:p>
      </dgm: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FFF68A67-34D6-470C-A368-B05E39D7375F}" type="pres">
      <dgm:prSet presAssocID="{37B8DC2B-2EDF-4B23-BADB-1C4B941670EF}" presName="root" presStyleCnt="0">
        <dgm:presLayoutVars>
          <dgm:dir/>
          <dgm:resizeHandles val="exact"/>
        </dgm:presLayoutVars>
      </dgm:prSet>
      <dgm:spPr/>
    </dgm:pt>
    <dgm:pt modelId="{5832BFDB-130D-4D48-A4C3-44CBEAFB2C5A}" type="pres">
      <dgm:prSet presAssocID="{7EB58EA7-88C8-41F1-A2C9-601FC0F842CA}" presName="compNode" presStyleCnt="0"/>
      <dgm:spPr/>
    </dgm:pt>
    <dgm:pt modelId="{1D102C16-0DDF-4DA0-95D1-A56F0B48DF1C}" type="pres">
      <dgm:prSet presAssocID="{7EB58EA7-88C8-41F1-A2C9-601FC0F842CA}" presName="bgRect" presStyleLbl="bgShp" presStyleIdx="0" presStyleCnt="3" custLinFactNeighborX="-26149" custLinFactNeighborY="7114"/>
      <dgm:spPr/>
    </dgm:pt>
    <dgm:pt modelId="{141BC21F-004E-4DCF-9E05-70C9EAC8CC21}" type="pres">
      <dgm:prSet presAssocID="{7EB58EA7-88C8-41F1-A2C9-601FC0F842C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prouting Seed with solid fill"/>
        </a:ext>
      </dgm:extLst>
    </dgm:pt>
    <dgm:pt modelId="{4F5A16EF-72C6-40F1-A1DA-E0DC26334861}" type="pres">
      <dgm:prSet presAssocID="{7EB58EA7-88C8-41F1-A2C9-601FC0F842CA}" presName="spaceRect" presStyleCnt="0"/>
      <dgm:spPr/>
    </dgm:pt>
    <dgm:pt modelId="{32502A6A-4ACA-4A07-96A1-3AA7A09E4D18}" type="pres">
      <dgm:prSet presAssocID="{7EB58EA7-88C8-41F1-A2C9-601FC0F842CA}" presName="parTx" presStyleLbl="revTx" presStyleIdx="0" presStyleCnt="3">
        <dgm:presLayoutVars>
          <dgm:chMax val="0"/>
          <dgm:chPref val="0"/>
        </dgm:presLayoutVars>
      </dgm:prSet>
      <dgm:spPr/>
    </dgm:pt>
    <dgm:pt modelId="{1AE5295E-56D3-4D18-9E4D-EE2905F48826}" type="pres">
      <dgm:prSet presAssocID="{F263E51C-C803-4DEE-89C6-1FCA3B20F716}" presName="sibTrans" presStyleCnt="0"/>
      <dgm:spPr/>
    </dgm:pt>
    <dgm:pt modelId="{76495FA5-CA83-467D-A415-C61F35BEDB10}" type="pres">
      <dgm:prSet presAssocID="{84588940-2D7D-4072-964A-A5F7B2222D6D}" presName="compNode" presStyleCnt="0"/>
      <dgm:spPr/>
    </dgm:pt>
    <dgm:pt modelId="{04C426FB-083F-4384-9804-75A885ED132F}" type="pres">
      <dgm:prSet presAssocID="{84588940-2D7D-4072-964A-A5F7B2222D6D}" presName="bgRect" presStyleLbl="bgShp" presStyleIdx="1" presStyleCnt="3"/>
      <dgm:spPr/>
    </dgm:pt>
    <dgm:pt modelId="{D97698A8-643C-4350-8ECB-7B8FB132D59E}" type="pres">
      <dgm:prSet presAssocID="{84588940-2D7D-4072-964A-A5F7B2222D6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7E77BCAC-535F-4F5E-B9A2-1580621A4035}" type="pres">
      <dgm:prSet presAssocID="{84588940-2D7D-4072-964A-A5F7B2222D6D}" presName="spaceRect" presStyleCnt="0"/>
      <dgm:spPr/>
    </dgm:pt>
    <dgm:pt modelId="{E88A5C9B-12F3-4CA1-9489-FBDB0C9423CC}" type="pres">
      <dgm:prSet presAssocID="{84588940-2D7D-4072-964A-A5F7B2222D6D}" presName="parTx" presStyleLbl="revTx" presStyleIdx="1" presStyleCnt="3">
        <dgm:presLayoutVars>
          <dgm:chMax val="0"/>
          <dgm:chPref val="0"/>
        </dgm:presLayoutVars>
      </dgm:prSet>
      <dgm:spPr/>
    </dgm:pt>
    <dgm:pt modelId="{E79888A0-1B99-4F20-8048-366873B8C8CF}" type="pres">
      <dgm:prSet presAssocID="{AB37DBFA-9190-47A6-A332-95A2413E3026}" presName="sibTrans" presStyleCnt="0"/>
      <dgm:spPr/>
    </dgm:pt>
    <dgm:pt modelId="{922F816F-CC2A-4648-A95C-0AF70898CBE0}" type="pres">
      <dgm:prSet presAssocID="{ACE18EF4-5229-4D61-A14C-E5E5B3DF9951}" presName="compNode" presStyleCnt="0"/>
      <dgm:spPr/>
    </dgm:pt>
    <dgm:pt modelId="{4E3443D1-72F4-4787-8733-37D837E8BFED}" type="pres">
      <dgm:prSet presAssocID="{ACE18EF4-5229-4D61-A14C-E5E5B3DF9951}" presName="bgRect" presStyleLbl="bgShp" presStyleIdx="2" presStyleCnt="3"/>
      <dgm:spPr/>
    </dgm:pt>
    <dgm:pt modelId="{C4344E56-2089-4530-8850-C5614F1D2EAF}" type="pres">
      <dgm:prSet presAssocID="{ACE18EF4-5229-4D61-A14C-E5E5B3DF995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Presentation with pie chart with solid fill"/>
        </a:ext>
      </dgm:extLst>
    </dgm:pt>
    <dgm:pt modelId="{103C1278-2C6A-4193-8096-97E580A3DB42}" type="pres">
      <dgm:prSet presAssocID="{ACE18EF4-5229-4D61-A14C-E5E5B3DF9951}" presName="spaceRect" presStyleCnt="0"/>
      <dgm:spPr/>
    </dgm:pt>
    <dgm:pt modelId="{6B74ECF7-C253-4C5E-A75C-953F0B3A02BD}" type="pres">
      <dgm:prSet presAssocID="{ACE18EF4-5229-4D61-A14C-E5E5B3DF9951}" presName="parTx" presStyleLbl="revTx" presStyleIdx="2" presStyleCnt="3">
        <dgm:presLayoutVars>
          <dgm:chMax val="0"/>
          <dgm:chPref val="0"/>
        </dgm:presLayoutVars>
      </dgm:prSet>
      <dgm:spPr/>
    </dgm:pt>
  </dgm:ptLst>
  <dgm:cxnLst>
    <dgm:cxn modelId="{7CF15615-BF04-4663-930D-FC270CF1296D}" type="presOf" srcId="{84588940-2D7D-4072-964A-A5F7B2222D6D}" destId="{E88A5C9B-12F3-4CA1-9489-FBDB0C9423CC}" srcOrd="0" destOrd="0" presId="urn:microsoft.com/office/officeart/2018/2/layout/IconVerticalSolidList"/>
    <dgm:cxn modelId="{A854F740-A355-4D8E-BD9E-2866A963A87D}" srcId="{37B8DC2B-2EDF-4B23-BADB-1C4B941670EF}" destId="{ACE18EF4-5229-4D61-A14C-E5E5B3DF9951}" srcOrd="2" destOrd="0" parTransId="{6F44EEC9-8B98-4D4C-90F7-33673CD93F59}" sibTransId="{6886A473-99CC-4209-88FE-48FADDE94BC4}"/>
    <dgm:cxn modelId="{C00E0D71-F7F0-4CF4-96BD-BCE0D25F238F}" type="presOf" srcId="{7EB58EA7-88C8-41F1-A2C9-601FC0F842CA}" destId="{32502A6A-4ACA-4A07-96A1-3AA7A09E4D18}" srcOrd="0" destOrd="0" presId="urn:microsoft.com/office/officeart/2018/2/layout/IconVerticalSolidList"/>
    <dgm:cxn modelId="{E08F5F52-2466-49E2-96C8-05EC3B9C2992}" srcId="{37B8DC2B-2EDF-4B23-BADB-1C4B941670EF}" destId="{7EB58EA7-88C8-41F1-A2C9-601FC0F842CA}" srcOrd="0" destOrd="0" parTransId="{EFAE8A07-FAFE-4C88-81A2-0B908182D68F}" sibTransId="{F263E51C-C803-4DEE-89C6-1FCA3B20F716}"/>
    <dgm:cxn modelId="{E2480AC1-876A-4741-B695-338FFE428E40}" type="presOf" srcId="{37B8DC2B-2EDF-4B23-BADB-1C4B941670EF}" destId="{FFF68A67-34D6-470C-A368-B05E39D7375F}" srcOrd="0" destOrd="0" presId="urn:microsoft.com/office/officeart/2018/2/layout/IconVerticalSolidList"/>
    <dgm:cxn modelId="{C0E544D5-3EEE-4D36-B234-9DF60E91371B}" srcId="{37B8DC2B-2EDF-4B23-BADB-1C4B941670EF}" destId="{84588940-2D7D-4072-964A-A5F7B2222D6D}" srcOrd="1" destOrd="0" parTransId="{FFB33848-C605-49BD-A3F4-AEC76D203822}" sibTransId="{AB37DBFA-9190-47A6-A332-95A2413E3026}"/>
    <dgm:cxn modelId="{8C6456EB-6A48-48FB-8846-8B756CA20D12}" type="presOf" srcId="{ACE18EF4-5229-4D61-A14C-E5E5B3DF9951}" destId="{6B74ECF7-C253-4C5E-A75C-953F0B3A02BD}" srcOrd="0" destOrd="0" presId="urn:microsoft.com/office/officeart/2018/2/layout/IconVerticalSolidList"/>
    <dgm:cxn modelId="{52A8D533-DE11-422D-8A5B-57622BCB39D0}" type="presParOf" srcId="{FFF68A67-34D6-470C-A368-B05E39D7375F}" destId="{5832BFDB-130D-4D48-A4C3-44CBEAFB2C5A}" srcOrd="0" destOrd="0" presId="urn:microsoft.com/office/officeart/2018/2/layout/IconVerticalSolidList"/>
    <dgm:cxn modelId="{7AEDB650-21AB-47C6-A9F0-300256B4E7C2}" type="presParOf" srcId="{5832BFDB-130D-4D48-A4C3-44CBEAFB2C5A}" destId="{1D102C16-0DDF-4DA0-95D1-A56F0B48DF1C}" srcOrd="0" destOrd="0" presId="urn:microsoft.com/office/officeart/2018/2/layout/IconVerticalSolidList"/>
    <dgm:cxn modelId="{958ECD50-78BA-4CE6-88B5-3ADF5E00D658}" type="presParOf" srcId="{5832BFDB-130D-4D48-A4C3-44CBEAFB2C5A}" destId="{141BC21F-004E-4DCF-9E05-70C9EAC8CC21}" srcOrd="1" destOrd="0" presId="urn:microsoft.com/office/officeart/2018/2/layout/IconVerticalSolidList"/>
    <dgm:cxn modelId="{1C5735D0-8E62-45D7-9DD1-D29D2C536226}" type="presParOf" srcId="{5832BFDB-130D-4D48-A4C3-44CBEAFB2C5A}" destId="{4F5A16EF-72C6-40F1-A1DA-E0DC26334861}" srcOrd="2" destOrd="0" presId="urn:microsoft.com/office/officeart/2018/2/layout/IconVerticalSolidList"/>
    <dgm:cxn modelId="{43527122-3479-4396-8306-69636D519D60}" type="presParOf" srcId="{5832BFDB-130D-4D48-A4C3-44CBEAFB2C5A}" destId="{32502A6A-4ACA-4A07-96A1-3AA7A09E4D18}" srcOrd="3" destOrd="0" presId="urn:microsoft.com/office/officeart/2018/2/layout/IconVerticalSolidList"/>
    <dgm:cxn modelId="{409E28F4-9894-4199-BC62-88653A83C5FF}" type="presParOf" srcId="{FFF68A67-34D6-470C-A368-B05E39D7375F}" destId="{1AE5295E-56D3-4D18-9E4D-EE2905F48826}" srcOrd="1" destOrd="0" presId="urn:microsoft.com/office/officeart/2018/2/layout/IconVerticalSolidList"/>
    <dgm:cxn modelId="{85B11D33-0F4E-40DE-A7D0-FB2BBBEC1879}" type="presParOf" srcId="{FFF68A67-34D6-470C-A368-B05E39D7375F}" destId="{76495FA5-CA83-467D-A415-C61F35BEDB10}" srcOrd="2" destOrd="0" presId="urn:microsoft.com/office/officeart/2018/2/layout/IconVerticalSolidList"/>
    <dgm:cxn modelId="{6C793D0D-ECF2-4CF0-B629-65E5183A2D6D}" type="presParOf" srcId="{76495FA5-CA83-467D-A415-C61F35BEDB10}" destId="{04C426FB-083F-4384-9804-75A885ED132F}" srcOrd="0" destOrd="0" presId="urn:microsoft.com/office/officeart/2018/2/layout/IconVerticalSolidList"/>
    <dgm:cxn modelId="{45871741-4E52-491B-B1ED-C9BF337419A2}" type="presParOf" srcId="{76495FA5-CA83-467D-A415-C61F35BEDB10}" destId="{D97698A8-643C-4350-8ECB-7B8FB132D59E}" srcOrd="1" destOrd="0" presId="urn:microsoft.com/office/officeart/2018/2/layout/IconVerticalSolidList"/>
    <dgm:cxn modelId="{CD8D7B91-B9D4-4159-B1FF-6B0FD65033BE}" type="presParOf" srcId="{76495FA5-CA83-467D-A415-C61F35BEDB10}" destId="{7E77BCAC-535F-4F5E-B9A2-1580621A4035}" srcOrd="2" destOrd="0" presId="urn:microsoft.com/office/officeart/2018/2/layout/IconVerticalSolidList"/>
    <dgm:cxn modelId="{F442C7C4-9808-4337-918D-8A839434D79D}" type="presParOf" srcId="{76495FA5-CA83-467D-A415-C61F35BEDB10}" destId="{E88A5C9B-12F3-4CA1-9489-FBDB0C9423CC}" srcOrd="3" destOrd="0" presId="urn:microsoft.com/office/officeart/2018/2/layout/IconVerticalSolidList"/>
    <dgm:cxn modelId="{5C542708-070F-4FFC-BC21-8C896CC09800}" type="presParOf" srcId="{FFF68A67-34D6-470C-A368-B05E39D7375F}" destId="{E79888A0-1B99-4F20-8048-366873B8C8CF}" srcOrd="3" destOrd="0" presId="urn:microsoft.com/office/officeart/2018/2/layout/IconVerticalSolidList"/>
    <dgm:cxn modelId="{23B67551-FEB0-44CB-A821-758C31502F20}" type="presParOf" srcId="{FFF68A67-34D6-470C-A368-B05E39D7375F}" destId="{922F816F-CC2A-4648-A95C-0AF70898CBE0}" srcOrd="4" destOrd="0" presId="urn:microsoft.com/office/officeart/2018/2/layout/IconVerticalSolidList"/>
    <dgm:cxn modelId="{77908006-553F-4465-94BA-13E5252B927F}" type="presParOf" srcId="{922F816F-CC2A-4648-A95C-0AF70898CBE0}" destId="{4E3443D1-72F4-4787-8733-37D837E8BFED}" srcOrd="0" destOrd="0" presId="urn:microsoft.com/office/officeart/2018/2/layout/IconVerticalSolidList"/>
    <dgm:cxn modelId="{A8DC3B57-EFEC-4550-949F-3304619C9C81}" type="presParOf" srcId="{922F816F-CC2A-4648-A95C-0AF70898CBE0}" destId="{C4344E56-2089-4530-8850-C5614F1D2EAF}" srcOrd="1" destOrd="0" presId="urn:microsoft.com/office/officeart/2018/2/layout/IconVerticalSolidList"/>
    <dgm:cxn modelId="{99E08F9F-15C8-4481-AA9D-25434E56D6E2}" type="presParOf" srcId="{922F816F-CC2A-4648-A95C-0AF70898CBE0}" destId="{103C1278-2C6A-4193-8096-97E580A3DB42}" srcOrd="2" destOrd="0" presId="urn:microsoft.com/office/officeart/2018/2/layout/IconVerticalSolidList"/>
    <dgm:cxn modelId="{57A91E4A-F563-42A8-B204-23FC4DBB3C3E}" type="presParOf" srcId="{922F816F-CC2A-4648-A95C-0AF70898CBE0}" destId="{6B74ECF7-C253-4C5E-A75C-953F0B3A02B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7B8DC2B-2EDF-4B23-BADB-1C4B941670EF}" type="doc">
      <dgm:prSet loTypeId="urn:microsoft.com/office/officeart/2018/5/layout/IconLeaf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7EB58EA7-88C8-41F1-A2C9-601FC0F842CA}">
      <dgm:prSet custT="1"/>
      <dgm:spPr/>
      <dgm:t>
        <a:bodyPr/>
        <a:lstStyle/>
        <a:p>
          <a:pPr>
            <a:defRPr cap="all"/>
          </a:pPr>
          <a:r>
            <a:rPr lang="en-US" sz="2000" cap="none" dirty="0"/>
            <a:t>Worksheet A—Personal allowances</a:t>
          </a:r>
        </a:p>
      </dgm:t>
    </dgm:pt>
    <dgm:pt modelId="{EFAE8A07-FAFE-4C88-81A2-0B908182D68F}" type="parTrans" cxnId="{E08F5F52-2466-49E2-96C8-05EC3B9C2992}">
      <dgm:prSet/>
      <dgm:spPr/>
      <dgm:t>
        <a:bodyPr/>
        <a:lstStyle/>
        <a:p>
          <a:endParaRPr lang="en-US"/>
        </a:p>
      </dgm:t>
    </dgm:pt>
    <dgm:pt modelId="{F263E51C-C803-4DEE-89C6-1FCA3B20F716}" type="sibTrans" cxnId="{E08F5F52-2466-49E2-96C8-05EC3B9C2992}">
      <dgm:prSet/>
      <dgm:spPr/>
      <dgm:t>
        <a:bodyPr/>
        <a:lstStyle/>
        <a:p>
          <a:endParaRPr lang="en-US"/>
        </a:p>
      </dgm:t>
    </dgm:pt>
    <dgm:pt modelId="{84588940-2D7D-4072-964A-A5F7B2222D6D}">
      <dgm:prSet custT="1"/>
      <dgm:spPr/>
      <dgm:t>
        <a:bodyPr/>
        <a:lstStyle/>
        <a:p>
          <a:r>
            <a:rPr lang="en-US" sz="2000" cap="none" dirty="0"/>
            <a:t>Worksheet B—Deductions, adjustments, and credits</a:t>
          </a:r>
        </a:p>
      </dgm:t>
    </dgm:pt>
    <dgm:pt modelId="{FFB33848-C605-49BD-A3F4-AEC76D203822}" type="parTrans" cxnId="{C0E544D5-3EEE-4D36-B234-9DF60E91371B}">
      <dgm:prSet/>
      <dgm:spPr/>
      <dgm:t>
        <a:bodyPr/>
        <a:lstStyle/>
        <a:p>
          <a:endParaRPr lang="en-US"/>
        </a:p>
      </dgm:t>
    </dgm:pt>
    <dgm:pt modelId="{AB37DBFA-9190-47A6-A332-95A2413E3026}" type="sibTrans" cxnId="{C0E544D5-3EEE-4D36-B234-9DF60E91371B}">
      <dgm:prSet/>
      <dgm:spPr/>
      <dgm:t>
        <a:bodyPr/>
        <a:lstStyle/>
        <a:p>
          <a:endParaRPr lang="en-US"/>
        </a:p>
      </dgm:t>
    </dgm:pt>
    <dgm:pt modelId="{ACE18EF4-5229-4D61-A14C-E5E5B3DF9951}">
      <dgm:prSet custT="1"/>
      <dgm:spPr/>
      <dgm:t>
        <a:bodyPr/>
        <a:lstStyle/>
        <a:p>
          <a:pPr>
            <a:defRPr cap="all"/>
          </a:pPr>
          <a:r>
            <a:rPr lang="en-US" sz="2000" cap="none" dirty="0"/>
            <a:t>Worksheet C—Multiple jobs, nonwage income, and additions</a:t>
          </a:r>
        </a:p>
      </dgm:t>
    </dgm:pt>
    <dgm:pt modelId="{6F44EEC9-8B98-4D4C-90F7-33673CD93F59}" type="parTrans" cxnId="{A854F740-A355-4D8E-BD9E-2866A963A87D}">
      <dgm:prSet/>
      <dgm:spPr/>
      <dgm:t>
        <a:bodyPr/>
        <a:lstStyle/>
        <a:p>
          <a:endParaRPr lang="en-US"/>
        </a:p>
      </dgm:t>
    </dgm:pt>
    <dgm:pt modelId="{6886A473-99CC-4209-88FE-48FADDE94BC4}" type="sibTrans" cxnId="{A854F740-A355-4D8E-BD9E-2866A963A87D}">
      <dgm:prSet/>
      <dgm:spPr/>
      <dgm:t>
        <a:bodyPr/>
        <a:lstStyle/>
        <a:p>
          <a:endParaRPr lang="en-US"/>
        </a:p>
      </dgm:t>
    </dgm:pt>
    <dgm:pt modelId="{EDC56570-C09A-48E4-92C3-CAD231E3F38C}" type="pres">
      <dgm:prSet presAssocID="{37B8DC2B-2EDF-4B23-BADB-1C4B941670EF}" presName="root" presStyleCnt="0">
        <dgm:presLayoutVars>
          <dgm:dir/>
          <dgm:resizeHandles val="exact"/>
        </dgm:presLayoutVars>
      </dgm:prSet>
      <dgm:spPr/>
    </dgm:pt>
    <dgm:pt modelId="{75A91F04-828A-438D-8C7F-D1837B0C9ED2}" type="pres">
      <dgm:prSet presAssocID="{7EB58EA7-88C8-41F1-A2C9-601FC0F842CA}" presName="compNode" presStyleCnt="0"/>
      <dgm:spPr/>
    </dgm:pt>
    <dgm:pt modelId="{DD00688D-28F2-457B-BEB5-073582962C0F}" type="pres">
      <dgm:prSet presAssocID="{7EB58EA7-88C8-41F1-A2C9-601FC0F842CA}" presName="iconBgRect" presStyleLbl="bgShp" presStyleIdx="0" presStyleCnt="3"/>
      <dgm:spPr>
        <a:prstGeom prst="round2DiagRect">
          <a:avLst>
            <a:gd name="adj1" fmla="val 29727"/>
            <a:gd name="adj2" fmla="val 0"/>
          </a:avLst>
        </a:prstGeom>
      </dgm:spPr>
    </dgm:pt>
    <dgm:pt modelId="{38139B22-2BD0-45A9-972C-9D5BA282A6E6}" type="pres">
      <dgm:prSet presAssocID="{7EB58EA7-88C8-41F1-A2C9-601FC0F842C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rainstorm with solid fill"/>
        </a:ext>
      </dgm:extLst>
    </dgm:pt>
    <dgm:pt modelId="{DF2EDED6-665D-4C82-8DB7-217BDDE2B862}" type="pres">
      <dgm:prSet presAssocID="{7EB58EA7-88C8-41F1-A2C9-601FC0F842CA}" presName="spaceRect" presStyleCnt="0"/>
      <dgm:spPr/>
    </dgm:pt>
    <dgm:pt modelId="{963184C8-56AE-431E-AE8E-6E09C187E9FE}" type="pres">
      <dgm:prSet presAssocID="{7EB58EA7-88C8-41F1-A2C9-601FC0F842CA}" presName="textRect" presStyleLbl="revTx" presStyleIdx="0" presStyleCnt="3">
        <dgm:presLayoutVars>
          <dgm:chMax val="1"/>
          <dgm:chPref val="1"/>
        </dgm:presLayoutVars>
      </dgm:prSet>
      <dgm:spPr/>
    </dgm:pt>
    <dgm:pt modelId="{DB33C8D6-987F-4934-9CFD-7CACC4C87FD3}" type="pres">
      <dgm:prSet presAssocID="{F263E51C-C803-4DEE-89C6-1FCA3B20F716}" presName="sibTrans" presStyleCnt="0"/>
      <dgm:spPr/>
    </dgm:pt>
    <dgm:pt modelId="{D4CBE8FA-1A04-4707-BE83-6117E98F655C}" type="pres">
      <dgm:prSet presAssocID="{84588940-2D7D-4072-964A-A5F7B2222D6D}" presName="compNode" presStyleCnt="0"/>
      <dgm:spPr/>
    </dgm:pt>
    <dgm:pt modelId="{0E25399B-1D03-4562-8D53-E86E65CC2C42}" type="pres">
      <dgm:prSet presAssocID="{84588940-2D7D-4072-964A-A5F7B2222D6D}" presName="iconBgRect" presStyleLbl="bgShp" presStyleIdx="1" presStyleCnt="3"/>
      <dgm:spPr>
        <a:prstGeom prst="round2DiagRect">
          <a:avLst>
            <a:gd name="adj1" fmla="val 29727"/>
            <a:gd name="adj2" fmla="val 0"/>
          </a:avLst>
        </a:prstGeom>
      </dgm:spPr>
    </dgm:pt>
    <dgm:pt modelId="{CEF7B5AD-6ED0-4FEF-A4B2-BA1853CF8E7F}" type="pres">
      <dgm:prSet presAssocID="{84588940-2D7D-4072-964A-A5F7B2222D6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athematics with solid fill"/>
        </a:ext>
      </dgm:extLst>
    </dgm:pt>
    <dgm:pt modelId="{51709706-53FF-4F40-BAC6-954227764444}" type="pres">
      <dgm:prSet presAssocID="{84588940-2D7D-4072-964A-A5F7B2222D6D}" presName="spaceRect" presStyleCnt="0"/>
      <dgm:spPr/>
    </dgm:pt>
    <dgm:pt modelId="{324BF84A-6DBC-4CA3-ACA1-24008A267BF1}" type="pres">
      <dgm:prSet presAssocID="{84588940-2D7D-4072-964A-A5F7B2222D6D}" presName="textRect" presStyleLbl="revTx" presStyleIdx="1" presStyleCnt="3" custScaleY="86679">
        <dgm:presLayoutVars>
          <dgm:chMax val="1"/>
          <dgm:chPref val="1"/>
        </dgm:presLayoutVars>
      </dgm:prSet>
      <dgm:spPr/>
    </dgm:pt>
    <dgm:pt modelId="{E58ABA0A-930B-4213-886E-910B9926F0C6}" type="pres">
      <dgm:prSet presAssocID="{AB37DBFA-9190-47A6-A332-95A2413E3026}" presName="sibTrans" presStyleCnt="0"/>
      <dgm:spPr/>
    </dgm:pt>
    <dgm:pt modelId="{0214CBB7-8A77-4DC5-BF3C-DBE691804CA4}" type="pres">
      <dgm:prSet presAssocID="{ACE18EF4-5229-4D61-A14C-E5E5B3DF9951}" presName="compNode" presStyleCnt="0"/>
      <dgm:spPr/>
    </dgm:pt>
    <dgm:pt modelId="{1E1C69BE-DA43-4469-86DB-F0C9ED55EB88}" type="pres">
      <dgm:prSet presAssocID="{ACE18EF4-5229-4D61-A14C-E5E5B3DF9951}" presName="iconBgRect" presStyleLbl="bgShp" presStyleIdx="2" presStyleCnt="3"/>
      <dgm:spPr>
        <a:prstGeom prst="round2DiagRect">
          <a:avLst>
            <a:gd name="adj1" fmla="val 29727"/>
            <a:gd name="adj2" fmla="val 0"/>
          </a:avLst>
        </a:prstGeom>
      </dgm:spPr>
    </dgm:pt>
    <dgm:pt modelId="{1A686782-3A9E-41FB-A351-80AF07976175}" type="pres">
      <dgm:prSet presAssocID="{ACE18EF4-5229-4D61-A14C-E5E5B3DF9951}"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lipboard Checked with solid fill"/>
        </a:ext>
      </dgm:extLst>
    </dgm:pt>
    <dgm:pt modelId="{7BA92606-BDE2-41B6-AF09-3609BFF3F84F}" type="pres">
      <dgm:prSet presAssocID="{ACE18EF4-5229-4D61-A14C-E5E5B3DF9951}" presName="spaceRect" presStyleCnt="0"/>
      <dgm:spPr/>
    </dgm:pt>
    <dgm:pt modelId="{7438DA09-999E-40B0-9AEC-AD17FAA21E9F}" type="pres">
      <dgm:prSet presAssocID="{ACE18EF4-5229-4D61-A14C-E5E5B3DF9951}" presName="textRect" presStyleLbl="revTx" presStyleIdx="2" presStyleCnt="3">
        <dgm:presLayoutVars>
          <dgm:chMax val="1"/>
          <dgm:chPref val="1"/>
        </dgm:presLayoutVars>
      </dgm:prSet>
      <dgm:spPr/>
    </dgm:pt>
  </dgm:ptLst>
  <dgm:cxnLst>
    <dgm:cxn modelId="{B518EF25-C2B3-4505-8475-167410DB6419}" type="presOf" srcId="{84588940-2D7D-4072-964A-A5F7B2222D6D}" destId="{324BF84A-6DBC-4CA3-ACA1-24008A267BF1}" srcOrd="0" destOrd="0" presId="urn:microsoft.com/office/officeart/2018/5/layout/IconLeafLabelList"/>
    <dgm:cxn modelId="{A854F740-A355-4D8E-BD9E-2866A963A87D}" srcId="{37B8DC2B-2EDF-4B23-BADB-1C4B941670EF}" destId="{ACE18EF4-5229-4D61-A14C-E5E5B3DF9951}" srcOrd="2" destOrd="0" parTransId="{6F44EEC9-8B98-4D4C-90F7-33673CD93F59}" sibTransId="{6886A473-99CC-4209-88FE-48FADDE94BC4}"/>
    <dgm:cxn modelId="{D8B40F65-F2A2-4A85-BC3E-4AA51A18D51F}" type="presOf" srcId="{7EB58EA7-88C8-41F1-A2C9-601FC0F842CA}" destId="{963184C8-56AE-431E-AE8E-6E09C187E9FE}" srcOrd="0" destOrd="0" presId="urn:microsoft.com/office/officeart/2018/5/layout/IconLeafLabelList"/>
    <dgm:cxn modelId="{E08F5F52-2466-49E2-96C8-05EC3B9C2992}" srcId="{37B8DC2B-2EDF-4B23-BADB-1C4B941670EF}" destId="{7EB58EA7-88C8-41F1-A2C9-601FC0F842CA}" srcOrd="0" destOrd="0" parTransId="{EFAE8A07-FAFE-4C88-81A2-0B908182D68F}" sibTransId="{F263E51C-C803-4DEE-89C6-1FCA3B20F716}"/>
    <dgm:cxn modelId="{DF928754-1269-4757-A295-288E061666C0}" type="presOf" srcId="{37B8DC2B-2EDF-4B23-BADB-1C4B941670EF}" destId="{EDC56570-C09A-48E4-92C3-CAD231E3F38C}" srcOrd="0" destOrd="0" presId="urn:microsoft.com/office/officeart/2018/5/layout/IconLeafLabelList"/>
    <dgm:cxn modelId="{8A129F58-872B-4308-8DCC-052BCC2245B4}" type="presOf" srcId="{ACE18EF4-5229-4D61-A14C-E5E5B3DF9951}" destId="{7438DA09-999E-40B0-9AEC-AD17FAA21E9F}" srcOrd="0" destOrd="0" presId="urn:microsoft.com/office/officeart/2018/5/layout/IconLeafLabelList"/>
    <dgm:cxn modelId="{C0E544D5-3EEE-4D36-B234-9DF60E91371B}" srcId="{37B8DC2B-2EDF-4B23-BADB-1C4B941670EF}" destId="{84588940-2D7D-4072-964A-A5F7B2222D6D}" srcOrd="1" destOrd="0" parTransId="{FFB33848-C605-49BD-A3F4-AEC76D203822}" sibTransId="{AB37DBFA-9190-47A6-A332-95A2413E3026}"/>
    <dgm:cxn modelId="{9EFA70BA-27CE-4D13-B670-2CC0619ED493}" type="presParOf" srcId="{EDC56570-C09A-48E4-92C3-CAD231E3F38C}" destId="{75A91F04-828A-438D-8C7F-D1837B0C9ED2}" srcOrd="0" destOrd="0" presId="urn:microsoft.com/office/officeart/2018/5/layout/IconLeafLabelList"/>
    <dgm:cxn modelId="{02CA28E8-D136-4507-945D-E8A71FAFD364}" type="presParOf" srcId="{75A91F04-828A-438D-8C7F-D1837B0C9ED2}" destId="{DD00688D-28F2-457B-BEB5-073582962C0F}" srcOrd="0" destOrd="0" presId="urn:microsoft.com/office/officeart/2018/5/layout/IconLeafLabelList"/>
    <dgm:cxn modelId="{DA4CE7CF-C7F4-4282-B418-14E03600896C}" type="presParOf" srcId="{75A91F04-828A-438D-8C7F-D1837B0C9ED2}" destId="{38139B22-2BD0-45A9-972C-9D5BA282A6E6}" srcOrd="1" destOrd="0" presId="urn:microsoft.com/office/officeart/2018/5/layout/IconLeafLabelList"/>
    <dgm:cxn modelId="{FFC33C49-E913-4670-8062-E34EF1C43071}" type="presParOf" srcId="{75A91F04-828A-438D-8C7F-D1837B0C9ED2}" destId="{DF2EDED6-665D-4C82-8DB7-217BDDE2B862}" srcOrd="2" destOrd="0" presId="urn:microsoft.com/office/officeart/2018/5/layout/IconLeafLabelList"/>
    <dgm:cxn modelId="{65E651C4-F074-4302-8F9D-57BADDAC43D8}" type="presParOf" srcId="{75A91F04-828A-438D-8C7F-D1837B0C9ED2}" destId="{963184C8-56AE-431E-AE8E-6E09C187E9FE}" srcOrd="3" destOrd="0" presId="urn:microsoft.com/office/officeart/2018/5/layout/IconLeafLabelList"/>
    <dgm:cxn modelId="{6161581F-6DFE-4178-876A-E75108630D7E}" type="presParOf" srcId="{EDC56570-C09A-48E4-92C3-CAD231E3F38C}" destId="{DB33C8D6-987F-4934-9CFD-7CACC4C87FD3}" srcOrd="1" destOrd="0" presId="urn:microsoft.com/office/officeart/2018/5/layout/IconLeafLabelList"/>
    <dgm:cxn modelId="{6D6235B9-7ABF-40C9-8EF4-034C373BE331}" type="presParOf" srcId="{EDC56570-C09A-48E4-92C3-CAD231E3F38C}" destId="{D4CBE8FA-1A04-4707-BE83-6117E98F655C}" srcOrd="2" destOrd="0" presId="urn:microsoft.com/office/officeart/2018/5/layout/IconLeafLabelList"/>
    <dgm:cxn modelId="{7367B43D-8B33-4067-8AC5-090C5546A828}" type="presParOf" srcId="{D4CBE8FA-1A04-4707-BE83-6117E98F655C}" destId="{0E25399B-1D03-4562-8D53-E86E65CC2C42}" srcOrd="0" destOrd="0" presId="urn:microsoft.com/office/officeart/2018/5/layout/IconLeafLabelList"/>
    <dgm:cxn modelId="{9695FC72-E13B-4642-B8EB-AE0D4161C201}" type="presParOf" srcId="{D4CBE8FA-1A04-4707-BE83-6117E98F655C}" destId="{CEF7B5AD-6ED0-4FEF-A4B2-BA1853CF8E7F}" srcOrd="1" destOrd="0" presId="urn:microsoft.com/office/officeart/2018/5/layout/IconLeafLabelList"/>
    <dgm:cxn modelId="{2DA92DE4-492B-459C-A8A8-7E2DDD57B075}" type="presParOf" srcId="{D4CBE8FA-1A04-4707-BE83-6117E98F655C}" destId="{51709706-53FF-4F40-BAC6-954227764444}" srcOrd="2" destOrd="0" presId="urn:microsoft.com/office/officeart/2018/5/layout/IconLeafLabelList"/>
    <dgm:cxn modelId="{61D493C5-042F-4C85-BB53-3BF630A40B95}" type="presParOf" srcId="{D4CBE8FA-1A04-4707-BE83-6117E98F655C}" destId="{324BF84A-6DBC-4CA3-ACA1-24008A267BF1}" srcOrd="3" destOrd="0" presId="urn:microsoft.com/office/officeart/2018/5/layout/IconLeafLabelList"/>
    <dgm:cxn modelId="{515B065E-A776-4B96-BE5D-C078E2191BF2}" type="presParOf" srcId="{EDC56570-C09A-48E4-92C3-CAD231E3F38C}" destId="{E58ABA0A-930B-4213-886E-910B9926F0C6}" srcOrd="3" destOrd="0" presId="urn:microsoft.com/office/officeart/2018/5/layout/IconLeafLabelList"/>
    <dgm:cxn modelId="{E4FE6FB7-6C24-4E6F-B4F5-95788F378D1B}" type="presParOf" srcId="{EDC56570-C09A-48E4-92C3-CAD231E3F38C}" destId="{0214CBB7-8A77-4DC5-BF3C-DBE691804CA4}" srcOrd="4" destOrd="0" presId="urn:microsoft.com/office/officeart/2018/5/layout/IconLeafLabelList"/>
    <dgm:cxn modelId="{030E404D-10DE-45E1-8163-F7C893C5AE5C}" type="presParOf" srcId="{0214CBB7-8A77-4DC5-BF3C-DBE691804CA4}" destId="{1E1C69BE-DA43-4469-86DB-F0C9ED55EB88}" srcOrd="0" destOrd="0" presId="urn:microsoft.com/office/officeart/2018/5/layout/IconLeafLabelList"/>
    <dgm:cxn modelId="{7479A84B-45C7-4FDC-9A1A-64C945F9D7BA}" type="presParOf" srcId="{0214CBB7-8A77-4DC5-BF3C-DBE691804CA4}" destId="{1A686782-3A9E-41FB-A351-80AF07976175}" srcOrd="1" destOrd="0" presId="urn:microsoft.com/office/officeart/2018/5/layout/IconLeafLabelList"/>
    <dgm:cxn modelId="{1D79CDBC-93EF-4D8B-8A6C-D7545CD29BC2}" type="presParOf" srcId="{0214CBB7-8A77-4DC5-BF3C-DBE691804CA4}" destId="{7BA92606-BDE2-41B6-AF09-3609BFF3F84F}" srcOrd="2" destOrd="0" presId="urn:microsoft.com/office/officeart/2018/5/layout/IconLeafLabelList"/>
    <dgm:cxn modelId="{81F1D848-A21F-4063-BCC3-B07B9E3040EA}" type="presParOf" srcId="{0214CBB7-8A77-4DC5-BF3C-DBE691804CA4}" destId="{7438DA09-999E-40B0-9AEC-AD17FAA21E9F}"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6A54B1-E0C3-46E0-A0FD-0ACDDA26DF5F}">
      <dsp:nvSpPr>
        <dsp:cNvPr id="0" name=""/>
        <dsp:cNvSpPr/>
      </dsp:nvSpPr>
      <dsp:spPr>
        <a:xfrm>
          <a:off x="679050" y="578168"/>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D57E51-8A96-418F-B36E-4F297A8B70D9}">
      <dsp:nvSpPr>
        <dsp:cNvPr id="0" name=""/>
        <dsp:cNvSpPr/>
      </dsp:nvSpPr>
      <dsp:spPr>
        <a:xfrm>
          <a:off x="1073441" y="1061968"/>
          <a:ext cx="1082812" cy="1082812"/>
        </a:xfrm>
        <a:prstGeom prst="rect">
          <a:avLst/>
        </a:prstGeom>
        <a:solidFill>
          <a:schemeClr val="bg1">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BB46A9-06C7-462B-A5F3-87B02378FA5A}">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11300">
            <a:lnSpc>
              <a:spcPct val="100000"/>
            </a:lnSpc>
            <a:spcBef>
              <a:spcPct val="0"/>
            </a:spcBef>
            <a:spcAft>
              <a:spcPct val="35000"/>
            </a:spcAft>
            <a:buNone/>
            <a:defRPr cap="all"/>
          </a:pPr>
          <a:r>
            <a:rPr lang="en-US" sz="3400" kern="1200" cap="none" dirty="0"/>
            <a:t>No .pdf handouts</a:t>
          </a:r>
        </a:p>
      </dsp:txBody>
      <dsp:txXfrm>
        <a:off x="75768" y="3053169"/>
        <a:ext cx="3093750" cy="720000"/>
      </dsp:txXfrm>
    </dsp:sp>
    <dsp:sp modelId="{1B151472-006B-4CCE-90F0-87A4E3FA3127}">
      <dsp:nvSpPr>
        <dsp:cNvPr id="0" name=""/>
        <dsp:cNvSpPr/>
      </dsp:nvSpPr>
      <dsp:spPr>
        <a:xfrm>
          <a:off x="4314206" y="578168"/>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188F38-D6DB-4903-B203-A6CBA4133061}">
      <dsp:nvSpPr>
        <dsp:cNvPr id="0" name=""/>
        <dsp:cNvSpPr/>
      </dsp:nvSpPr>
      <dsp:spPr>
        <a:xfrm>
          <a:off x="4716393" y="980356"/>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C38CEF-6528-4F06-A3E6-4637935B982E}">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11300">
            <a:lnSpc>
              <a:spcPct val="100000"/>
            </a:lnSpc>
            <a:spcBef>
              <a:spcPct val="0"/>
            </a:spcBef>
            <a:spcAft>
              <a:spcPct val="35000"/>
            </a:spcAft>
            <a:buNone/>
            <a:defRPr cap="all"/>
          </a:pPr>
          <a:r>
            <a:rPr lang="en-US" sz="3400" kern="1200" cap="none" dirty="0"/>
            <a:t>Mobile Apps</a:t>
          </a:r>
        </a:p>
      </dsp:txBody>
      <dsp:txXfrm>
        <a:off x="3710925" y="3053169"/>
        <a:ext cx="3093750" cy="720000"/>
      </dsp:txXfrm>
    </dsp:sp>
    <dsp:sp modelId="{F3F3ABB5-A1F6-4D95-99A2-EE7742067F62}">
      <dsp:nvSpPr>
        <dsp:cNvPr id="0" name=""/>
        <dsp:cNvSpPr/>
      </dsp:nvSpPr>
      <dsp:spPr>
        <a:xfrm>
          <a:off x="7949362" y="578168"/>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71F76A-AC5A-4DEE-9EF8-8841F0872537}">
      <dsp:nvSpPr>
        <dsp:cNvPr id="0" name=""/>
        <dsp:cNvSpPr/>
      </dsp:nvSpPr>
      <dsp:spPr>
        <a:xfrm>
          <a:off x="8351550" y="980356"/>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3180F4-41A0-406E-A675-984B17401A00}">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511300">
            <a:lnSpc>
              <a:spcPct val="100000"/>
            </a:lnSpc>
            <a:spcBef>
              <a:spcPct val="0"/>
            </a:spcBef>
            <a:spcAft>
              <a:spcPct val="35000"/>
            </a:spcAft>
            <a:buNone/>
            <a:defRPr cap="all"/>
          </a:pPr>
          <a:endParaRPr lang="en-US" sz="3400" kern="1200" cap="none" dirty="0"/>
        </a:p>
      </dsp:txBody>
      <dsp:txXfrm>
        <a:off x="7346081" y="3053169"/>
        <a:ext cx="3093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02C16-0DDF-4DA0-95D1-A56F0B48DF1C}">
      <dsp:nvSpPr>
        <dsp:cNvPr id="0" name=""/>
        <dsp:cNvSpPr/>
      </dsp:nvSpPr>
      <dsp:spPr>
        <a:xfrm>
          <a:off x="0" y="0"/>
          <a:ext cx="6263640" cy="1572384"/>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BC21F-004E-4DCF-9E05-70C9EAC8CC21}">
      <dsp:nvSpPr>
        <dsp:cNvPr id="0" name=""/>
        <dsp:cNvSpPr/>
      </dsp:nvSpPr>
      <dsp:spPr>
        <a:xfrm>
          <a:off x="545592" y="379174"/>
          <a:ext cx="864811" cy="86481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502A6A-4ACA-4A07-96A1-3AA7A09E4D18}">
      <dsp:nvSpPr>
        <dsp:cNvPr id="0" name=""/>
        <dsp:cNvSpPr/>
      </dsp:nvSpPr>
      <dsp:spPr>
        <a:xfrm>
          <a:off x="1816103" y="67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1111250">
            <a:lnSpc>
              <a:spcPct val="100000"/>
            </a:lnSpc>
            <a:spcBef>
              <a:spcPct val="0"/>
            </a:spcBef>
            <a:spcAft>
              <a:spcPct val="35000"/>
            </a:spcAft>
            <a:buNone/>
          </a:pPr>
          <a:r>
            <a:rPr lang="en-US" sz="2500" kern="1200" dirty="0"/>
            <a:t>Technical Standards</a:t>
          </a:r>
        </a:p>
      </dsp:txBody>
      <dsp:txXfrm>
        <a:off x="1816103" y="671"/>
        <a:ext cx="4447536" cy="1572384"/>
      </dsp:txXfrm>
    </dsp:sp>
    <dsp:sp modelId="{04C426FB-083F-4384-9804-75A885ED132F}">
      <dsp:nvSpPr>
        <dsp:cNvPr id="0" name=""/>
        <dsp:cNvSpPr/>
      </dsp:nvSpPr>
      <dsp:spPr>
        <a:xfrm>
          <a:off x="0" y="2022411"/>
          <a:ext cx="6263640" cy="1572384"/>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7698A8-643C-4350-8ECB-7B8FB132D59E}">
      <dsp:nvSpPr>
        <dsp:cNvPr id="0" name=""/>
        <dsp:cNvSpPr/>
      </dsp:nvSpPr>
      <dsp:spPr>
        <a:xfrm>
          <a:off x="409661" y="355208"/>
          <a:ext cx="864811" cy="8648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8A5C9B-12F3-4CA1-9489-FBDB0C9423CC}">
      <dsp:nvSpPr>
        <dsp:cNvPr id="0" name=""/>
        <dsp:cNvSpPr/>
      </dsp:nvSpPr>
      <dsp:spPr>
        <a:xfrm>
          <a:off x="1816103" y="196615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1111250">
            <a:lnSpc>
              <a:spcPct val="100000"/>
            </a:lnSpc>
            <a:spcBef>
              <a:spcPct val="0"/>
            </a:spcBef>
            <a:spcAft>
              <a:spcPct val="35000"/>
            </a:spcAft>
            <a:buNone/>
          </a:pPr>
          <a:r>
            <a:rPr lang="en-US" sz="2500" kern="1200" dirty="0"/>
            <a:t>Digital access for people with disabilities</a:t>
          </a:r>
        </a:p>
      </dsp:txBody>
      <dsp:txXfrm>
        <a:off x="1816103" y="1966151"/>
        <a:ext cx="4447536" cy="1572384"/>
      </dsp:txXfrm>
    </dsp:sp>
    <dsp:sp modelId="{4E3443D1-72F4-4787-8733-37D837E8BFED}">
      <dsp:nvSpPr>
        <dsp:cNvPr id="0" name=""/>
        <dsp:cNvSpPr/>
      </dsp:nvSpPr>
      <dsp:spPr>
        <a:xfrm>
          <a:off x="0" y="3932303"/>
          <a:ext cx="6263640" cy="1572384"/>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344E56-2089-4530-8850-C5614F1D2EAF}">
      <dsp:nvSpPr>
        <dsp:cNvPr id="0" name=""/>
        <dsp:cNvSpPr/>
      </dsp:nvSpPr>
      <dsp:spPr>
        <a:xfrm>
          <a:off x="475646" y="4285418"/>
          <a:ext cx="864811" cy="8648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74ECF7-C253-4C5E-A75C-953F0B3A02BD}">
      <dsp:nvSpPr>
        <dsp:cNvPr id="0" name=""/>
        <dsp:cNvSpPr/>
      </dsp:nvSpPr>
      <dsp:spPr>
        <a:xfrm>
          <a:off x="1816103" y="3931632"/>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1111250">
            <a:lnSpc>
              <a:spcPct val="100000"/>
            </a:lnSpc>
            <a:spcBef>
              <a:spcPct val="0"/>
            </a:spcBef>
            <a:spcAft>
              <a:spcPct val="35000"/>
            </a:spcAft>
            <a:buNone/>
          </a:pPr>
          <a:r>
            <a:rPr lang="en-US" sz="2500" kern="1200" dirty="0"/>
            <a:t>DOR website and online services must comply by April 2026</a:t>
          </a:r>
        </a:p>
      </dsp:txBody>
      <dsp:txXfrm>
        <a:off x="1816103" y="3931632"/>
        <a:ext cx="4447536" cy="15723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6A54B1-E0C3-46E0-A0FD-0ACDDA26DF5F}">
      <dsp:nvSpPr>
        <dsp:cNvPr id="0" name=""/>
        <dsp:cNvSpPr/>
      </dsp:nvSpPr>
      <dsp:spPr>
        <a:xfrm>
          <a:off x="679050" y="578168"/>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D57E51-8A96-418F-B36E-4F297A8B70D9}">
      <dsp:nvSpPr>
        <dsp:cNvPr id="0" name=""/>
        <dsp:cNvSpPr/>
      </dsp:nvSpPr>
      <dsp:spPr>
        <a:xfrm>
          <a:off x="1081237" y="980356"/>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BB46A9-06C7-462B-A5F3-87B02378FA5A}">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cap="none" dirty="0"/>
            <a:t>No .pdf handout files</a:t>
          </a:r>
        </a:p>
      </dsp:txBody>
      <dsp:txXfrm>
        <a:off x="75768" y="3053169"/>
        <a:ext cx="3093750" cy="720000"/>
      </dsp:txXfrm>
    </dsp:sp>
    <dsp:sp modelId="{1B151472-006B-4CCE-90F0-87A4E3FA3127}">
      <dsp:nvSpPr>
        <dsp:cNvPr id="0" name=""/>
        <dsp:cNvSpPr/>
      </dsp:nvSpPr>
      <dsp:spPr>
        <a:xfrm>
          <a:off x="4314206" y="578168"/>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188F38-D6DB-4903-B203-A6CBA4133061}">
      <dsp:nvSpPr>
        <dsp:cNvPr id="0" name=""/>
        <dsp:cNvSpPr/>
      </dsp:nvSpPr>
      <dsp:spPr>
        <a:xfrm>
          <a:off x="4716393" y="980356"/>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C38CEF-6528-4F06-A3E6-4637935B982E}">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cap="none" dirty="0"/>
            <a:t>PowerPoints Slides will be posted</a:t>
          </a:r>
        </a:p>
      </dsp:txBody>
      <dsp:txXfrm>
        <a:off x="3710925" y="3053169"/>
        <a:ext cx="3093750" cy="720000"/>
      </dsp:txXfrm>
    </dsp:sp>
    <dsp:sp modelId="{F3F3ABB5-A1F6-4D95-99A2-EE7742067F62}">
      <dsp:nvSpPr>
        <dsp:cNvPr id="0" name=""/>
        <dsp:cNvSpPr/>
      </dsp:nvSpPr>
      <dsp:spPr>
        <a:xfrm>
          <a:off x="7949362" y="578168"/>
          <a:ext cx="1887187" cy="188718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71F76A-AC5A-4DEE-9EF8-8841F0872537}">
      <dsp:nvSpPr>
        <dsp:cNvPr id="0" name=""/>
        <dsp:cNvSpPr/>
      </dsp:nvSpPr>
      <dsp:spPr>
        <a:xfrm>
          <a:off x="8351550" y="980356"/>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3180F4-41A0-406E-A675-984B17401A00}">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endParaRPr lang="en-US" sz="2300" kern="1200" cap="none" dirty="0"/>
        </a:p>
      </dsp:txBody>
      <dsp:txXfrm>
        <a:off x="7346081" y="3053169"/>
        <a:ext cx="309375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02C16-0DDF-4DA0-95D1-A56F0B48DF1C}">
      <dsp:nvSpPr>
        <dsp:cNvPr id="0" name=""/>
        <dsp:cNvSpPr/>
      </dsp:nvSpPr>
      <dsp:spPr>
        <a:xfrm>
          <a:off x="0" y="112531"/>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BC21F-004E-4DCF-9E05-70C9EAC8CC21}">
      <dsp:nvSpPr>
        <dsp:cNvPr id="0" name=""/>
        <dsp:cNvSpPr/>
      </dsp:nvSpPr>
      <dsp:spPr>
        <a:xfrm>
          <a:off x="475646" y="354458"/>
          <a:ext cx="864811" cy="86481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502A6A-4ACA-4A07-96A1-3AA7A09E4D18}">
      <dsp:nvSpPr>
        <dsp:cNvPr id="0" name=""/>
        <dsp:cNvSpPr/>
      </dsp:nvSpPr>
      <dsp:spPr>
        <a:xfrm>
          <a:off x="1816103" y="67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1111250">
            <a:lnSpc>
              <a:spcPct val="100000"/>
            </a:lnSpc>
            <a:spcBef>
              <a:spcPct val="0"/>
            </a:spcBef>
            <a:spcAft>
              <a:spcPct val="35000"/>
            </a:spcAft>
            <a:buNone/>
          </a:pPr>
          <a:r>
            <a:rPr lang="en-US" sz="2500" kern="1200" dirty="0"/>
            <a:t>Better Serve Customers</a:t>
          </a:r>
        </a:p>
      </dsp:txBody>
      <dsp:txXfrm>
        <a:off x="1816103" y="671"/>
        <a:ext cx="4447536" cy="1572384"/>
      </dsp:txXfrm>
    </dsp:sp>
    <dsp:sp modelId="{04C426FB-083F-4384-9804-75A885ED132F}">
      <dsp:nvSpPr>
        <dsp:cNvPr id="0" name=""/>
        <dsp:cNvSpPr/>
      </dsp:nvSpPr>
      <dsp:spPr>
        <a:xfrm>
          <a:off x="0" y="1966151"/>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7698A8-643C-4350-8ECB-7B8FB132D59E}">
      <dsp:nvSpPr>
        <dsp:cNvPr id="0" name=""/>
        <dsp:cNvSpPr/>
      </dsp:nvSpPr>
      <dsp:spPr>
        <a:xfrm>
          <a:off x="475646" y="2319938"/>
          <a:ext cx="864811" cy="8648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8A5C9B-12F3-4CA1-9489-FBDB0C9423CC}">
      <dsp:nvSpPr>
        <dsp:cNvPr id="0" name=""/>
        <dsp:cNvSpPr/>
      </dsp:nvSpPr>
      <dsp:spPr>
        <a:xfrm>
          <a:off x="1816103" y="196615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1111250">
            <a:lnSpc>
              <a:spcPct val="100000"/>
            </a:lnSpc>
            <a:spcBef>
              <a:spcPct val="0"/>
            </a:spcBef>
            <a:spcAft>
              <a:spcPct val="35000"/>
            </a:spcAft>
            <a:buNone/>
          </a:pPr>
          <a:r>
            <a:rPr lang="en-US" sz="2500" kern="1200" dirty="0"/>
            <a:t>Start December 2024</a:t>
          </a:r>
        </a:p>
      </dsp:txBody>
      <dsp:txXfrm>
        <a:off x="1816103" y="1966151"/>
        <a:ext cx="4447536" cy="1572384"/>
      </dsp:txXfrm>
    </dsp:sp>
    <dsp:sp modelId="{4E3443D1-72F4-4787-8733-37D837E8BFED}">
      <dsp:nvSpPr>
        <dsp:cNvPr id="0" name=""/>
        <dsp:cNvSpPr/>
      </dsp:nvSpPr>
      <dsp:spPr>
        <a:xfrm>
          <a:off x="0" y="3931632"/>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344E56-2089-4530-8850-C5614F1D2EAF}">
      <dsp:nvSpPr>
        <dsp:cNvPr id="0" name=""/>
        <dsp:cNvSpPr/>
      </dsp:nvSpPr>
      <dsp:spPr>
        <a:xfrm>
          <a:off x="475646" y="4285418"/>
          <a:ext cx="864811" cy="8648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74ECF7-C253-4C5E-A75C-953F0B3A02BD}">
      <dsp:nvSpPr>
        <dsp:cNvPr id="0" name=""/>
        <dsp:cNvSpPr/>
      </dsp:nvSpPr>
      <dsp:spPr>
        <a:xfrm>
          <a:off x="1816103" y="3931632"/>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1111250">
            <a:lnSpc>
              <a:spcPct val="100000"/>
            </a:lnSpc>
            <a:spcBef>
              <a:spcPct val="0"/>
            </a:spcBef>
            <a:spcAft>
              <a:spcPct val="35000"/>
            </a:spcAft>
            <a:buNone/>
          </a:pPr>
          <a:r>
            <a:rPr lang="en-US" sz="2500" kern="1200" dirty="0"/>
            <a:t>Complete February 2025</a:t>
          </a:r>
        </a:p>
      </dsp:txBody>
      <dsp:txXfrm>
        <a:off x="1816103" y="3931632"/>
        <a:ext cx="4447536" cy="15723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02C16-0DDF-4DA0-95D1-A56F0B48DF1C}">
      <dsp:nvSpPr>
        <dsp:cNvPr id="0" name=""/>
        <dsp:cNvSpPr/>
      </dsp:nvSpPr>
      <dsp:spPr>
        <a:xfrm>
          <a:off x="0" y="112531"/>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BC21F-004E-4DCF-9E05-70C9EAC8CC21}">
      <dsp:nvSpPr>
        <dsp:cNvPr id="0" name=""/>
        <dsp:cNvSpPr/>
      </dsp:nvSpPr>
      <dsp:spPr>
        <a:xfrm>
          <a:off x="475646" y="354458"/>
          <a:ext cx="864811" cy="86481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502A6A-4ACA-4A07-96A1-3AA7A09E4D18}">
      <dsp:nvSpPr>
        <dsp:cNvPr id="0" name=""/>
        <dsp:cNvSpPr/>
      </dsp:nvSpPr>
      <dsp:spPr>
        <a:xfrm>
          <a:off x="1816103" y="67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1111250">
            <a:lnSpc>
              <a:spcPct val="100000"/>
            </a:lnSpc>
            <a:spcBef>
              <a:spcPct val="0"/>
            </a:spcBef>
            <a:spcAft>
              <a:spcPct val="35000"/>
            </a:spcAft>
            <a:buNone/>
          </a:pPr>
          <a:r>
            <a:rPr lang="en-US" sz="2500" kern="1200" dirty="0"/>
            <a:t>Payments</a:t>
          </a:r>
        </a:p>
      </dsp:txBody>
      <dsp:txXfrm>
        <a:off x="1816103" y="671"/>
        <a:ext cx="4447536" cy="1572384"/>
      </dsp:txXfrm>
    </dsp:sp>
    <dsp:sp modelId="{04C426FB-083F-4384-9804-75A885ED132F}">
      <dsp:nvSpPr>
        <dsp:cNvPr id="0" name=""/>
        <dsp:cNvSpPr/>
      </dsp:nvSpPr>
      <dsp:spPr>
        <a:xfrm>
          <a:off x="0" y="1966151"/>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7698A8-643C-4350-8ECB-7B8FB132D59E}">
      <dsp:nvSpPr>
        <dsp:cNvPr id="0" name=""/>
        <dsp:cNvSpPr/>
      </dsp:nvSpPr>
      <dsp:spPr>
        <a:xfrm>
          <a:off x="475646" y="2319938"/>
          <a:ext cx="864811" cy="8648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8A5C9B-12F3-4CA1-9489-FBDB0C9423CC}">
      <dsp:nvSpPr>
        <dsp:cNvPr id="0" name=""/>
        <dsp:cNvSpPr/>
      </dsp:nvSpPr>
      <dsp:spPr>
        <a:xfrm>
          <a:off x="1816103" y="1966151"/>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1111250">
            <a:lnSpc>
              <a:spcPct val="100000"/>
            </a:lnSpc>
            <a:spcBef>
              <a:spcPct val="0"/>
            </a:spcBef>
            <a:spcAft>
              <a:spcPct val="35000"/>
            </a:spcAft>
            <a:buNone/>
          </a:pPr>
          <a:r>
            <a:rPr lang="en-US" sz="2500" kern="1200" dirty="0"/>
            <a:t>Returns and documents</a:t>
          </a:r>
        </a:p>
      </dsp:txBody>
      <dsp:txXfrm>
        <a:off x="1816103" y="1966151"/>
        <a:ext cx="4447536" cy="1572384"/>
      </dsp:txXfrm>
    </dsp:sp>
    <dsp:sp modelId="{4E3443D1-72F4-4787-8733-37D837E8BFED}">
      <dsp:nvSpPr>
        <dsp:cNvPr id="0" name=""/>
        <dsp:cNvSpPr/>
      </dsp:nvSpPr>
      <dsp:spPr>
        <a:xfrm>
          <a:off x="0" y="3931632"/>
          <a:ext cx="6263640" cy="157238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344E56-2089-4530-8850-C5614F1D2EAF}">
      <dsp:nvSpPr>
        <dsp:cNvPr id="0" name=""/>
        <dsp:cNvSpPr/>
      </dsp:nvSpPr>
      <dsp:spPr>
        <a:xfrm>
          <a:off x="475646" y="4285418"/>
          <a:ext cx="864811" cy="8648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74ECF7-C253-4C5E-A75C-953F0B3A02BD}">
      <dsp:nvSpPr>
        <dsp:cNvPr id="0" name=""/>
        <dsp:cNvSpPr/>
      </dsp:nvSpPr>
      <dsp:spPr>
        <a:xfrm>
          <a:off x="1816103" y="3931632"/>
          <a:ext cx="4447536" cy="157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11" tIns="166411" rIns="166411" bIns="166411" numCol="1" spcCol="1270" anchor="ctr" anchorCtr="0">
          <a:noAutofit/>
        </a:bodyPr>
        <a:lstStyle/>
        <a:p>
          <a:pPr marL="0" lvl="0" indent="0" algn="l" defTabSz="1111250">
            <a:lnSpc>
              <a:spcPct val="100000"/>
            </a:lnSpc>
            <a:spcBef>
              <a:spcPct val="0"/>
            </a:spcBef>
            <a:spcAft>
              <a:spcPct val="35000"/>
            </a:spcAft>
            <a:buNone/>
          </a:pPr>
          <a:r>
            <a:rPr lang="en-US" sz="2500" kern="1200" dirty="0"/>
            <a:t>Basic questions</a:t>
          </a:r>
        </a:p>
      </dsp:txBody>
      <dsp:txXfrm>
        <a:off x="1816103" y="3931632"/>
        <a:ext cx="4447536" cy="15723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0688D-28F2-457B-BEB5-073582962C0F}">
      <dsp:nvSpPr>
        <dsp:cNvPr id="0" name=""/>
        <dsp:cNvSpPr/>
      </dsp:nvSpPr>
      <dsp:spPr>
        <a:xfrm>
          <a:off x="679050" y="511271"/>
          <a:ext cx="1887187" cy="1887187"/>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139B22-2BD0-45A9-972C-9D5BA282A6E6}">
      <dsp:nvSpPr>
        <dsp:cNvPr id="0" name=""/>
        <dsp:cNvSpPr/>
      </dsp:nvSpPr>
      <dsp:spPr>
        <a:xfrm>
          <a:off x="1081237" y="913459"/>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3184C8-56AE-431E-AE8E-6E09C187E9FE}">
      <dsp:nvSpPr>
        <dsp:cNvPr id="0" name=""/>
        <dsp:cNvSpPr/>
      </dsp:nvSpPr>
      <dsp:spPr>
        <a:xfrm>
          <a:off x="75768" y="2986272"/>
          <a:ext cx="309375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cap="none" dirty="0"/>
            <a:t>Worksheet A—Personal allowances</a:t>
          </a:r>
        </a:p>
      </dsp:txBody>
      <dsp:txXfrm>
        <a:off x="75768" y="2986272"/>
        <a:ext cx="3093750" cy="855000"/>
      </dsp:txXfrm>
    </dsp:sp>
    <dsp:sp modelId="{0E25399B-1D03-4562-8D53-E86E65CC2C42}">
      <dsp:nvSpPr>
        <dsp:cNvPr id="0" name=""/>
        <dsp:cNvSpPr/>
      </dsp:nvSpPr>
      <dsp:spPr>
        <a:xfrm>
          <a:off x="4314206" y="592899"/>
          <a:ext cx="1887187" cy="1887187"/>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F7B5AD-6ED0-4FEF-A4B2-BA1853CF8E7F}">
      <dsp:nvSpPr>
        <dsp:cNvPr id="0" name=""/>
        <dsp:cNvSpPr/>
      </dsp:nvSpPr>
      <dsp:spPr>
        <a:xfrm>
          <a:off x="4716393" y="995087"/>
          <a:ext cx="1082812" cy="108281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4BF84A-6DBC-4CA3-ACA1-24008A267BF1}">
      <dsp:nvSpPr>
        <dsp:cNvPr id="0" name=""/>
        <dsp:cNvSpPr/>
      </dsp:nvSpPr>
      <dsp:spPr>
        <a:xfrm>
          <a:off x="3710925" y="3117261"/>
          <a:ext cx="3093750" cy="642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cap="none" dirty="0"/>
            <a:t>Worksheet B—Deductions, adjustments, and credits</a:t>
          </a:r>
        </a:p>
      </dsp:txBody>
      <dsp:txXfrm>
        <a:off x="3710925" y="3117261"/>
        <a:ext cx="3093750" cy="642382"/>
      </dsp:txXfrm>
    </dsp:sp>
    <dsp:sp modelId="{1E1C69BE-DA43-4469-86DB-F0C9ED55EB88}">
      <dsp:nvSpPr>
        <dsp:cNvPr id="0" name=""/>
        <dsp:cNvSpPr/>
      </dsp:nvSpPr>
      <dsp:spPr>
        <a:xfrm>
          <a:off x="7949362" y="511271"/>
          <a:ext cx="1887187" cy="1887187"/>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686782-3A9E-41FB-A351-80AF07976175}">
      <dsp:nvSpPr>
        <dsp:cNvPr id="0" name=""/>
        <dsp:cNvSpPr/>
      </dsp:nvSpPr>
      <dsp:spPr>
        <a:xfrm>
          <a:off x="8351550" y="913459"/>
          <a:ext cx="1082812" cy="108281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38DA09-999E-40B0-9AEC-AD17FAA21E9F}">
      <dsp:nvSpPr>
        <dsp:cNvPr id="0" name=""/>
        <dsp:cNvSpPr/>
      </dsp:nvSpPr>
      <dsp:spPr>
        <a:xfrm>
          <a:off x="7346081" y="2986272"/>
          <a:ext cx="309375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cap="none" dirty="0"/>
            <a:t>Worksheet C—Multiple jobs, nonwage income, and additions</a:t>
          </a:r>
        </a:p>
      </dsp:txBody>
      <dsp:txXfrm>
        <a:off x="7346081" y="2986272"/>
        <a:ext cx="3093750" cy="855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511A50-6A48-448B-8DE4-43BAFBA3437D}" type="datetimeFigureOut">
              <a:rPr lang="en-US" smtClean="0"/>
              <a:t>8/5/2025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0F55C8-313B-4E63-B4FD-DC4656470237}" type="slidenum">
              <a:rPr lang="en-US" smtClean="0"/>
              <a:t>‹#›</a:t>
            </a:fld>
            <a:endParaRPr lang="en-US"/>
          </a:p>
        </p:txBody>
      </p:sp>
    </p:spTree>
    <p:extLst>
      <p:ext uri="{BB962C8B-B14F-4D97-AF65-F5344CB8AC3E}">
        <p14:creationId xmlns:p14="http://schemas.microsoft.com/office/powerpoint/2010/main" val="288859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1</a:t>
            </a:fld>
            <a:endParaRPr lang="en-US" dirty="0"/>
          </a:p>
        </p:txBody>
      </p:sp>
    </p:spTree>
    <p:extLst>
      <p:ext uri="{BB962C8B-B14F-4D97-AF65-F5344CB8AC3E}">
        <p14:creationId xmlns:p14="http://schemas.microsoft.com/office/powerpoint/2010/main" val="362372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12</a:t>
            </a:fld>
            <a:endParaRPr lang="en-US" dirty="0"/>
          </a:p>
        </p:txBody>
      </p:sp>
    </p:spTree>
    <p:extLst>
      <p:ext uri="{BB962C8B-B14F-4D97-AF65-F5344CB8AC3E}">
        <p14:creationId xmlns:p14="http://schemas.microsoft.com/office/powerpoint/2010/main" val="65446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13</a:t>
            </a:fld>
            <a:endParaRPr lang="en-US" dirty="0"/>
          </a:p>
        </p:txBody>
      </p:sp>
    </p:spTree>
    <p:extLst>
      <p:ext uri="{BB962C8B-B14F-4D97-AF65-F5344CB8AC3E}">
        <p14:creationId xmlns:p14="http://schemas.microsoft.com/office/powerpoint/2010/main" val="4013692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14</a:t>
            </a:fld>
            <a:endParaRPr lang="en-US" dirty="0"/>
          </a:p>
        </p:txBody>
      </p:sp>
    </p:spTree>
    <p:extLst>
      <p:ext uri="{BB962C8B-B14F-4D97-AF65-F5344CB8AC3E}">
        <p14:creationId xmlns:p14="http://schemas.microsoft.com/office/powerpoint/2010/main" val="4049851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15</a:t>
            </a:fld>
            <a:endParaRPr lang="en-US" dirty="0"/>
          </a:p>
        </p:txBody>
      </p:sp>
    </p:spTree>
    <p:extLst>
      <p:ext uri="{BB962C8B-B14F-4D97-AF65-F5344CB8AC3E}">
        <p14:creationId xmlns:p14="http://schemas.microsoft.com/office/powerpoint/2010/main" val="378788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2C4BF-A0FF-682F-60BF-0D7D043BB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91CCE-C742-F0A0-C583-9ADAB795D6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58F67B-21C1-0EE0-86EF-4044375D3D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4EF2DC-9470-AF8F-6E81-845FEC41352F}"/>
              </a:ext>
            </a:extLst>
          </p:cNvPr>
          <p:cNvSpPr>
            <a:spLocks noGrp="1"/>
          </p:cNvSpPr>
          <p:nvPr>
            <p:ph type="sldNum" sz="quarter" idx="5"/>
          </p:nvPr>
        </p:nvSpPr>
        <p:spPr/>
        <p:txBody>
          <a:bodyPr/>
          <a:lstStyle/>
          <a:p>
            <a:fld id="{33759DCC-177F-4C18-ADC2-707110EBBBB1}" type="slidenum">
              <a:rPr lang="en-US" smtClean="0"/>
              <a:t>16</a:t>
            </a:fld>
            <a:endParaRPr lang="en-US" dirty="0"/>
          </a:p>
        </p:txBody>
      </p:sp>
    </p:spTree>
    <p:extLst>
      <p:ext uri="{BB962C8B-B14F-4D97-AF65-F5344CB8AC3E}">
        <p14:creationId xmlns:p14="http://schemas.microsoft.com/office/powerpoint/2010/main" val="372699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18</a:t>
            </a:fld>
            <a:endParaRPr lang="en-US" dirty="0"/>
          </a:p>
        </p:txBody>
      </p:sp>
    </p:spTree>
    <p:extLst>
      <p:ext uri="{BB962C8B-B14F-4D97-AF65-F5344CB8AC3E}">
        <p14:creationId xmlns:p14="http://schemas.microsoft.com/office/powerpoint/2010/main" val="1497927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19</a:t>
            </a:fld>
            <a:endParaRPr lang="en-US" dirty="0"/>
          </a:p>
        </p:txBody>
      </p:sp>
    </p:spTree>
    <p:extLst>
      <p:ext uri="{BB962C8B-B14F-4D97-AF65-F5344CB8AC3E}">
        <p14:creationId xmlns:p14="http://schemas.microsoft.com/office/powerpoint/2010/main" val="1419547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20</a:t>
            </a:fld>
            <a:endParaRPr lang="en-US" dirty="0"/>
          </a:p>
        </p:txBody>
      </p:sp>
    </p:spTree>
    <p:extLst>
      <p:ext uri="{BB962C8B-B14F-4D97-AF65-F5344CB8AC3E}">
        <p14:creationId xmlns:p14="http://schemas.microsoft.com/office/powerpoint/2010/main" val="38621524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E4290-EC53-227C-9BA6-829F48D85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B2919-2A10-7D0D-EA5B-F53C5B54DE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9FADE2-E455-23C5-809B-72B4AD9E00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B0C1C2-0F85-4A6A-D2D6-A36B1A58731A}"/>
              </a:ext>
            </a:extLst>
          </p:cNvPr>
          <p:cNvSpPr>
            <a:spLocks noGrp="1"/>
          </p:cNvSpPr>
          <p:nvPr>
            <p:ph type="sldNum" sz="quarter" idx="5"/>
          </p:nvPr>
        </p:nvSpPr>
        <p:spPr/>
        <p:txBody>
          <a:bodyPr/>
          <a:lstStyle/>
          <a:p>
            <a:fld id="{33759DCC-177F-4C18-ADC2-707110EBBBB1}" type="slidenum">
              <a:rPr lang="en-US" smtClean="0"/>
              <a:t>21</a:t>
            </a:fld>
            <a:endParaRPr lang="en-US" dirty="0"/>
          </a:p>
        </p:txBody>
      </p:sp>
    </p:spTree>
    <p:extLst>
      <p:ext uri="{BB962C8B-B14F-4D97-AF65-F5344CB8AC3E}">
        <p14:creationId xmlns:p14="http://schemas.microsoft.com/office/powerpoint/2010/main" val="3324057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1CBEB-7A05-7B05-1F22-2A7528887E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BCC00-B646-8E93-8397-D4D5C24EE6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3CA86A-CB5C-A3D7-73C4-2BAD7BFA85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AB2B73-2B16-AC4A-9519-0BC393B0BEF5}"/>
              </a:ext>
            </a:extLst>
          </p:cNvPr>
          <p:cNvSpPr>
            <a:spLocks noGrp="1"/>
          </p:cNvSpPr>
          <p:nvPr>
            <p:ph type="sldNum" sz="quarter" idx="5"/>
          </p:nvPr>
        </p:nvSpPr>
        <p:spPr/>
        <p:txBody>
          <a:bodyPr/>
          <a:lstStyle/>
          <a:p>
            <a:fld id="{33759DCC-177F-4C18-ADC2-707110EBBBB1}" type="slidenum">
              <a:rPr lang="en-US" smtClean="0"/>
              <a:t>22</a:t>
            </a:fld>
            <a:endParaRPr lang="en-US" dirty="0"/>
          </a:p>
        </p:txBody>
      </p:sp>
    </p:spTree>
    <p:extLst>
      <p:ext uri="{BB962C8B-B14F-4D97-AF65-F5344CB8AC3E}">
        <p14:creationId xmlns:p14="http://schemas.microsoft.com/office/powerpoint/2010/main" val="401136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759DCC-177F-4C18-ADC2-707110EBBB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7DA05C0-EEB9-A7D8-998F-D430064336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61794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23</a:t>
            </a:fld>
            <a:endParaRPr lang="en-US" dirty="0"/>
          </a:p>
        </p:txBody>
      </p:sp>
    </p:spTree>
    <p:extLst>
      <p:ext uri="{BB962C8B-B14F-4D97-AF65-F5344CB8AC3E}">
        <p14:creationId xmlns:p14="http://schemas.microsoft.com/office/powerpoint/2010/main" val="15410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24</a:t>
            </a:fld>
            <a:endParaRPr lang="en-US" dirty="0"/>
          </a:p>
        </p:txBody>
      </p:sp>
    </p:spTree>
    <p:extLst>
      <p:ext uri="{BB962C8B-B14F-4D97-AF65-F5344CB8AC3E}">
        <p14:creationId xmlns:p14="http://schemas.microsoft.com/office/powerpoint/2010/main" val="255070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25</a:t>
            </a:fld>
            <a:endParaRPr lang="en-US" dirty="0"/>
          </a:p>
        </p:txBody>
      </p:sp>
    </p:spTree>
    <p:extLst>
      <p:ext uri="{BB962C8B-B14F-4D97-AF65-F5344CB8AC3E}">
        <p14:creationId xmlns:p14="http://schemas.microsoft.com/office/powerpoint/2010/main" val="31045612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4363B-4AD7-8294-4BDD-7A2331F05E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F0C2C-76BF-D8AD-556C-6A34823ADB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0284B-3304-A26F-339B-E8CB624D36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8878EA-DA06-B126-77D6-612DD66A2656}"/>
              </a:ext>
            </a:extLst>
          </p:cNvPr>
          <p:cNvSpPr>
            <a:spLocks noGrp="1"/>
          </p:cNvSpPr>
          <p:nvPr>
            <p:ph type="sldNum" sz="quarter" idx="5"/>
          </p:nvPr>
        </p:nvSpPr>
        <p:spPr/>
        <p:txBody>
          <a:bodyPr/>
          <a:lstStyle/>
          <a:p>
            <a:fld id="{33759DCC-177F-4C18-ADC2-707110EBBBB1}" type="slidenum">
              <a:rPr lang="en-US" smtClean="0"/>
              <a:t>26</a:t>
            </a:fld>
            <a:endParaRPr lang="en-US" dirty="0"/>
          </a:p>
        </p:txBody>
      </p:sp>
    </p:spTree>
    <p:extLst>
      <p:ext uri="{BB962C8B-B14F-4D97-AF65-F5344CB8AC3E}">
        <p14:creationId xmlns:p14="http://schemas.microsoft.com/office/powerpoint/2010/main" val="873994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99441-0832-1A04-75E5-6F421B9BE9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EBD1E3-D223-391F-9A2C-5F44C78B14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1DC8AD-AC22-9139-86DD-0D3F54D93B2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96CA123-A39B-057E-FB3F-9F1DBD5CD42D}"/>
              </a:ext>
            </a:extLst>
          </p:cNvPr>
          <p:cNvSpPr>
            <a:spLocks noGrp="1"/>
          </p:cNvSpPr>
          <p:nvPr>
            <p:ph type="sldNum" sz="quarter" idx="5"/>
          </p:nvPr>
        </p:nvSpPr>
        <p:spPr/>
        <p:txBody>
          <a:bodyPr/>
          <a:lstStyle/>
          <a:p>
            <a:fld id="{33759DCC-177F-4C18-ADC2-707110EBBBB1}" type="slidenum">
              <a:rPr lang="en-US" smtClean="0"/>
              <a:t>27</a:t>
            </a:fld>
            <a:endParaRPr lang="en-US" dirty="0"/>
          </a:p>
        </p:txBody>
      </p:sp>
    </p:spTree>
    <p:extLst>
      <p:ext uri="{BB962C8B-B14F-4D97-AF65-F5344CB8AC3E}">
        <p14:creationId xmlns:p14="http://schemas.microsoft.com/office/powerpoint/2010/main" val="5455064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09E8B-F760-5800-71FC-A48C03DC8F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805243-77E8-69E0-F677-B74D4F4097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101359-2022-6835-7665-235AEE5F6F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155809-4236-AD61-F3F9-F17E5CD6575A}"/>
              </a:ext>
            </a:extLst>
          </p:cNvPr>
          <p:cNvSpPr>
            <a:spLocks noGrp="1"/>
          </p:cNvSpPr>
          <p:nvPr>
            <p:ph type="sldNum" sz="quarter" idx="5"/>
          </p:nvPr>
        </p:nvSpPr>
        <p:spPr/>
        <p:txBody>
          <a:bodyPr/>
          <a:lstStyle/>
          <a:p>
            <a:fld id="{33759DCC-177F-4C18-ADC2-707110EBBBB1}" type="slidenum">
              <a:rPr lang="en-US" smtClean="0"/>
              <a:t>28</a:t>
            </a:fld>
            <a:endParaRPr lang="en-US" dirty="0"/>
          </a:p>
        </p:txBody>
      </p:sp>
    </p:spTree>
    <p:extLst>
      <p:ext uri="{BB962C8B-B14F-4D97-AF65-F5344CB8AC3E}">
        <p14:creationId xmlns:p14="http://schemas.microsoft.com/office/powerpoint/2010/main" val="19633294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0A3EF-5D68-27E2-0026-BA35093D3B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2BF08-D262-8336-36F3-A9CBDF8880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CC1DF-F5BF-D7E2-53E2-4F23B4041D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D53C31-F13F-2645-BB9B-D74FAF7EC8C7}"/>
              </a:ext>
            </a:extLst>
          </p:cNvPr>
          <p:cNvSpPr>
            <a:spLocks noGrp="1"/>
          </p:cNvSpPr>
          <p:nvPr>
            <p:ph type="sldNum" sz="quarter" idx="5"/>
          </p:nvPr>
        </p:nvSpPr>
        <p:spPr/>
        <p:txBody>
          <a:bodyPr/>
          <a:lstStyle/>
          <a:p>
            <a:fld id="{33759DCC-177F-4C18-ADC2-707110EBBBB1}" type="slidenum">
              <a:rPr lang="en-US" smtClean="0"/>
              <a:t>29</a:t>
            </a:fld>
            <a:endParaRPr lang="en-US" dirty="0"/>
          </a:p>
        </p:txBody>
      </p:sp>
    </p:spTree>
    <p:extLst>
      <p:ext uri="{BB962C8B-B14F-4D97-AF65-F5344CB8AC3E}">
        <p14:creationId xmlns:p14="http://schemas.microsoft.com/office/powerpoint/2010/main" val="22162847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30</a:t>
            </a:fld>
            <a:endParaRPr lang="en-US" dirty="0"/>
          </a:p>
        </p:txBody>
      </p:sp>
    </p:spTree>
    <p:extLst>
      <p:ext uri="{BB962C8B-B14F-4D97-AF65-F5344CB8AC3E}">
        <p14:creationId xmlns:p14="http://schemas.microsoft.com/office/powerpoint/2010/main" val="26950604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2BDA4-B785-B54A-EB9E-F413AD489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789DDC-22C6-4FE3-218D-6B92306BD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7B49C-7EB2-5775-BF17-A528E46443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D059F1-C216-71E4-BC3B-CABE98AF83D2}"/>
              </a:ext>
            </a:extLst>
          </p:cNvPr>
          <p:cNvSpPr>
            <a:spLocks noGrp="1"/>
          </p:cNvSpPr>
          <p:nvPr>
            <p:ph type="sldNum" sz="quarter" idx="5"/>
          </p:nvPr>
        </p:nvSpPr>
        <p:spPr/>
        <p:txBody>
          <a:bodyPr/>
          <a:lstStyle/>
          <a:p>
            <a:fld id="{33759DCC-177F-4C18-ADC2-707110EBBBB1}" type="slidenum">
              <a:rPr lang="en-US" smtClean="0"/>
              <a:t>31</a:t>
            </a:fld>
            <a:endParaRPr lang="en-US" dirty="0"/>
          </a:p>
        </p:txBody>
      </p:sp>
    </p:spTree>
    <p:extLst>
      <p:ext uri="{BB962C8B-B14F-4D97-AF65-F5344CB8AC3E}">
        <p14:creationId xmlns:p14="http://schemas.microsoft.com/office/powerpoint/2010/main" val="5705360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68387-95B0-D763-F9F4-1D1354D6E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5919A-BDD3-18A7-6BAE-1C6E32DB6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30B1B7-1D6C-72EC-C608-DDF4CB1CFA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278522-AEBE-5502-4770-F573A8080D46}"/>
              </a:ext>
            </a:extLst>
          </p:cNvPr>
          <p:cNvSpPr>
            <a:spLocks noGrp="1"/>
          </p:cNvSpPr>
          <p:nvPr>
            <p:ph type="sldNum" sz="quarter" idx="5"/>
          </p:nvPr>
        </p:nvSpPr>
        <p:spPr/>
        <p:txBody>
          <a:bodyPr/>
          <a:lstStyle/>
          <a:p>
            <a:fld id="{33759DCC-177F-4C18-ADC2-707110EBBBB1}" type="slidenum">
              <a:rPr lang="en-US" smtClean="0"/>
              <a:t>32</a:t>
            </a:fld>
            <a:endParaRPr lang="en-US" dirty="0"/>
          </a:p>
        </p:txBody>
      </p:sp>
    </p:spTree>
    <p:extLst>
      <p:ext uri="{BB962C8B-B14F-4D97-AF65-F5344CB8AC3E}">
        <p14:creationId xmlns:p14="http://schemas.microsoft.com/office/powerpoint/2010/main" val="2226633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0F55C8-313B-4E63-B4FD-DC4656470237}" type="slidenum">
              <a:rPr lang="en-US" smtClean="0"/>
              <a:t>3</a:t>
            </a:fld>
            <a:endParaRPr lang="en-US"/>
          </a:p>
        </p:txBody>
      </p:sp>
    </p:spTree>
    <p:extLst>
      <p:ext uri="{BB962C8B-B14F-4D97-AF65-F5344CB8AC3E}">
        <p14:creationId xmlns:p14="http://schemas.microsoft.com/office/powerpoint/2010/main" val="1064973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9A60A-D1EB-7331-C306-CF1E52158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EDF653-A069-F93E-8162-99D0F9DC9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650BF2-0071-C35B-B878-1B6827FCC9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E343B1-9064-209F-355A-3551E8D79FF0}"/>
              </a:ext>
            </a:extLst>
          </p:cNvPr>
          <p:cNvSpPr>
            <a:spLocks noGrp="1"/>
          </p:cNvSpPr>
          <p:nvPr>
            <p:ph type="sldNum" sz="quarter" idx="5"/>
          </p:nvPr>
        </p:nvSpPr>
        <p:spPr/>
        <p:txBody>
          <a:bodyPr/>
          <a:lstStyle/>
          <a:p>
            <a:fld id="{33759DCC-177F-4C18-ADC2-707110EBBBB1}" type="slidenum">
              <a:rPr lang="en-US" smtClean="0"/>
              <a:t>36</a:t>
            </a:fld>
            <a:endParaRPr lang="en-US" dirty="0"/>
          </a:p>
        </p:txBody>
      </p:sp>
    </p:spTree>
    <p:extLst>
      <p:ext uri="{BB962C8B-B14F-4D97-AF65-F5344CB8AC3E}">
        <p14:creationId xmlns:p14="http://schemas.microsoft.com/office/powerpoint/2010/main" val="28791500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CFF9D-A750-C04A-29E5-4912EFEF0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8DA41-4856-8B54-349A-1691DFD80C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8057D-0A1F-E43E-D489-5543A76EF7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B72A84-D9E4-2F0E-6DB4-3D99FE3488BD}"/>
              </a:ext>
            </a:extLst>
          </p:cNvPr>
          <p:cNvSpPr>
            <a:spLocks noGrp="1"/>
          </p:cNvSpPr>
          <p:nvPr>
            <p:ph type="sldNum" sz="quarter" idx="5"/>
          </p:nvPr>
        </p:nvSpPr>
        <p:spPr/>
        <p:txBody>
          <a:bodyPr/>
          <a:lstStyle/>
          <a:p>
            <a:fld id="{33759DCC-177F-4C18-ADC2-707110EBBBB1}" type="slidenum">
              <a:rPr lang="en-US" smtClean="0"/>
              <a:t>37</a:t>
            </a:fld>
            <a:endParaRPr lang="en-US" dirty="0"/>
          </a:p>
        </p:txBody>
      </p:sp>
    </p:spTree>
    <p:extLst>
      <p:ext uri="{BB962C8B-B14F-4D97-AF65-F5344CB8AC3E}">
        <p14:creationId xmlns:p14="http://schemas.microsoft.com/office/powerpoint/2010/main" val="12436325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E13B5-1F42-F90F-340B-2587B31547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86B9E8-3602-D1E3-293E-0F0744F215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2CECA-F902-D7D0-5A47-16AE8A0A50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F42990-D4B6-3DB1-F41E-E5B7E57493C3}"/>
              </a:ext>
            </a:extLst>
          </p:cNvPr>
          <p:cNvSpPr>
            <a:spLocks noGrp="1"/>
          </p:cNvSpPr>
          <p:nvPr>
            <p:ph type="sldNum" sz="quarter" idx="5"/>
          </p:nvPr>
        </p:nvSpPr>
        <p:spPr/>
        <p:txBody>
          <a:bodyPr/>
          <a:lstStyle/>
          <a:p>
            <a:fld id="{33759DCC-177F-4C18-ADC2-707110EBBBB1}" type="slidenum">
              <a:rPr lang="en-US" smtClean="0"/>
              <a:t>41</a:t>
            </a:fld>
            <a:endParaRPr lang="en-US" dirty="0"/>
          </a:p>
        </p:txBody>
      </p:sp>
    </p:spTree>
    <p:extLst>
      <p:ext uri="{BB962C8B-B14F-4D97-AF65-F5344CB8AC3E}">
        <p14:creationId xmlns:p14="http://schemas.microsoft.com/office/powerpoint/2010/main" val="18368139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42</a:t>
            </a:fld>
            <a:endParaRPr lang="en-US" dirty="0"/>
          </a:p>
        </p:txBody>
      </p:sp>
    </p:spTree>
    <p:extLst>
      <p:ext uri="{BB962C8B-B14F-4D97-AF65-F5344CB8AC3E}">
        <p14:creationId xmlns:p14="http://schemas.microsoft.com/office/powerpoint/2010/main" val="30906679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43</a:t>
            </a:fld>
            <a:endParaRPr lang="en-US" dirty="0"/>
          </a:p>
        </p:txBody>
      </p:sp>
    </p:spTree>
    <p:extLst>
      <p:ext uri="{BB962C8B-B14F-4D97-AF65-F5344CB8AC3E}">
        <p14:creationId xmlns:p14="http://schemas.microsoft.com/office/powerpoint/2010/main" val="3612888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6C95C-584C-C166-0AA6-F68EDD53C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502AE-B906-55FD-258C-9CFE274EC4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E4F79D-AD3E-0261-63D7-8EEFC53450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304257-A871-EF35-4626-DBDFD4F8732C}"/>
              </a:ext>
            </a:extLst>
          </p:cNvPr>
          <p:cNvSpPr>
            <a:spLocks noGrp="1"/>
          </p:cNvSpPr>
          <p:nvPr>
            <p:ph type="sldNum" sz="quarter" idx="5"/>
          </p:nvPr>
        </p:nvSpPr>
        <p:spPr/>
        <p:txBody>
          <a:bodyPr/>
          <a:lstStyle/>
          <a:p>
            <a:fld id="{33759DCC-177F-4C18-ADC2-707110EBBBB1}" type="slidenum">
              <a:rPr lang="en-US" smtClean="0"/>
              <a:t>51</a:t>
            </a:fld>
            <a:endParaRPr lang="en-US" dirty="0"/>
          </a:p>
        </p:txBody>
      </p:sp>
    </p:spTree>
    <p:extLst>
      <p:ext uri="{BB962C8B-B14F-4D97-AF65-F5344CB8AC3E}">
        <p14:creationId xmlns:p14="http://schemas.microsoft.com/office/powerpoint/2010/main" val="40536364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52</a:t>
            </a:fld>
            <a:endParaRPr lang="en-US" dirty="0"/>
          </a:p>
        </p:txBody>
      </p:sp>
    </p:spTree>
    <p:extLst>
      <p:ext uri="{BB962C8B-B14F-4D97-AF65-F5344CB8AC3E}">
        <p14:creationId xmlns:p14="http://schemas.microsoft.com/office/powerpoint/2010/main" val="10701179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7E1F99-B386-4F68-8EE0-33721D77E024}" type="slidenum">
              <a:rPr lang="en-US" smtClean="0"/>
              <a:t>53</a:t>
            </a:fld>
            <a:endParaRPr lang="en-US"/>
          </a:p>
        </p:txBody>
      </p:sp>
    </p:spTree>
    <p:extLst>
      <p:ext uri="{BB962C8B-B14F-4D97-AF65-F5344CB8AC3E}">
        <p14:creationId xmlns:p14="http://schemas.microsoft.com/office/powerpoint/2010/main" val="19489381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54</a:t>
            </a:fld>
            <a:endParaRPr lang="en-US" dirty="0"/>
          </a:p>
        </p:txBody>
      </p:sp>
    </p:spTree>
    <p:extLst>
      <p:ext uri="{BB962C8B-B14F-4D97-AF65-F5344CB8AC3E}">
        <p14:creationId xmlns:p14="http://schemas.microsoft.com/office/powerpoint/2010/main" val="3539958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55</a:t>
            </a:fld>
            <a:endParaRPr lang="en-US" dirty="0"/>
          </a:p>
        </p:txBody>
      </p:sp>
    </p:spTree>
    <p:extLst>
      <p:ext uri="{BB962C8B-B14F-4D97-AF65-F5344CB8AC3E}">
        <p14:creationId xmlns:p14="http://schemas.microsoft.com/office/powerpoint/2010/main" val="2597974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4</a:t>
            </a:fld>
            <a:endParaRPr lang="en-US" dirty="0"/>
          </a:p>
        </p:txBody>
      </p:sp>
    </p:spTree>
    <p:extLst>
      <p:ext uri="{BB962C8B-B14F-4D97-AF65-F5344CB8AC3E}">
        <p14:creationId xmlns:p14="http://schemas.microsoft.com/office/powerpoint/2010/main" val="14993876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7E1F99-B386-4F68-8EE0-33721D77E024}" type="slidenum">
              <a:rPr lang="en-US" smtClean="0"/>
              <a:t>56</a:t>
            </a:fld>
            <a:endParaRPr lang="en-US"/>
          </a:p>
        </p:txBody>
      </p:sp>
    </p:spTree>
    <p:extLst>
      <p:ext uri="{BB962C8B-B14F-4D97-AF65-F5344CB8AC3E}">
        <p14:creationId xmlns:p14="http://schemas.microsoft.com/office/powerpoint/2010/main" val="7124547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57</a:t>
            </a:fld>
            <a:endParaRPr lang="en-US" dirty="0"/>
          </a:p>
        </p:txBody>
      </p:sp>
    </p:spTree>
    <p:extLst>
      <p:ext uri="{BB962C8B-B14F-4D97-AF65-F5344CB8AC3E}">
        <p14:creationId xmlns:p14="http://schemas.microsoft.com/office/powerpoint/2010/main" val="1650309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58</a:t>
            </a:fld>
            <a:endParaRPr lang="en-US" dirty="0"/>
          </a:p>
        </p:txBody>
      </p:sp>
    </p:spTree>
    <p:extLst>
      <p:ext uri="{BB962C8B-B14F-4D97-AF65-F5344CB8AC3E}">
        <p14:creationId xmlns:p14="http://schemas.microsoft.com/office/powerpoint/2010/main" val="16304614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D00EF-B89C-E9FD-2E75-E01961F49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9BFDD0-E3D0-2BA3-C6E5-0B8A266926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F77581-ADE5-FB72-19DC-F8DBF0F131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A6F93B-D5A4-E3A3-781A-BFFCE5B4104B}"/>
              </a:ext>
            </a:extLst>
          </p:cNvPr>
          <p:cNvSpPr>
            <a:spLocks noGrp="1"/>
          </p:cNvSpPr>
          <p:nvPr>
            <p:ph type="sldNum" sz="quarter" idx="5"/>
          </p:nvPr>
        </p:nvSpPr>
        <p:spPr/>
        <p:txBody>
          <a:bodyPr/>
          <a:lstStyle/>
          <a:p>
            <a:fld id="{287E1F99-B386-4F68-8EE0-33721D77E024}" type="slidenum">
              <a:rPr lang="en-US" smtClean="0"/>
              <a:t>59</a:t>
            </a:fld>
            <a:endParaRPr lang="en-US"/>
          </a:p>
        </p:txBody>
      </p:sp>
    </p:spTree>
    <p:extLst>
      <p:ext uri="{BB962C8B-B14F-4D97-AF65-F5344CB8AC3E}">
        <p14:creationId xmlns:p14="http://schemas.microsoft.com/office/powerpoint/2010/main" val="42845556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38D14-B7B7-7096-8D35-C2BD40482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DFBF00-F251-3064-6C07-C4E3071FD9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EB7826-2596-803F-60C4-8420EA7416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17F8E4-7042-80B5-3830-B5E2806E8330}"/>
              </a:ext>
            </a:extLst>
          </p:cNvPr>
          <p:cNvSpPr>
            <a:spLocks noGrp="1"/>
          </p:cNvSpPr>
          <p:nvPr>
            <p:ph type="sldNum" sz="quarter" idx="5"/>
          </p:nvPr>
        </p:nvSpPr>
        <p:spPr/>
        <p:txBody>
          <a:bodyPr/>
          <a:lstStyle/>
          <a:p>
            <a:fld id="{287E1F99-B386-4F68-8EE0-33721D77E024}" type="slidenum">
              <a:rPr lang="en-US" smtClean="0"/>
              <a:t>60</a:t>
            </a:fld>
            <a:endParaRPr lang="en-US"/>
          </a:p>
        </p:txBody>
      </p:sp>
    </p:spTree>
    <p:extLst>
      <p:ext uri="{BB962C8B-B14F-4D97-AF65-F5344CB8AC3E}">
        <p14:creationId xmlns:p14="http://schemas.microsoft.com/office/powerpoint/2010/main" val="28097747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4C24-1E2B-4DF1-BD72-0DFF46D6EAB4}" type="slidenum">
              <a:rPr lang="en-US" smtClean="0"/>
              <a:t>62</a:t>
            </a:fld>
            <a:endParaRPr lang="en-US"/>
          </a:p>
        </p:txBody>
      </p:sp>
    </p:spTree>
    <p:extLst>
      <p:ext uri="{BB962C8B-B14F-4D97-AF65-F5344CB8AC3E}">
        <p14:creationId xmlns:p14="http://schemas.microsoft.com/office/powerpoint/2010/main" val="6286213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4C24-1E2B-4DF1-BD72-0DFF46D6EAB4}" type="slidenum">
              <a:rPr lang="en-US" smtClean="0"/>
              <a:t>64</a:t>
            </a:fld>
            <a:endParaRPr lang="en-US"/>
          </a:p>
        </p:txBody>
      </p:sp>
    </p:spTree>
    <p:extLst>
      <p:ext uri="{BB962C8B-B14F-4D97-AF65-F5344CB8AC3E}">
        <p14:creationId xmlns:p14="http://schemas.microsoft.com/office/powerpoint/2010/main" val="13394895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4C24-1E2B-4DF1-BD72-0DFF46D6EAB4}" type="slidenum">
              <a:rPr lang="en-US" smtClean="0"/>
              <a:t>65</a:t>
            </a:fld>
            <a:endParaRPr lang="en-US"/>
          </a:p>
        </p:txBody>
      </p:sp>
    </p:spTree>
    <p:extLst>
      <p:ext uri="{BB962C8B-B14F-4D97-AF65-F5344CB8AC3E}">
        <p14:creationId xmlns:p14="http://schemas.microsoft.com/office/powerpoint/2010/main" val="19846706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4C24-1E2B-4DF1-BD72-0DFF46D6EAB4}" type="slidenum">
              <a:rPr lang="en-US" smtClean="0"/>
              <a:t>67</a:t>
            </a:fld>
            <a:endParaRPr lang="en-US"/>
          </a:p>
        </p:txBody>
      </p:sp>
    </p:spTree>
    <p:extLst>
      <p:ext uri="{BB962C8B-B14F-4D97-AF65-F5344CB8AC3E}">
        <p14:creationId xmlns:p14="http://schemas.microsoft.com/office/powerpoint/2010/main" val="25335064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CFE92-FAFD-733A-3E05-934C95D97B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F2FAE-EF16-76AF-3B04-57D986E504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A5AE7-5596-F81E-CB48-2A12C3DFD3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BE9862-48C2-41B3-7580-6B0C8F74942E}"/>
              </a:ext>
            </a:extLst>
          </p:cNvPr>
          <p:cNvSpPr>
            <a:spLocks noGrp="1"/>
          </p:cNvSpPr>
          <p:nvPr>
            <p:ph type="sldNum" sz="quarter" idx="5"/>
          </p:nvPr>
        </p:nvSpPr>
        <p:spPr/>
        <p:txBody>
          <a:bodyPr/>
          <a:lstStyle/>
          <a:p>
            <a:fld id="{287E1F99-B386-4F68-8EE0-33721D77E024}" type="slidenum">
              <a:rPr lang="en-US" smtClean="0"/>
              <a:t>68</a:t>
            </a:fld>
            <a:endParaRPr lang="en-US"/>
          </a:p>
        </p:txBody>
      </p:sp>
    </p:spTree>
    <p:extLst>
      <p:ext uri="{BB962C8B-B14F-4D97-AF65-F5344CB8AC3E}">
        <p14:creationId xmlns:p14="http://schemas.microsoft.com/office/powerpoint/2010/main" val="3290155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5</a:t>
            </a:fld>
            <a:endParaRPr lang="en-US" dirty="0"/>
          </a:p>
        </p:txBody>
      </p:sp>
    </p:spTree>
    <p:extLst>
      <p:ext uri="{BB962C8B-B14F-4D97-AF65-F5344CB8AC3E}">
        <p14:creationId xmlns:p14="http://schemas.microsoft.com/office/powerpoint/2010/main" val="41164426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517CE-B543-EEC6-B59F-B34DDF8F1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6D656-952E-E794-A98B-8BFC13670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EEFE7-940C-E60F-DB8E-183F4328FE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C6E13F80-74D4-978C-DB2B-5F7ECA13ADB9}"/>
              </a:ext>
            </a:extLst>
          </p:cNvPr>
          <p:cNvSpPr>
            <a:spLocks noGrp="1"/>
          </p:cNvSpPr>
          <p:nvPr>
            <p:ph type="sldNum" sz="quarter" idx="5"/>
          </p:nvPr>
        </p:nvSpPr>
        <p:spPr/>
        <p:txBody>
          <a:bodyPr/>
          <a:lstStyle/>
          <a:p>
            <a:fld id="{287E1F99-B386-4F68-8EE0-33721D77E024}" type="slidenum">
              <a:rPr lang="en-US" smtClean="0"/>
              <a:t>69</a:t>
            </a:fld>
            <a:endParaRPr lang="en-US"/>
          </a:p>
        </p:txBody>
      </p:sp>
    </p:spTree>
    <p:extLst>
      <p:ext uri="{BB962C8B-B14F-4D97-AF65-F5344CB8AC3E}">
        <p14:creationId xmlns:p14="http://schemas.microsoft.com/office/powerpoint/2010/main" val="3768988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4C24-1E2B-4DF1-BD72-0DFF46D6EAB4}" type="slidenum">
              <a:rPr lang="en-US" smtClean="0"/>
              <a:t>70</a:t>
            </a:fld>
            <a:endParaRPr lang="en-US"/>
          </a:p>
        </p:txBody>
      </p:sp>
    </p:spTree>
    <p:extLst>
      <p:ext uri="{BB962C8B-B14F-4D97-AF65-F5344CB8AC3E}">
        <p14:creationId xmlns:p14="http://schemas.microsoft.com/office/powerpoint/2010/main" val="16129458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4C24-1E2B-4DF1-BD72-0DFF46D6EAB4}" type="slidenum">
              <a:rPr lang="en-US" smtClean="0"/>
              <a:t>71</a:t>
            </a:fld>
            <a:endParaRPr lang="en-US"/>
          </a:p>
        </p:txBody>
      </p:sp>
    </p:spTree>
    <p:extLst>
      <p:ext uri="{BB962C8B-B14F-4D97-AF65-F5344CB8AC3E}">
        <p14:creationId xmlns:p14="http://schemas.microsoft.com/office/powerpoint/2010/main" val="28866459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4C24-1E2B-4DF1-BD72-0DFF46D6EAB4}" type="slidenum">
              <a:rPr lang="en-US" smtClean="0"/>
              <a:t>72</a:t>
            </a:fld>
            <a:endParaRPr lang="en-US"/>
          </a:p>
        </p:txBody>
      </p:sp>
    </p:spTree>
    <p:extLst>
      <p:ext uri="{BB962C8B-B14F-4D97-AF65-F5344CB8AC3E}">
        <p14:creationId xmlns:p14="http://schemas.microsoft.com/office/powerpoint/2010/main" val="18952855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DF4E0-E4EC-F68E-14C0-60B7C89911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6044DD-BDEA-9517-980E-A40AA7331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7E0486-3F00-5399-4BAB-1447AA0EC1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3A0221-207C-FE87-F6B3-ED7140DCBA44}"/>
              </a:ext>
            </a:extLst>
          </p:cNvPr>
          <p:cNvSpPr>
            <a:spLocks noGrp="1"/>
          </p:cNvSpPr>
          <p:nvPr>
            <p:ph type="sldNum" sz="quarter" idx="5"/>
          </p:nvPr>
        </p:nvSpPr>
        <p:spPr/>
        <p:txBody>
          <a:bodyPr/>
          <a:lstStyle/>
          <a:p>
            <a:fld id="{287E1F99-B386-4F68-8EE0-33721D77E024}" type="slidenum">
              <a:rPr lang="en-US" smtClean="0"/>
              <a:t>73</a:t>
            </a:fld>
            <a:endParaRPr lang="en-US"/>
          </a:p>
        </p:txBody>
      </p:sp>
    </p:spTree>
    <p:extLst>
      <p:ext uri="{BB962C8B-B14F-4D97-AF65-F5344CB8AC3E}">
        <p14:creationId xmlns:p14="http://schemas.microsoft.com/office/powerpoint/2010/main" val="38405677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759DCC-177F-4C18-ADC2-707110EBBBB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721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DBD03-6B60-4898-8D3B-2D78CFBEF267}" type="slidenum">
              <a:rPr lang="en-US" smtClean="0"/>
              <a:t>75</a:t>
            </a:fld>
            <a:endParaRPr lang="en-US"/>
          </a:p>
        </p:txBody>
      </p:sp>
    </p:spTree>
    <p:extLst>
      <p:ext uri="{BB962C8B-B14F-4D97-AF65-F5344CB8AC3E}">
        <p14:creationId xmlns:p14="http://schemas.microsoft.com/office/powerpoint/2010/main" val="7361791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DBD03-6B60-4898-8D3B-2D78CFBEF267}" type="slidenum">
              <a:rPr lang="en-US" smtClean="0"/>
              <a:t>76</a:t>
            </a:fld>
            <a:endParaRPr lang="en-US"/>
          </a:p>
        </p:txBody>
      </p:sp>
    </p:spTree>
    <p:extLst>
      <p:ext uri="{BB962C8B-B14F-4D97-AF65-F5344CB8AC3E}">
        <p14:creationId xmlns:p14="http://schemas.microsoft.com/office/powerpoint/2010/main" val="10141402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DBD03-6B60-4898-8D3B-2D78CFBEF267}" type="slidenum">
              <a:rPr lang="en-US" smtClean="0"/>
              <a:t>77</a:t>
            </a:fld>
            <a:endParaRPr lang="en-US"/>
          </a:p>
        </p:txBody>
      </p:sp>
    </p:spTree>
    <p:extLst>
      <p:ext uri="{BB962C8B-B14F-4D97-AF65-F5344CB8AC3E}">
        <p14:creationId xmlns:p14="http://schemas.microsoft.com/office/powerpoint/2010/main" val="3995348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006C6-44B9-0DFE-ECD8-968337774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A337D-674E-F0FC-9DCF-81E00AC147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29D55A-90CE-81A3-3201-B64FC3EA08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C617B3-F559-C004-195F-6A9769A473C9}"/>
              </a:ext>
            </a:extLst>
          </p:cNvPr>
          <p:cNvSpPr>
            <a:spLocks noGrp="1"/>
          </p:cNvSpPr>
          <p:nvPr>
            <p:ph type="sldNum" sz="quarter" idx="5"/>
          </p:nvPr>
        </p:nvSpPr>
        <p:spPr/>
        <p:txBody>
          <a:bodyPr/>
          <a:lstStyle/>
          <a:p>
            <a:fld id="{8F3DBD03-6B60-4898-8D3B-2D78CFBEF267}" type="slidenum">
              <a:rPr lang="en-US" smtClean="0"/>
              <a:t>78</a:t>
            </a:fld>
            <a:endParaRPr lang="en-US"/>
          </a:p>
        </p:txBody>
      </p:sp>
    </p:spTree>
    <p:extLst>
      <p:ext uri="{BB962C8B-B14F-4D97-AF65-F5344CB8AC3E}">
        <p14:creationId xmlns:p14="http://schemas.microsoft.com/office/powerpoint/2010/main" val="1130130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C8CE1-9C77-EDF5-CE62-DCF7FF7BAA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AD840-3F8C-5067-2931-B5ED8AE2C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54C894-5C22-E2D7-BD2F-52620637A9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60F64A-8166-D528-D4E4-EF92F2D154BE}"/>
              </a:ext>
            </a:extLst>
          </p:cNvPr>
          <p:cNvSpPr>
            <a:spLocks noGrp="1"/>
          </p:cNvSpPr>
          <p:nvPr>
            <p:ph type="sldNum" sz="quarter" idx="5"/>
          </p:nvPr>
        </p:nvSpPr>
        <p:spPr/>
        <p:txBody>
          <a:bodyPr/>
          <a:lstStyle/>
          <a:p>
            <a:fld id="{33759DCC-177F-4C18-ADC2-707110EBBBB1}" type="slidenum">
              <a:rPr lang="en-US" smtClean="0"/>
              <a:t>6</a:t>
            </a:fld>
            <a:endParaRPr lang="en-US" dirty="0"/>
          </a:p>
        </p:txBody>
      </p:sp>
    </p:spTree>
    <p:extLst>
      <p:ext uri="{BB962C8B-B14F-4D97-AF65-F5344CB8AC3E}">
        <p14:creationId xmlns:p14="http://schemas.microsoft.com/office/powerpoint/2010/main" val="39929951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6FFB7-D2CB-C516-E655-21C3BC0CA2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AB6A24-6F26-34F8-3306-C74EB278A3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571D14-D2F6-9434-6235-92FF8F1EAD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70F79A-D80D-EBE2-95CC-93342A39F106}"/>
              </a:ext>
            </a:extLst>
          </p:cNvPr>
          <p:cNvSpPr>
            <a:spLocks noGrp="1"/>
          </p:cNvSpPr>
          <p:nvPr>
            <p:ph type="sldNum" sz="quarter" idx="5"/>
          </p:nvPr>
        </p:nvSpPr>
        <p:spPr/>
        <p:txBody>
          <a:bodyPr/>
          <a:lstStyle/>
          <a:p>
            <a:fld id="{8F3DBD03-6B60-4898-8D3B-2D78CFBEF267}" type="slidenum">
              <a:rPr lang="en-US" smtClean="0"/>
              <a:t>79</a:t>
            </a:fld>
            <a:endParaRPr lang="en-US"/>
          </a:p>
        </p:txBody>
      </p:sp>
    </p:spTree>
    <p:extLst>
      <p:ext uri="{BB962C8B-B14F-4D97-AF65-F5344CB8AC3E}">
        <p14:creationId xmlns:p14="http://schemas.microsoft.com/office/powerpoint/2010/main" val="27306182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DBD03-6B60-4898-8D3B-2D78CFBEF267}" type="slidenum">
              <a:rPr lang="en-US" smtClean="0"/>
              <a:t>80</a:t>
            </a:fld>
            <a:endParaRPr lang="en-US"/>
          </a:p>
        </p:txBody>
      </p:sp>
    </p:spTree>
    <p:extLst>
      <p:ext uri="{BB962C8B-B14F-4D97-AF65-F5344CB8AC3E}">
        <p14:creationId xmlns:p14="http://schemas.microsoft.com/office/powerpoint/2010/main" val="5108980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AB1A9-C5BB-0668-6FA5-089E945D81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680D1-76C2-3B62-8F25-E4E1A591B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74578B-7896-6CD3-5C20-AEDED88921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3D64B0-DAAB-2817-00A8-09FBB260FD36}"/>
              </a:ext>
            </a:extLst>
          </p:cNvPr>
          <p:cNvSpPr>
            <a:spLocks noGrp="1"/>
          </p:cNvSpPr>
          <p:nvPr>
            <p:ph type="sldNum" sz="quarter" idx="5"/>
          </p:nvPr>
        </p:nvSpPr>
        <p:spPr/>
        <p:txBody>
          <a:bodyPr/>
          <a:lstStyle/>
          <a:p>
            <a:fld id="{287E1F99-B386-4F68-8EE0-33721D77E024}" type="slidenum">
              <a:rPr lang="en-US" smtClean="0"/>
              <a:t>85</a:t>
            </a:fld>
            <a:endParaRPr lang="en-US"/>
          </a:p>
        </p:txBody>
      </p:sp>
    </p:spTree>
    <p:extLst>
      <p:ext uri="{BB962C8B-B14F-4D97-AF65-F5344CB8AC3E}">
        <p14:creationId xmlns:p14="http://schemas.microsoft.com/office/powerpoint/2010/main" val="272736010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55790-D6A2-F8DA-FEEF-6F88E00F5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CC882-1A27-5E4F-352F-BA32BA03D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F3A6D5-1C5E-07E5-4818-A7A41E2C94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B753AD-DFF2-165B-FFD9-7FBE8147FA5E}"/>
              </a:ext>
            </a:extLst>
          </p:cNvPr>
          <p:cNvSpPr>
            <a:spLocks noGrp="1"/>
          </p:cNvSpPr>
          <p:nvPr>
            <p:ph type="sldNum" sz="quarter" idx="5"/>
          </p:nvPr>
        </p:nvSpPr>
        <p:spPr/>
        <p:txBody>
          <a:bodyPr/>
          <a:lstStyle/>
          <a:p>
            <a:fld id="{33759DCC-177F-4C18-ADC2-707110EBBBB1}" type="slidenum">
              <a:rPr lang="en-US" smtClean="0"/>
              <a:t>86</a:t>
            </a:fld>
            <a:endParaRPr lang="en-US" dirty="0"/>
          </a:p>
        </p:txBody>
      </p:sp>
      <p:sp>
        <p:nvSpPr>
          <p:cNvPr id="5" name="Date Placeholder 4">
            <a:extLst>
              <a:ext uri="{FF2B5EF4-FFF2-40B4-BE49-F238E27FC236}">
                <a16:creationId xmlns:a16="http://schemas.microsoft.com/office/drawing/2014/main" id="{AC2C9883-1628-8DD0-5FAC-A81D092C418D}"/>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757622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20ED6-FFE8-FC95-724A-883F9A0C9C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550799-B7A3-ABBD-D2D1-1E827C6169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1184F8-94B3-B973-528A-B78CDE4766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B15E46-3AFA-168E-BA90-70541DD3F9D0}"/>
              </a:ext>
            </a:extLst>
          </p:cNvPr>
          <p:cNvSpPr>
            <a:spLocks noGrp="1"/>
          </p:cNvSpPr>
          <p:nvPr>
            <p:ph type="sldNum" sz="quarter" idx="5"/>
          </p:nvPr>
        </p:nvSpPr>
        <p:spPr/>
        <p:txBody>
          <a:bodyPr/>
          <a:lstStyle/>
          <a:p>
            <a:fld id="{33759DCC-177F-4C18-ADC2-707110EBBBB1}" type="slidenum">
              <a:rPr lang="en-US" smtClean="0"/>
              <a:t>7</a:t>
            </a:fld>
            <a:endParaRPr lang="en-US" dirty="0"/>
          </a:p>
        </p:txBody>
      </p:sp>
    </p:spTree>
    <p:extLst>
      <p:ext uri="{BB962C8B-B14F-4D97-AF65-F5344CB8AC3E}">
        <p14:creationId xmlns:p14="http://schemas.microsoft.com/office/powerpoint/2010/main" val="2886361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BC904-9943-5473-0359-4346B456D0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DCCFFE-4863-9402-53D4-C885D71D3C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F6178-24CA-9045-84A3-68AACDC6FE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F4ED15-B3A0-115C-943A-8FC0850529CE}"/>
              </a:ext>
            </a:extLst>
          </p:cNvPr>
          <p:cNvSpPr>
            <a:spLocks noGrp="1"/>
          </p:cNvSpPr>
          <p:nvPr>
            <p:ph type="sldNum" sz="quarter" idx="5"/>
          </p:nvPr>
        </p:nvSpPr>
        <p:spPr/>
        <p:txBody>
          <a:bodyPr/>
          <a:lstStyle/>
          <a:p>
            <a:fld id="{287E1F99-B386-4F68-8EE0-33721D77E024}" type="slidenum">
              <a:rPr lang="en-US" smtClean="0"/>
              <a:t>8</a:t>
            </a:fld>
            <a:endParaRPr lang="en-US"/>
          </a:p>
        </p:txBody>
      </p:sp>
    </p:spTree>
    <p:extLst>
      <p:ext uri="{BB962C8B-B14F-4D97-AF65-F5344CB8AC3E}">
        <p14:creationId xmlns:p14="http://schemas.microsoft.com/office/powerpoint/2010/main" val="3328545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759DCC-177F-4C18-ADC2-707110EBBBB1}" type="slidenum">
              <a:rPr lang="en-US" smtClean="0"/>
              <a:t>11</a:t>
            </a:fld>
            <a:endParaRPr lang="en-US" dirty="0"/>
          </a:p>
        </p:txBody>
      </p:sp>
    </p:spTree>
    <p:extLst>
      <p:ext uri="{BB962C8B-B14F-4D97-AF65-F5344CB8AC3E}">
        <p14:creationId xmlns:p14="http://schemas.microsoft.com/office/powerpoint/2010/main" val="2295205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65058-11AD-55DC-0A95-8D35E9EBCB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8730E9-1A25-B853-23F3-0725657A4A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8CB989-3F18-21B7-C5BB-2FC00E05C4D6}"/>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5" name="Footer Placeholder 4">
            <a:extLst>
              <a:ext uri="{FF2B5EF4-FFF2-40B4-BE49-F238E27FC236}">
                <a16:creationId xmlns:a16="http://schemas.microsoft.com/office/drawing/2014/main" id="{C3B2FC4A-9EA6-D6C9-39E9-81592FAAB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B46140-AE15-1618-0E40-EF856B5D159C}"/>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2031975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34AC8-3880-E5A2-E089-AA64FB7420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EDFE73-260A-1871-99C6-02CF720BD2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8A6CD3-6A64-5135-D183-14A472A05582}"/>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5" name="Footer Placeholder 4">
            <a:extLst>
              <a:ext uri="{FF2B5EF4-FFF2-40B4-BE49-F238E27FC236}">
                <a16:creationId xmlns:a16="http://schemas.microsoft.com/office/drawing/2014/main" id="{08F7AC57-9273-05D9-DF6F-CD7A755BA9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CF5016-6D60-2AD9-E0AA-2AA98AA32197}"/>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2497129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504480-82EA-12AB-307E-D120DE14680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FCB9AF-0DDB-90C8-666E-705FFAE810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5F6CF-2681-F6A9-63A1-9A9CDA9F8EF4}"/>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5" name="Footer Placeholder 4">
            <a:extLst>
              <a:ext uri="{FF2B5EF4-FFF2-40B4-BE49-F238E27FC236}">
                <a16:creationId xmlns:a16="http://schemas.microsoft.com/office/drawing/2014/main" id="{BFC2243D-8E7B-A558-9E42-5C694246D9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56C1EF-D824-46E3-4CF3-737200FD58A8}"/>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3343783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DB610-B45A-A241-9250-BC016F29BF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1B815E-7AE7-1A45-543B-B4F2721C5B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BA9BD1-57AA-EC25-22AA-BFFD673CE102}"/>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5" name="Footer Placeholder 4">
            <a:extLst>
              <a:ext uri="{FF2B5EF4-FFF2-40B4-BE49-F238E27FC236}">
                <a16:creationId xmlns:a16="http://schemas.microsoft.com/office/drawing/2014/main" id="{2D981D5E-F752-3DCE-112F-D0101087A1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99DCC0-A454-CD04-5732-17BEAB19D8CF}"/>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102145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AFEC7-EA7E-F20E-BE8D-CE6A119A48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F1D6E84-72F1-BAB3-382A-307C4C6814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B34EF3-EC2F-A802-8A93-8834379FE823}"/>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5" name="Footer Placeholder 4">
            <a:extLst>
              <a:ext uri="{FF2B5EF4-FFF2-40B4-BE49-F238E27FC236}">
                <a16:creationId xmlns:a16="http://schemas.microsoft.com/office/drawing/2014/main" id="{687E713F-71D4-4B1D-C651-2675E1C61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DAA539-EA60-7737-9412-C07F75847FE9}"/>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3331183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E74CC-260D-632F-99B9-B2BD8C453E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EDB398-14C5-A71F-8A3C-B0410C1BA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299677-3D27-FB1A-321E-BF59670C69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BABB4A-8573-923E-662C-D5E46BB2A23E}"/>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6" name="Footer Placeholder 5">
            <a:extLst>
              <a:ext uri="{FF2B5EF4-FFF2-40B4-BE49-F238E27FC236}">
                <a16:creationId xmlns:a16="http://schemas.microsoft.com/office/drawing/2014/main" id="{35B5336D-5F4B-5227-1A2F-7F8ACEA5C2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72423A-9125-5218-1DCA-9F35E2721E63}"/>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3972898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C44A3-AB15-A2EA-17A3-DB26E57A59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E3EA90-F4AC-43D4-1EBD-165735F6D8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747438-6C99-8757-6152-F8AC69FC03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04E7C5-9124-A258-5D87-5791E0A660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FFA084-BE91-3B49-9A98-1D664FC558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569379-0F92-7A07-59A0-A55E26F76129}"/>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8" name="Footer Placeholder 7">
            <a:extLst>
              <a:ext uri="{FF2B5EF4-FFF2-40B4-BE49-F238E27FC236}">
                <a16:creationId xmlns:a16="http://schemas.microsoft.com/office/drawing/2014/main" id="{E00480DC-260D-105A-2E9C-4B2A3BA0AD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B6CC9B-0BA5-BD4D-1BE7-7DA138A51F25}"/>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3127032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3E308-6479-B86D-4CDF-7BC2D404E2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CDB36C-1CB9-85FB-3412-AC85E4AF45F2}"/>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4" name="Footer Placeholder 3">
            <a:extLst>
              <a:ext uri="{FF2B5EF4-FFF2-40B4-BE49-F238E27FC236}">
                <a16:creationId xmlns:a16="http://schemas.microsoft.com/office/drawing/2014/main" id="{B9CFA3A3-AC8D-4B72-808F-C41BAD4537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B826C0-9D53-0495-3675-0BB79306FE74}"/>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3919526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5734FD-9CB4-6DDF-CF48-1AB882C72FD8}"/>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3" name="Footer Placeholder 2">
            <a:extLst>
              <a:ext uri="{FF2B5EF4-FFF2-40B4-BE49-F238E27FC236}">
                <a16:creationId xmlns:a16="http://schemas.microsoft.com/office/drawing/2014/main" id="{5D617AF5-FE07-1943-E3CA-D602DEBDC2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B603A9-089A-511C-A1D9-97965CD7684A}"/>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2808147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7ECCE-A532-1EFF-9C2D-FEB4D62582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503ACD-DC02-794C-F032-776D6A248E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F4D84D-B5C9-0F05-9B8D-68FC28924F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618636-01CA-7B3A-8CCC-DC42E5038A64}"/>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6" name="Footer Placeholder 5">
            <a:extLst>
              <a:ext uri="{FF2B5EF4-FFF2-40B4-BE49-F238E27FC236}">
                <a16:creationId xmlns:a16="http://schemas.microsoft.com/office/drawing/2014/main" id="{4653BF6D-3D7C-0D9B-37C9-BDC82DABB1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153EE3-0490-F553-DAEB-B5EC36D67C7E}"/>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3066025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7B77E-7253-9E33-59A9-0570F3A9B9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6DEBA95-610A-6829-FC37-51777D12DF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1CC154-4471-0BE1-CA1B-A477108253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82FDA4-A9F4-7EB9-2490-196BCA3059FF}"/>
              </a:ext>
            </a:extLst>
          </p:cNvPr>
          <p:cNvSpPr>
            <a:spLocks noGrp="1"/>
          </p:cNvSpPr>
          <p:nvPr>
            <p:ph type="dt" sz="half" idx="10"/>
          </p:nvPr>
        </p:nvSpPr>
        <p:spPr/>
        <p:txBody>
          <a:bodyPr/>
          <a:lstStyle/>
          <a:p>
            <a:fld id="{5097B94C-5DD6-4CE6-894E-C08FE916152B}" type="datetimeFigureOut">
              <a:rPr lang="en-US" smtClean="0"/>
              <a:t>8/5/2025</a:t>
            </a:fld>
            <a:endParaRPr lang="en-US"/>
          </a:p>
        </p:txBody>
      </p:sp>
      <p:sp>
        <p:nvSpPr>
          <p:cNvPr id="6" name="Footer Placeholder 5">
            <a:extLst>
              <a:ext uri="{FF2B5EF4-FFF2-40B4-BE49-F238E27FC236}">
                <a16:creationId xmlns:a16="http://schemas.microsoft.com/office/drawing/2014/main" id="{25ADFCAF-4E28-8413-600F-6A41A75032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61C221-D696-371C-C4DA-64E47068C867}"/>
              </a:ext>
            </a:extLst>
          </p:cNvPr>
          <p:cNvSpPr>
            <a:spLocks noGrp="1"/>
          </p:cNvSpPr>
          <p:nvPr>
            <p:ph type="sldNum" sz="quarter" idx="12"/>
          </p:nvPr>
        </p:nvSpPr>
        <p:spPr/>
        <p:txBody>
          <a:bodyPr/>
          <a:lstStyle/>
          <a:p>
            <a:fld id="{357D59DB-781C-447F-8462-5EE5D26F0515}" type="slidenum">
              <a:rPr lang="en-US" smtClean="0"/>
              <a:t>‹#›</a:t>
            </a:fld>
            <a:endParaRPr lang="en-US"/>
          </a:p>
        </p:txBody>
      </p:sp>
    </p:spTree>
    <p:extLst>
      <p:ext uri="{BB962C8B-B14F-4D97-AF65-F5344CB8AC3E}">
        <p14:creationId xmlns:p14="http://schemas.microsoft.com/office/powerpoint/2010/main" val="1854574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A1C2A0-1A92-365C-E34B-2140C93183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2F53D2-ED6D-2AB0-8B2E-61F5A295CE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F2B0F2-7561-EAAF-F95F-F729FB0E7C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97B94C-5DD6-4CE6-894E-C08FE916152B}" type="datetimeFigureOut">
              <a:rPr lang="en-US" smtClean="0"/>
              <a:t>8/5/2025</a:t>
            </a:fld>
            <a:endParaRPr lang="en-US"/>
          </a:p>
        </p:txBody>
      </p:sp>
      <p:sp>
        <p:nvSpPr>
          <p:cNvPr id="5" name="Footer Placeholder 4">
            <a:extLst>
              <a:ext uri="{FF2B5EF4-FFF2-40B4-BE49-F238E27FC236}">
                <a16:creationId xmlns:a16="http://schemas.microsoft.com/office/drawing/2014/main" id="{2FC201E7-35C5-7A5C-9E2B-EB4C55A8C8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9E916F8-869B-9F49-BEB6-3B1EAFB109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7D59DB-781C-447F-8462-5EE5D26F0515}" type="slidenum">
              <a:rPr lang="en-US" smtClean="0"/>
              <a:t>‹#›</a:t>
            </a:fld>
            <a:endParaRPr lang="en-US"/>
          </a:p>
        </p:txBody>
      </p:sp>
    </p:spTree>
    <p:extLst>
      <p:ext uri="{BB962C8B-B14F-4D97-AF65-F5344CB8AC3E}">
        <p14:creationId xmlns:p14="http://schemas.microsoft.com/office/powerpoint/2010/main" val="2436374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8.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svg"/><Relationship Id="rId9" Type="http://schemas.microsoft.com/office/2007/relationships/diagramDrawing" Target="../diagrams/drawing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9.sv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5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mailto:TaxProfessional.Meeting@dor.oregon.gov"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mailto:prac.revenue@dor.oregon.gov"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mailto:TaxProfessional.Meeting@dor.oregon.gov" TargetMode="External"/><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6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mailto:TaxProfessional.Meeting@dor.oregon.gov" TargetMode="External"/><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7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mailto:TaxProfessional.Meeting@dor.oregon.gov"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hyperlink" Target="mailto:TaxProfessional.Meeting@dor.oregon.gov" TargetMode="External"/><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8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CD136-909F-4436-9D9B-7C1B8F8C8370}"/>
              </a:ext>
            </a:extLst>
          </p:cNvPr>
          <p:cNvSpPr>
            <a:spLocks noGrp="1"/>
          </p:cNvSpPr>
          <p:nvPr>
            <p:ph type="ctrTitle"/>
          </p:nvPr>
        </p:nvSpPr>
        <p:spPr>
          <a:xfrm>
            <a:off x="7397872" y="1093788"/>
            <a:ext cx="3946781" cy="2967208"/>
          </a:xfrm>
        </p:spPr>
        <p:txBody>
          <a:bodyPr>
            <a:normAutofit/>
          </a:bodyPr>
          <a:lstStyle/>
          <a:p>
            <a:pPr algn="l"/>
            <a:r>
              <a:rPr lang="en-US" sz="4400" dirty="0"/>
              <a:t>DOR Tax Professional Liaison Meeting</a:t>
            </a:r>
          </a:p>
        </p:txBody>
      </p:sp>
      <p:sp>
        <p:nvSpPr>
          <p:cNvPr id="19" name="Content Placeholder 2">
            <a:extLst>
              <a:ext uri="{FF2B5EF4-FFF2-40B4-BE49-F238E27FC236}">
                <a16:creationId xmlns:a16="http://schemas.microsoft.com/office/drawing/2014/main" id="{2E626B20-55A9-438E-BBD3-9E49CE672B2B}"/>
              </a:ext>
            </a:extLst>
          </p:cNvPr>
          <p:cNvSpPr>
            <a:spLocks noGrp="1"/>
          </p:cNvSpPr>
          <p:nvPr>
            <p:ph type="subTitle" idx="1"/>
          </p:nvPr>
        </p:nvSpPr>
        <p:spPr>
          <a:xfrm>
            <a:off x="6138232" y="4638285"/>
            <a:ext cx="5251703" cy="1038225"/>
          </a:xfrm>
        </p:spPr>
        <p:txBody>
          <a:bodyPr>
            <a:noAutofit/>
          </a:bodyPr>
          <a:lstStyle/>
          <a:p>
            <a:pPr algn="r"/>
            <a:r>
              <a:rPr lang="en-US" sz="1800" dirty="0"/>
              <a:t>July 25, 2025</a:t>
            </a:r>
          </a:p>
          <a:p>
            <a:pPr algn="r"/>
            <a:r>
              <a:rPr lang="en-US" sz="1800" dirty="0"/>
              <a:t>Hosted by: Daron Prara</a:t>
            </a:r>
          </a:p>
        </p:txBody>
      </p:sp>
      <p:grpSp>
        <p:nvGrpSpPr>
          <p:cNvPr id="5" name="Group 4" descr="This is the Department of Revenue Tax Professional Liaison Meeting for July 25, 2025. I am Daron Prara, your presenter.">
            <a:extLst>
              <a:ext uri="{FF2B5EF4-FFF2-40B4-BE49-F238E27FC236}">
                <a16:creationId xmlns:a16="http://schemas.microsoft.com/office/drawing/2014/main" id="{4A0F0094-3483-4F9C-BAC9-FBE6297B2F0E}"/>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9AD3DD1B-740A-4637-B025-1BF3AB980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710339A1-F963-410D-975A-DE942D760591}"/>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BDB087A8-F80B-4DC2-9F63-7DF17CDE6D82}"/>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CFB20EE-555D-4A11-932D-3D68788458D8}"/>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1320608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5D019-2A09-038F-2F6F-204D8925D35D}"/>
              </a:ext>
            </a:extLst>
          </p:cNvPr>
          <p:cNvSpPr>
            <a:spLocks noGrp="1"/>
          </p:cNvSpPr>
          <p:nvPr>
            <p:ph type="title"/>
          </p:nvPr>
        </p:nvSpPr>
        <p:spPr/>
        <p:txBody>
          <a:bodyPr/>
          <a:lstStyle/>
          <a:p>
            <a:pPr algn="ctr"/>
            <a:r>
              <a:rPr lang="en-US" dirty="0"/>
              <a:t>New Salem Payment Center</a:t>
            </a:r>
          </a:p>
        </p:txBody>
      </p:sp>
      <p:pic>
        <p:nvPicPr>
          <p:cNvPr id="6" name="Content Placeholder 5" descr="A glass door in a building">
            <a:extLst>
              <a:ext uri="{FF2B5EF4-FFF2-40B4-BE49-F238E27FC236}">
                <a16:creationId xmlns:a16="http://schemas.microsoft.com/office/drawing/2014/main" id="{3F1AAD62-4A98-7574-EE83-DCFE9A8D569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5291" y="1446245"/>
            <a:ext cx="7716416" cy="4674734"/>
          </a:xfrm>
        </p:spPr>
      </p:pic>
      <p:sp>
        <p:nvSpPr>
          <p:cNvPr id="4" name="Slide Number Placeholder 3">
            <a:extLst>
              <a:ext uri="{FF2B5EF4-FFF2-40B4-BE49-F238E27FC236}">
                <a16:creationId xmlns:a16="http://schemas.microsoft.com/office/drawing/2014/main" id="{CDFADA83-CD71-44A2-5BDF-974115E57FF6}"/>
              </a:ext>
            </a:extLst>
          </p:cNvPr>
          <p:cNvSpPr>
            <a:spLocks noGrp="1"/>
          </p:cNvSpPr>
          <p:nvPr>
            <p:ph type="sldNum" sz="quarter" idx="12"/>
          </p:nvPr>
        </p:nvSpPr>
        <p:spPr/>
        <p:txBody>
          <a:bodyPr/>
          <a:lstStyle/>
          <a:p>
            <a:fld id="{9E479467-D475-44BA-A6A1-CAD0337F3F46}" type="slidenum">
              <a:rPr lang="en-US" smtClean="0"/>
              <a:t>10</a:t>
            </a:fld>
            <a:endParaRPr lang="en-US" dirty="0"/>
          </a:p>
        </p:txBody>
      </p:sp>
    </p:spTree>
    <p:extLst>
      <p:ext uri="{BB962C8B-B14F-4D97-AF65-F5344CB8AC3E}">
        <p14:creationId xmlns:p14="http://schemas.microsoft.com/office/powerpoint/2010/main" val="560572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0116-7569-43C0-A5DC-0B38A39ABE9C}"/>
              </a:ext>
            </a:extLst>
          </p:cNvPr>
          <p:cNvSpPr>
            <a:spLocks noGrp="1"/>
          </p:cNvSpPr>
          <p:nvPr>
            <p:ph type="title"/>
          </p:nvPr>
        </p:nvSpPr>
        <p:spPr>
          <a:xfrm>
            <a:off x="838200" y="557189"/>
            <a:ext cx="3374136" cy="5567891"/>
          </a:xfrm>
        </p:spPr>
        <p:txBody>
          <a:bodyPr>
            <a:normAutofit/>
          </a:bodyPr>
          <a:lstStyle/>
          <a:p>
            <a:r>
              <a:rPr lang="en-US" dirty="0"/>
              <a:t>Salem Payment Center remodel</a:t>
            </a:r>
          </a:p>
        </p:txBody>
      </p:sp>
      <p:graphicFrame>
        <p:nvGraphicFramePr>
          <p:cNvPr id="5" name="Content Placeholder 2" descr="The Salem Payment Center has been remodeled to better serve customers. Work started in December 2024 and was completed in February 2025.">
            <a:extLst>
              <a:ext uri="{FF2B5EF4-FFF2-40B4-BE49-F238E27FC236}">
                <a16:creationId xmlns:a16="http://schemas.microsoft.com/office/drawing/2014/main" id="{990DF7E9-B4E2-4C32-B103-A61712F74BC4}"/>
              </a:ext>
            </a:extLst>
          </p:cNvPr>
          <p:cNvGraphicFramePr>
            <a:graphicFrameLocks noGrp="1"/>
          </p:cNvGraphicFramePr>
          <p:nvPr>
            <p:ph idx="1"/>
            <p:extLst>
              <p:ext uri="{D42A27DB-BD31-4B8C-83A1-F6EECF244321}">
                <p14:modId xmlns:p14="http://schemas.microsoft.com/office/powerpoint/2010/main" val="2368220970"/>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53AA0A03-DCA8-4011-9509-093F9EAA9B8A}"/>
              </a:ext>
            </a:extLst>
          </p:cNvPr>
          <p:cNvSpPr>
            <a:spLocks noGrp="1"/>
          </p:cNvSpPr>
          <p:nvPr>
            <p:ph type="sldNum" sz="quarter" idx="12"/>
          </p:nvPr>
        </p:nvSpPr>
        <p:spPr/>
        <p:txBody>
          <a:bodyPr/>
          <a:lstStyle/>
          <a:p>
            <a:fld id="{9E479467-D475-44BA-A6A1-CAD0337F3F46}" type="slidenum">
              <a:rPr lang="en-US" smtClean="0"/>
              <a:t>11</a:t>
            </a:fld>
            <a:endParaRPr lang="en-US" dirty="0"/>
          </a:p>
        </p:txBody>
      </p:sp>
    </p:spTree>
    <p:extLst>
      <p:ext uri="{BB962C8B-B14F-4D97-AF65-F5344CB8AC3E}">
        <p14:creationId xmlns:p14="http://schemas.microsoft.com/office/powerpoint/2010/main" val="145600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CF58-2A20-441F-999F-40335E29C151}"/>
              </a:ext>
            </a:extLst>
          </p:cNvPr>
          <p:cNvSpPr>
            <a:spLocks noGrp="1"/>
          </p:cNvSpPr>
          <p:nvPr>
            <p:ph type="title"/>
          </p:nvPr>
        </p:nvSpPr>
        <p:spPr>
          <a:xfrm>
            <a:off x="838199" y="548464"/>
            <a:ext cx="3807187" cy="2228074"/>
          </a:xfrm>
        </p:spPr>
        <p:txBody>
          <a:bodyPr vert="horz" lIns="91440" tIns="45720" rIns="91440" bIns="45720" rtlCol="0">
            <a:normAutofit/>
          </a:bodyPr>
          <a:lstStyle/>
          <a:p>
            <a:r>
              <a:rPr lang="en-US" dirty="0"/>
              <a:t>Salem Payment Center Layout</a:t>
            </a:r>
          </a:p>
        </p:txBody>
      </p:sp>
      <p:sp>
        <p:nvSpPr>
          <p:cNvPr id="9" name="Content Placeholder 8">
            <a:extLst>
              <a:ext uri="{FF2B5EF4-FFF2-40B4-BE49-F238E27FC236}">
                <a16:creationId xmlns:a16="http://schemas.microsoft.com/office/drawing/2014/main" id="{EE2546F7-3E19-43D8-887A-44A8386E1E6F}"/>
              </a:ext>
            </a:extLst>
          </p:cNvPr>
          <p:cNvSpPr>
            <a:spLocks noGrp="1"/>
          </p:cNvSpPr>
          <p:nvPr>
            <p:ph idx="1"/>
          </p:nvPr>
        </p:nvSpPr>
        <p:spPr>
          <a:xfrm>
            <a:off x="838201" y="2962279"/>
            <a:ext cx="3799425" cy="3143241"/>
          </a:xfrm>
        </p:spPr>
        <p:txBody>
          <a:bodyPr>
            <a:normAutofit/>
          </a:bodyPr>
          <a:lstStyle/>
          <a:p>
            <a:r>
              <a:rPr lang="en-US" sz="2400" dirty="0"/>
              <a:t>Glass panels improve traffic flow</a:t>
            </a:r>
          </a:p>
          <a:p>
            <a:r>
              <a:rPr lang="en-US" sz="2400" dirty="0"/>
              <a:t>Enter right, exit left</a:t>
            </a:r>
          </a:p>
          <a:p>
            <a:r>
              <a:rPr lang="en-US" sz="2400" dirty="0"/>
              <a:t>“Customer Service” logo</a:t>
            </a:r>
          </a:p>
          <a:p>
            <a:r>
              <a:rPr lang="en-US" sz="2400" dirty="0"/>
              <a:t>Spanish added</a:t>
            </a:r>
          </a:p>
        </p:txBody>
      </p:sp>
      <p:sp>
        <p:nvSpPr>
          <p:cNvPr id="3" name="Slide Number Placeholder 2">
            <a:extLst>
              <a:ext uri="{FF2B5EF4-FFF2-40B4-BE49-F238E27FC236}">
                <a16:creationId xmlns:a16="http://schemas.microsoft.com/office/drawing/2014/main" id="{56919344-0821-4D16-9DBC-A102A5352029}"/>
              </a:ext>
            </a:extLst>
          </p:cNvPr>
          <p:cNvSpPr>
            <a:spLocks noGrp="1"/>
          </p:cNvSpPr>
          <p:nvPr>
            <p:ph type="sldNum" sz="quarter" idx="12"/>
          </p:nvPr>
        </p:nvSpPr>
        <p:spPr/>
        <p:txBody>
          <a:bodyPr/>
          <a:lstStyle/>
          <a:p>
            <a:fld id="{9E479467-D475-44BA-A6A1-CAD0337F3F46}" type="slidenum">
              <a:rPr lang="en-US" smtClean="0">
                <a:solidFill>
                  <a:schemeClr val="bg1"/>
                </a:solidFill>
              </a:rPr>
              <a:t>12</a:t>
            </a:fld>
            <a:endParaRPr lang="en-US" dirty="0">
              <a:solidFill>
                <a:schemeClr val="bg1"/>
              </a:solidFill>
            </a:endParaRPr>
          </a:p>
        </p:txBody>
      </p:sp>
      <p:pic>
        <p:nvPicPr>
          <p:cNvPr id="5" name="Picture 4" descr="A glass wall with a sign on it">
            <a:extLst>
              <a:ext uri="{FF2B5EF4-FFF2-40B4-BE49-F238E27FC236}">
                <a16:creationId xmlns:a16="http://schemas.microsoft.com/office/drawing/2014/main" id="{FD708B69-2905-C072-B752-676A0D305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3638" y="136525"/>
            <a:ext cx="5143500" cy="6858000"/>
          </a:xfrm>
          <a:prstGeom prst="rect">
            <a:avLst/>
          </a:prstGeom>
        </p:spPr>
      </p:pic>
    </p:spTree>
    <p:extLst>
      <p:ext uri="{BB962C8B-B14F-4D97-AF65-F5344CB8AC3E}">
        <p14:creationId xmlns:p14="http://schemas.microsoft.com/office/powerpoint/2010/main" val="3932287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CF58-2A20-441F-999F-40335E29C151}"/>
              </a:ext>
            </a:extLst>
          </p:cNvPr>
          <p:cNvSpPr>
            <a:spLocks noGrp="1"/>
          </p:cNvSpPr>
          <p:nvPr>
            <p:ph type="title"/>
          </p:nvPr>
        </p:nvSpPr>
        <p:spPr>
          <a:xfrm>
            <a:off x="838199" y="548464"/>
            <a:ext cx="3807187" cy="2228074"/>
          </a:xfrm>
        </p:spPr>
        <p:txBody>
          <a:bodyPr vert="horz" lIns="91440" tIns="45720" rIns="91440" bIns="45720" rtlCol="0">
            <a:normAutofit/>
          </a:bodyPr>
          <a:lstStyle/>
          <a:p>
            <a:r>
              <a:rPr lang="en-US" dirty="0"/>
              <a:t>Salem Payment Center Information</a:t>
            </a:r>
          </a:p>
        </p:txBody>
      </p:sp>
      <p:sp>
        <p:nvSpPr>
          <p:cNvPr id="9" name="Content Placeholder 8">
            <a:extLst>
              <a:ext uri="{FF2B5EF4-FFF2-40B4-BE49-F238E27FC236}">
                <a16:creationId xmlns:a16="http://schemas.microsoft.com/office/drawing/2014/main" id="{EE2546F7-3E19-43D8-887A-44A8386E1E6F}"/>
              </a:ext>
            </a:extLst>
          </p:cNvPr>
          <p:cNvSpPr>
            <a:spLocks noGrp="1"/>
          </p:cNvSpPr>
          <p:nvPr>
            <p:ph idx="1"/>
          </p:nvPr>
        </p:nvSpPr>
        <p:spPr>
          <a:xfrm>
            <a:off x="838201" y="2962279"/>
            <a:ext cx="3799425" cy="3143241"/>
          </a:xfrm>
        </p:spPr>
        <p:txBody>
          <a:bodyPr>
            <a:normAutofit/>
          </a:bodyPr>
          <a:lstStyle/>
          <a:p>
            <a:r>
              <a:rPr lang="en-US" sz="2400" dirty="0"/>
              <a:t>No video or photography</a:t>
            </a:r>
          </a:p>
          <a:p>
            <a:r>
              <a:rPr lang="en-US" sz="2400" dirty="0"/>
              <a:t>Clearly displayed</a:t>
            </a:r>
          </a:p>
          <a:p>
            <a:r>
              <a:rPr lang="en-US" sz="2400" dirty="0"/>
              <a:t>Protect Federal Taxpayer Information (FTI)</a:t>
            </a:r>
          </a:p>
          <a:p>
            <a:endParaRPr lang="en-US" sz="2400" dirty="0"/>
          </a:p>
        </p:txBody>
      </p:sp>
      <p:sp>
        <p:nvSpPr>
          <p:cNvPr id="3" name="Slide Number Placeholder 2">
            <a:extLst>
              <a:ext uri="{FF2B5EF4-FFF2-40B4-BE49-F238E27FC236}">
                <a16:creationId xmlns:a16="http://schemas.microsoft.com/office/drawing/2014/main" id="{56919344-0821-4D16-9DBC-A102A5352029}"/>
              </a:ext>
            </a:extLst>
          </p:cNvPr>
          <p:cNvSpPr>
            <a:spLocks noGrp="1"/>
          </p:cNvSpPr>
          <p:nvPr>
            <p:ph type="sldNum" sz="quarter" idx="12"/>
          </p:nvPr>
        </p:nvSpPr>
        <p:spPr/>
        <p:txBody>
          <a:bodyPr/>
          <a:lstStyle/>
          <a:p>
            <a:fld id="{9E479467-D475-44BA-A6A1-CAD0337F3F46}" type="slidenum">
              <a:rPr lang="en-US" smtClean="0">
                <a:solidFill>
                  <a:schemeClr val="bg1"/>
                </a:solidFill>
              </a:rPr>
              <a:t>13</a:t>
            </a:fld>
            <a:endParaRPr lang="en-US" dirty="0">
              <a:solidFill>
                <a:schemeClr val="bg1"/>
              </a:solidFill>
            </a:endParaRPr>
          </a:p>
        </p:txBody>
      </p:sp>
      <p:pic>
        <p:nvPicPr>
          <p:cNvPr id="4" name="Picture 3" descr="No video or photography is allowed. This protects Federal Taxpayer Information.">
            <a:extLst>
              <a:ext uri="{FF2B5EF4-FFF2-40B4-BE49-F238E27FC236}">
                <a16:creationId xmlns:a16="http://schemas.microsoft.com/office/drawing/2014/main" id="{C960608B-FE94-9E0A-9AE7-310BBC69DA2C}"/>
              </a:ext>
            </a:extLst>
          </p:cNvPr>
          <p:cNvPicPr>
            <a:picLocks noChangeAspect="1"/>
          </p:cNvPicPr>
          <p:nvPr/>
        </p:nvPicPr>
        <p:blipFill>
          <a:blip r:embed="rId3"/>
          <a:stretch>
            <a:fillRect/>
          </a:stretch>
        </p:blipFill>
        <p:spPr>
          <a:xfrm>
            <a:off x="5865995" y="0"/>
            <a:ext cx="5145024" cy="6858000"/>
          </a:xfrm>
          <a:prstGeom prst="rect">
            <a:avLst/>
          </a:prstGeom>
        </p:spPr>
      </p:pic>
    </p:spTree>
    <p:extLst>
      <p:ext uri="{BB962C8B-B14F-4D97-AF65-F5344CB8AC3E}">
        <p14:creationId xmlns:p14="http://schemas.microsoft.com/office/powerpoint/2010/main" val="3088350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CF58-2A20-441F-999F-40335E29C151}"/>
              </a:ext>
            </a:extLst>
          </p:cNvPr>
          <p:cNvSpPr>
            <a:spLocks noGrp="1"/>
          </p:cNvSpPr>
          <p:nvPr>
            <p:ph type="title"/>
          </p:nvPr>
        </p:nvSpPr>
        <p:spPr>
          <a:xfrm>
            <a:off x="838199" y="548464"/>
            <a:ext cx="3807187" cy="2228074"/>
          </a:xfrm>
        </p:spPr>
        <p:txBody>
          <a:bodyPr vert="horz" lIns="91440" tIns="45720" rIns="91440" bIns="45720" rtlCol="0">
            <a:normAutofit/>
          </a:bodyPr>
          <a:lstStyle/>
          <a:p>
            <a:r>
              <a:rPr lang="en-US" dirty="0"/>
              <a:t>Salem Payment Center Photo</a:t>
            </a:r>
          </a:p>
        </p:txBody>
      </p:sp>
      <p:sp>
        <p:nvSpPr>
          <p:cNvPr id="9" name="Content Placeholder 8">
            <a:extLst>
              <a:ext uri="{FF2B5EF4-FFF2-40B4-BE49-F238E27FC236}">
                <a16:creationId xmlns:a16="http://schemas.microsoft.com/office/drawing/2014/main" id="{EE2546F7-3E19-43D8-887A-44A8386E1E6F}"/>
              </a:ext>
            </a:extLst>
          </p:cNvPr>
          <p:cNvSpPr>
            <a:spLocks noGrp="1"/>
          </p:cNvSpPr>
          <p:nvPr>
            <p:ph idx="1"/>
          </p:nvPr>
        </p:nvSpPr>
        <p:spPr>
          <a:xfrm>
            <a:off x="838201" y="2962279"/>
            <a:ext cx="3799425" cy="3143241"/>
          </a:xfrm>
        </p:spPr>
        <p:txBody>
          <a:bodyPr>
            <a:normAutofit/>
          </a:bodyPr>
          <a:lstStyle/>
          <a:p>
            <a:r>
              <a:rPr lang="en-US" sz="2400" dirty="0"/>
              <a:t>Positive customer response</a:t>
            </a:r>
          </a:p>
          <a:p>
            <a:pPr marL="0" indent="0">
              <a:buNone/>
            </a:pPr>
            <a:endParaRPr lang="en-US" sz="2400" dirty="0"/>
          </a:p>
          <a:p>
            <a:r>
              <a:rPr lang="en-US" sz="2400" dirty="0"/>
              <a:t>Better privacy</a:t>
            </a:r>
          </a:p>
          <a:p>
            <a:pPr marL="0" indent="0">
              <a:buNone/>
            </a:pPr>
            <a:endParaRPr lang="en-US" sz="2400" dirty="0"/>
          </a:p>
          <a:p>
            <a:r>
              <a:rPr lang="en-US" sz="2400" dirty="0"/>
              <a:t>Less confusing</a:t>
            </a:r>
          </a:p>
          <a:p>
            <a:endParaRPr lang="en-US" sz="2400" dirty="0"/>
          </a:p>
        </p:txBody>
      </p:sp>
      <p:sp>
        <p:nvSpPr>
          <p:cNvPr id="3" name="Slide Number Placeholder 2">
            <a:extLst>
              <a:ext uri="{FF2B5EF4-FFF2-40B4-BE49-F238E27FC236}">
                <a16:creationId xmlns:a16="http://schemas.microsoft.com/office/drawing/2014/main" id="{56919344-0821-4D16-9DBC-A102A5352029}"/>
              </a:ext>
            </a:extLst>
          </p:cNvPr>
          <p:cNvSpPr>
            <a:spLocks noGrp="1"/>
          </p:cNvSpPr>
          <p:nvPr>
            <p:ph type="sldNum" sz="quarter" idx="12"/>
          </p:nvPr>
        </p:nvSpPr>
        <p:spPr/>
        <p:txBody>
          <a:bodyPr/>
          <a:lstStyle/>
          <a:p>
            <a:fld id="{9E479467-D475-44BA-A6A1-CAD0337F3F46}" type="slidenum">
              <a:rPr lang="en-US" smtClean="0">
                <a:solidFill>
                  <a:schemeClr val="bg1"/>
                </a:solidFill>
              </a:rPr>
              <a:t>14</a:t>
            </a:fld>
            <a:endParaRPr lang="en-US" dirty="0">
              <a:solidFill>
                <a:schemeClr val="bg1"/>
              </a:solidFill>
            </a:endParaRPr>
          </a:p>
        </p:txBody>
      </p:sp>
      <p:pic>
        <p:nvPicPr>
          <p:cNvPr id="4" name="Picture 3" descr="This slide shows the new layout of the Payment Center.">
            <a:extLst>
              <a:ext uri="{FF2B5EF4-FFF2-40B4-BE49-F238E27FC236}">
                <a16:creationId xmlns:a16="http://schemas.microsoft.com/office/drawing/2014/main" id="{D70128F5-F62F-8007-23B9-D6B771A9EBEA}"/>
              </a:ext>
            </a:extLst>
          </p:cNvPr>
          <p:cNvPicPr>
            <a:picLocks noChangeAspect="1"/>
          </p:cNvPicPr>
          <p:nvPr/>
        </p:nvPicPr>
        <p:blipFill>
          <a:blip r:embed="rId3"/>
          <a:stretch>
            <a:fillRect/>
          </a:stretch>
        </p:blipFill>
        <p:spPr>
          <a:xfrm>
            <a:off x="5049989" y="606451"/>
            <a:ext cx="6303810" cy="5499069"/>
          </a:xfrm>
          <a:prstGeom prst="rect">
            <a:avLst/>
          </a:prstGeom>
        </p:spPr>
      </p:pic>
    </p:spTree>
    <p:extLst>
      <p:ext uri="{BB962C8B-B14F-4D97-AF65-F5344CB8AC3E}">
        <p14:creationId xmlns:p14="http://schemas.microsoft.com/office/powerpoint/2010/main" val="4044678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CF58-2A20-441F-999F-40335E29C151}"/>
              </a:ext>
            </a:extLst>
          </p:cNvPr>
          <p:cNvSpPr>
            <a:spLocks noGrp="1"/>
          </p:cNvSpPr>
          <p:nvPr>
            <p:ph type="title"/>
          </p:nvPr>
        </p:nvSpPr>
        <p:spPr>
          <a:xfrm>
            <a:off x="838199" y="548464"/>
            <a:ext cx="3807187" cy="2228074"/>
          </a:xfrm>
        </p:spPr>
        <p:txBody>
          <a:bodyPr vert="horz" lIns="91440" tIns="45720" rIns="91440" bIns="45720" rtlCol="0">
            <a:normAutofit/>
          </a:bodyPr>
          <a:lstStyle/>
          <a:p>
            <a:r>
              <a:rPr lang="en-US" dirty="0"/>
              <a:t>Salem Payment Center Hours</a:t>
            </a:r>
          </a:p>
        </p:txBody>
      </p:sp>
      <p:sp>
        <p:nvSpPr>
          <p:cNvPr id="9" name="Content Placeholder 8">
            <a:extLst>
              <a:ext uri="{FF2B5EF4-FFF2-40B4-BE49-F238E27FC236}">
                <a16:creationId xmlns:a16="http://schemas.microsoft.com/office/drawing/2014/main" id="{EE2546F7-3E19-43D8-887A-44A8386E1E6F}"/>
              </a:ext>
            </a:extLst>
          </p:cNvPr>
          <p:cNvSpPr>
            <a:spLocks noGrp="1"/>
          </p:cNvSpPr>
          <p:nvPr>
            <p:ph idx="1"/>
          </p:nvPr>
        </p:nvSpPr>
        <p:spPr>
          <a:xfrm>
            <a:off x="838201" y="2962279"/>
            <a:ext cx="3799425" cy="3143241"/>
          </a:xfrm>
        </p:spPr>
        <p:txBody>
          <a:bodyPr>
            <a:normAutofit/>
          </a:bodyPr>
          <a:lstStyle/>
          <a:p>
            <a:r>
              <a:rPr lang="en-US" sz="2400" dirty="0"/>
              <a:t>955 Center St NE</a:t>
            </a:r>
          </a:p>
          <a:p>
            <a:pPr marL="0" indent="0">
              <a:buNone/>
            </a:pPr>
            <a:r>
              <a:rPr lang="en-US" sz="2400" dirty="0"/>
              <a:t>Salem, OR 97301-2555</a:t>
            </a:r>
          </a:p>
          <a:p>
            <a:pPr marL="0" indent="0">
              <a:buNone/>
            </a:pPr>
            <a:endParaRPr lang="en-US" sz="2400" dirty="0"/>
          </a:p>
          <a:p>
            <a:r>
              <a:rPr lang="en-US" sz="2400" dirty="0"/>
              <a:t>7:45 a.m. to 5 p.m.</a:t>
            </a:r>
          </a:p>
          <a:p>
            <a:pPr marL="0" indent="0">
              <a:buNone/>
            </a:pPr>
            <a:endParaRPr lang="en-US" sz="2400" dirty="0"/>
          </a:p>
        </p:txBody>
      </p:sp>
      <p:sp>
        <p:nvSpPr>
          <p:cNvPr id="3" name="Slide Number Placeholder 2">
            <a:extLst>
              <a:ext uri="{FF2B5EF4-FFF2-40B4-BE49-F238E27FC236}">
                <a16:creationId xmlns:a16="http://schemas.microsoft.com/office/drawing/2014/main" id="{56919344-0821-4D16-9DBC-A102A5352029}"/>
              </a:ext>
            </a:extLst>
          </p:cNvPr>
          <p:cNvSpPr>
            <a:spLocks noGrp="1"/>
          </p:cNvSpPr>
          <p:nvPr>
            <p:ph type="sldNum" sz="quarter" idx="12"/>
          </p:nvPr>
        </p:nvSpPr>
        <p:spPr/>
        <p:txBody>
          <a:bodyPr/>
          <a:lstStyle/>
          <a:p>
            <a:fld id="{9E479467-D475-44BA-A6A1-CAD0337F3F46}" type="slidenum">
              <a:rPr lang="en-US" smtClean="0">
                <a:solidFill>
                  <a:schemeClr val="bg1"/>
                </a:solidFill>
              </a:rPr>
              <a:t>15</a:t>
            </a:fld>
            <a:endParaRPr lang="en-US" dirty="0">
              <a:solidFill>
                <a:schemeClr val="bg1"/>
              </a:solidFill>
            </a:endParaRPr>
          </a:p>
        </p:txBody>
      </p:sp>
      <p:pic>
        <p:nvPicPr>
          <p:cNvPr id="6" name="Picture 5" descr="A glass door with a sign on it">
            <a:extLst>
              <a:ext uri="{FF2B5EF4-FFF2-40B4-BE49-F238E27FC236}">
                <a16:creationId xmlns:a16="http://schemas.microsoft.com/office/drawing/2014/main" id="{261FB25C-96D9-4559-7E14-47693842B3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8996" y="0"/>
            <a:ext cx="6101832" cy="6858000"/>
          </a:xfrm>
          <a:prstGeom prst="rect">
            <a:avLst/>
          </a:prstGeom>
        </p:spPr>
      </p:pic>
    </p:spTree>
    <p:extLst>
      <p:ext uri="{BB962C8B-B14F-4D97-AF65-F5344CB8AC3E}">
        <p14:creationId xmlns:p14="http://schemas.microsoft.com/office/powerpoint/2010/main" val="4073732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8F84E-A0AD-5C15-7517-C976947F0D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5CF538-6872-DC32-0D75-D6F4A6D94A48}"/>
              </a:ext>
            </a:extLst>
          </p:cNvPr>
          <p:cNvSpPr>
            <a:spLocks noGrp="1"/>
          </p:cNvSpPr>
          <p:nvPr>
            <p:ph type="title"/>
          </p:nvPr>
        </p:nvSpPr>
        <p:spPr>
          <a:xfrm>
            <a:off x="838200" y="557189"/>
            <a:ext cx="3374136" cy="5567891"/>
          </a:xfrm>
        </p:spPr>
        <p:txBody>
          <a:bodyPr>
            <a:normAutofit/>
          </a:bodyPr>
          <a:lstStyle/>
          <a:p>
            <a:r>
              <a:rPr lang="en-US" dirty="0"/>
              <a:t>Salem Payment Center Assistance</a:t>
            </a:r>
          </a:p>
        </p:txBody>
      </p:sp>
      <p:graphicFrame>
        <p:nvGraphicFramePr>
          <p:cNvPr id="5" name="Content Placeholder 2" descr="You can make payments, drop off tax returns and other documents, or ask basic questions.">
            <a:extLst>
              <a:ext uri="{FF2B5EF4-FFF2-40B4-BE49-F238E27FC236}">
                <a16:creationId xmlns:a16="http://schemas.microsoft.com/office/drawing/2014/main" id="{2D670F0B-3EB3-DF23-ACC8-B0832453C517}"/>
              </a:ext>
            </a:extLst>
          </p:cNvPr>
          <p:cNvGraphicFramePr>
            <a:graphicFrameLocks noGrp="1"/>
          </p:cNvGraphicFramePr>
          <p:nvPr>
            <p:ph idx="1"/>
            <p:extLst>
              <p:ext uri="{D42A27DB-BD31-4B8C-83A1-F6EECF244321}">
                <p14:modId xmlns:p14="http://schemas.microsoft.com/office/powerpoint/2010/main" val="1587232474"/>
              </p:ext>
            </p:extLst>
          </p:nvPr>
        </p:nvGraphicFramePr>
        <p:xfrm>
          <a:off x="5090160"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65ABA93-72DB-AD22-5C6A-62139659D06E}"/>
              </a:ext>
            </a:extLst>
          </p:cNvPr>
          <p:cNvSpPr>
            <a:spLocks noGrp="1"/>
          </p:cNvSpPr>
          <p:nvPr>
            <p:ph type="sldNum" sz="quarter" idx="12"/>
          </p:nvPr>
        </p:nvSpPr>
        <p:spPr/>
        <p:txBody>
          <a:bodyPr/>
          <a:lstStyle/>
          <a:p>
            <a:fld id="{9E479467-D475-44BA-A6A1-CAD0337F3F46}" type="slidenum">
              <a:rPr lang="en-US" smtClean="0"/>
              <a:t>16</a:t>
            </a:fld>
            <a:endParaRPr lang="en-US" dirty="0"/>
          </a:p>
        </p:txBody>
      </p:sp>
    </p:spTree>
    <p:extLst>
      <p:ext uri="{BB962C8B-B14F-4D97-AF65-F5344CB8AC3E}">
        <p14:creationId xmlns:p14="http://schemas.microsoft.com/office/powerpoint/2010/main" val="4180684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C68737-6951-4900-8AC9-13E6D8115FAB}"/>
              </a:ext>
            </a:extLst>
          </p:cNvPr>
          <p:cNvSpPr>
            <a:spLocks noGrp="1"/>
          </p:cNvSpPr>
          <p:nvPr>
            <p:ph type="title" idx="4294967295"/>
          </p:nvPr>
        </p:nvSpPr>
        <p:spPr>
          <a:xfrm>
            <a:off x="5434013" y="933450"/>
            <a:ext cx="5916612" cy="49911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Questions?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Jenn Rux</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n-lt"/>
                <a:ea typeface="+mn-ea"/>
                <a:cs typeface="+mn-cs"/>
              </a:rPr>
              <a:t>Jennifer.Rux@dor.Oregon.gov</a:t>
            </a:r>
          </a:p>
        </p:txBody>
      </p:sp>
      <p:sp>
        <p:nvSpPr>
          <p:cNvPr id="2" name="Slide Number Placeholder 1">
            <a:extLst>
              <a:ext uri="{FF2B5EF4-FFF2-40B4-BE49-F238E27FC236}">
                <a16:creationId xmlns:a16="http://schemas.microsoft.com/office/drawing/2014/main" id="{061CAF89-288B-43F3-A488-33CB86D3E694}"/>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17</a:t>
            </a:fld>
            <a:endParaRPr lang="en-US" dirty="0"/>
          </a:p>
        </p:txBody>
      </p:sp>
      <p:grpSp>
        <p:nvGrpSpPr>
          <p:cNvPr id="5" name="Group 4">
            <a:extLst>
              <a:ext uri="{FF2B5EF4-FFF2-40B4-BE49-F238E27FC236}">
                <a16:creationId xmlns:a16="http://schemas.microsoft.com/office/drawing/2014/main" id="{9760752E-4DEC-4819-A234-AF6ABD296966}"/>
              </a:ext>
              <a:ext uri="{C183D7F6-B498-43B3-948B-1728B52AA6E4}">
                <adec:decorative xmlns:adec="http://schemas.microsoft.com/office/drawing/2017/decorative" val="1"/>
              </a:ext>
            </a:extLst>
          </p:cNvPr>
          <p:cNvGrpSpPr/>
          <p:nvPr/>
        </p:nvGrpSpPr>
        <p:grpSpPr>
          <a:xfrm>
            <a:off x="-2" y="2800347"/>
            <a:ext cx="3737027" cy="1106456"/>
            <a:chOff x="-2" y="2800347"/>
            <a:chExt cx="3737027" cy="1106456"/>
          </a:xfrm>
        </p:grpSpPr>
        <p:pic>
          <p:nvPicPr>
            <p:cNvPr id="7" name="Picture 6" descr="Oregon Department of Revenue Logo">
              <a:extLst>
                <a:ext uri="{FF2B5EF4-FFF2-40B4-BE49-F238E27FC236}">
                  <a16:creationId xmlns:a16="http://schemas.microsoft.com/office/drawing/2014/main" id="{58BC0F87-4728-4F1A-A09F-191BFB376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8" y="2951197"/>
              <a:ext cx="2895777" cy="955606"/>
            </a:xfrm>
            <a:prstGeom prst="rect">
              <a:avLst/>
            </a:prstGeom>
          </p:spPr>
        </p:pic>
        <p:sp>
          <p:nvSpPr>
            <p:cNvPr id="4" name="Rectangle 3">
              <a:extLst>
                <a:ext uri="{FF2B5EF4-FFF2-40B4-BE49-F238E27FC236}">
                  <a16:creationId xmlns:a16="http://schemas.microsoft.com/office/drawing/2014/main" id="{B8A5ECA7-21D9-483A-BD14-4B6733DE2730}"/>
                </a:ext>
              </a:extLst>
            </p:cNvPr>
            <p:cNvSpPr/>
            <p:nvPr/>
          </p:nvSpPr>
          <p:spPr>
            <a:xfrm>
              <a:off x="-2" y="2800347"/>
              <a:ext cx="457201" cy="1106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11822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CD136-909F-4436-9D9B-7C1B8F8C8370}"/>
              </a:ext>
            </a:extLst>
          </p:cNvPr>
          <p:cNvSpPr>
            <a:spLocks noGrp="1"/>
          </p:cNvSpPr>
          <p:nvPr>
            <p:ph type="ctrTitle"/>
          </p:nvPr>
        </p:nvSpPr>
        <p:spPr>
          <a:xfrm>
            <a:off x="7397872" y="1093788"/>
            <a:ext cx="3946781" cy="2967208"/>
          </a:xfrm>
        </p:spPr>
        <p:txBody>
          <a:bodyPr>
            <a:normAutofit/>
          </a:bodyPr>
          <a:lstStyle/>
          <a:p>
            <a:pPr algn="l"/>
            <a:r>
              <a:rPr lang="en-US" sz="4400" dirty="0"/>
              <a:t>Residency &amp; Nonresident Taxation in Oregon</a:t>
            </a:r>
          </a:p>
        </p:txBody>
      </p:sp>
      <p:sp>
        <p:nvSpPr>
          <p:cNvPr id="19" name="Content Placeholder 2">
            <a:extLst>
              <a:ext uri="{FF2B5EF4-FFF2-40B4-BE49-F238E27FC236}">
                <a16:creationId xmlns:a16="http://schemas.microsoft.com/office/drawing/2014/main" id="{2E626B20-55A9-438E-BBD3-9E49CE672B2B}"/>
              </a:ext>
            </a:extLst>
          </p:cNvPr>
          <p:cNvSpPr>
            <a:spLocks noGrp="1"/>
          </p:cNvSpPr>
          <p:nvPr>
            <p:ph type="subTitle" idx="1"/>
          </p:nvPr>
        </p:nvSpPr>
        <p:spPr>
          <a:xfrm>
            <a:off x="5247410" y="4619624"/>
            <a:ext cx="6100294" cy="1038225"/>
          </a:xfrm>
        </p:spPr>
        <p:txBody>
          <a:bodyPr>
            <a:noAutofit/>
          </a:bodyPr>
          <a:lstStyle/>
          <a:p>
            <a:pPr algn="r"/>
            <a:endParaRPr lang="en-US" sz="1800" dirty="0"/>
          </a:p>
          <a:p>
            <a:pPr algn="r"/>
            <a:r>
              <a:rPr lang="en-US" sz="1800" dirty="0"/>
              <a:t>Presented by Jason McKay</a:t>
            </a:r>
          </a:p>
          <a:p>
            <a:pPr algn="r"/>
            <a:r>
              <a:rPr lang="en-US" sz="1800" dirty="0"/>
              <a:t>Tax Auditor - Gresham</a:t>
            </a:r>
          </a:p>
        </p:txBody>
      </p:sp>
      <p:grpSp>
        <p:nvGrpSpPr>
          <p:cNvPr id="5" name="Group 4" descr="Logo, Oregon Department of Revenue">
            <a:extLst>
              <a:ext uri="{FF2B5EF4-FFF2-40B4-BE49-F238E27FC236}">
                <a16:creationId xmlns:a16="http://schemas.microsoft.com/office/drawing/2014/main" id="{4A0F0094-3483-4F9C-BAC9-FBE6297B2F0E}"/>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9AD3DD1B-740A-4637-B025-1BF3AB980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710339A1-F963-410D-975A-DE942D760591}"/>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BDB087A8-F80B-4DC2-9F63-7DF17CDE6D82}"/>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CFB20EE-555D-4A11-932D-3D68788458D8}"/>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799310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BC00F-3AF3-4297-B3D8-F798A72D7529}"/>
              </a:ext>
            </a:extLst>
          </p:cNvPr>
          <p:cNvSpPr txBox="1">
            <a:spLocks noGrp="1"/>
          </p:cNvSpPr>
          <p:nvPr>
            <p:ph type="title" idx="4294967295"/>
          </p:nvPr>
        </p:nvSpPr>
        <p:spPr>
          <a:xfrm>
            <a:off x="1075767" y="1188637"/>
            <a:ext cx="2988234" cy="44807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mj-lt"/>
                <a:ea typeface="+mj-ea"/>
                <a:cs typeface="+mj-cs"/>
              </a:rPr>
              <a:t>Agenda for today</a:t>
            </a:r>
          </a:p>
        </p:txBody>
      </p:sp>
      <p:sp>
        <p:nvSpPr>
          <p:cNvPr id="3" name="Content Placeholder 2">
            <a:extLst>
              <a:ext uri="{FF2B5EF4-FFF2-40B4-BE49-F238E27FC236}">
                <a16:creationId xmlns:a16="http://schemas.microsoft.com/office/drawing/2014/main" id="{0D64AD47-B2D4-48C5-87BB-8BA0210CA75D}"/>
              </a:ext>
            </a:extLst>
          </p:cNvPr>
          <p:cNvSpPr txBox="1">
            <a:spLocks/>
          </p:cNvSpPr>
          <p:nvPr/>
        </p:nvSpPr>
        <p:spPr>
          <a:xfrm>
            <a:off x="5255260" y="1648870"/>
            <a:ext cx="4702848" cy="356026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US" sz="2400" dirty="0"/>
              <a:t>Defining Residency</a:t>
            </a:r>
          </a:p>
          <a:p>
            <a:pPr marL="457200" indent="-457200">
              <a:buFont typeface="+mj-lt"/>
              <a:buAutoNum type="arabicPeriod"/>
            </a:pPr>
            <a:r>
              <a:rPr lang="en-US" sz="2400" dirty="0"/>
              <a:t>Oregon-Source Income Rules</a:t>
            </a:r>
          </a:p>
          <a:p>
            <a:pPr marL="457200" indent="-457200">
              <a:buFont typeface="+mj-lt"/>
              <a:buAutoNum type="arabicPeriod"/>
            </a:pPr>
            <a:r>
              <a:rPr lang="en-US" sz="2400" dirty="0"/>
              <a:t>Examples</a:t>
            </a:r>
          </a:p>
          <a:p>
            <a:pPr marL="457200" indent="-457200">
              <a:buFont typeface="+mj-lt"/>
              <a:buAutoNum type="arabicPeriod"/>
            </a:pPr>
            <a:r>
              <a:rPr lang="en-US" sz="2400" dirty="0"/>
              <a:t>Filing Considerations</a:t>
            </a:r>
          </a:p>
          <a:p>
            <a:pPr marL="457200" indent="-457200">
              <a:buFont typeface="+mj-lt"/>
              <a:buAutoNum type="arabicPeriod"/>
            </a:pPr>
            <a:r>
              <a:rPr lang="en-US" sz="2400" dirty="0"/>
              <a:t>References</a:t>
            </a:r>
          </a:p>
        </p:txBody>
      </p:sp>
      <p:cxnSp>
        <p:nvCxnSpPr>
          <p:cNvPr id="5" name="Straight Connector 4">
            <a:extLst>
              <a:ext uri="{FF2B5EF4-FFF2-40B4-BE49-F238E27FC236}">
                <a16:creationId xmlns:a16="http://schemas.microsoft.com/office/drawing/2014/main" id="{EC5D7616-88AA-440B-B730-CA54B621A604}"/>
              </a:ext>
              <a:ext uri="{C183D7F6-B498-43B3-948B-1728B52AA6E4}">
                <adec:decorative xmlns:adec="http://schemas.microsoft.com/office/drawing/2017/decorative" val="1"/>
              </a:ext>
            </a:extLst>
          </p:cNvPr>
          <p:cNvCxnSpPr/>
          <p:nvPr/>
        </p:nvCxnSpPr>
        <p:spPr>
          <a:xfrm>
            <a:off x="4559643" y="1853514"/>
            <a:ext cx="0" cy="316332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B354503-C36B-4DEB-9775-7A6D57ED392E}"/>
              </a:ext>
            </a:extLst>
          </p:cNvPr>
          <p:cNvSpPr>
            <a:spLocks noGrp="1"/>
          </p:cNvSpPr>
          <p:nvPr>
            <p:ph type="sldNum" sz="quarter" idx="12"/>
          </p:nvPr>
        </p:nvSpPr>
        <p:spPr/>
        <p:txBody>
          <a:bodyPr/>
          <a:lstStyle/>
          <a:p>
            <a:fld id="{9E479467-D475-44BA-A6A1-CAD0337F3F46}" type="slidenum">
              <a:rPr lang="en-US" smtClean="0"/>
              <a:t>19</a:t>
            </a:fld>
            <a:endParaRPr lang="en-US" dirty="0"/>
          </a:p>
        </p:txBody>
      </p:sp>
    </p:spTree>
    <p:extLst>
      <p:ext uri="{BB962C8B-B14F-4D97-AF65-F5344CB8AC3E}">
        <p14:creationId xmlns:p14="http://schemas.microsoft.com/office/powerpoint/2010/main" val="1640761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8AFDB-7071-41F2-A19C-997A033516ED}"/>
              </a:ext>
            </a:extLst>
          </p:cNvPr>
          <p:cNvSpPr>
            <a:spLocks noGrp="1"/>
          </p:cNvSpPr>
          <p:nvPr>
            <p:ph type="title"/>
          </p:nvPr>
        </p:nvSpPr>
        <p:spPr/>
        <p:txBody>
          <a:bodyPr/>
          <a:lstStyle/>
          <a:p>
            <a:r>
              <a:rPr lang="en-US" dirty="0"/>
              <a:t>Presenters</a:t>
            </a:r>
          </a:p>
        </p:txBody>
      </p:sp>
      <p:pic>
        <p:nvPicPr>
          <p:cNvPr id="9" name="Picture 8">
            <a:extLst>
              <a:ext uri="{FF2B5EF4-FFF2-40B4-BE49-F238E27FC236}">
                <a16:creationId xmlns:a16="http://schemas.microsoft.com/office/drawing/2014/main" id="{FFF94C00-03FE-4015-BC91-20C3A35271D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38609" y="2378291"/>
            <a:ext cx="930738" cy="930738"/>
          </a:xfrm>
          <a:prstGeom prst="rect">
            <a:avLst/>
          </a:prstGeom>
        </p:spPr>
      </p:pic>
      <p:sp>
        <p:nvSpPr>
          <p:cNvPr id="5" name="Freeform: Shape 4">
            <a:extLst>
              <a:ext uri="{FF2B5EF4-FFF2-40B4-BE49-F238E27FC236}">
                <a16:creationId xmlns:a16="http://schemas.microsoft.com/office/drawing/2014/main" id="{DF7AA8E9-2F1D-F759-76FF-827C98B4EF64}"/>
              </a:ext>
            </a:extLst>
          </p:cNvPr>
          <p:cNvSpPr/>
          <p:nvPr/>
        </p:nvSpPr>
        <p:spPr>
          <a:xfrm>
            <a:off x="991948" y="3282192"/>
            <a:ext cx="2824060" cy="714487"/>
          </a:xfrm>
          <a:custGeom>
            <a:avLst/>
            <a:gdLst>
              <a:gd name="connsiteX0" fmla="*/ 0 w 2024381"/>
              <a:gd name="connsiteY0" fmla="*/ 0 h 714487"/>
              <a:gd name="connsiteX1" fmla="*/ 2024381 w 2024381"/>
              <a:gd name="connsiteY1" fmla="*/ 0 h 714487"/>
              <a:gd name="connsiteX2" fmla="*/ 2024381 w 2024381"/>
              <a:gd name="connsiteY2" fmla="*/ 714487 h 714487"/>
              <a:gd name="connsiteX3" fmla="*/ 0 w 2024381"/>
              <a:gd name="connsiteY3" fmla="*/ 714487 h 714487"/>
              <a:gd name="connsiteX4" fmla="*/ 0 w 2024381"/>
              <a:gd name="connsiteY4" fmla="*/ 0 h 714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4381" h="714487">
                <a:moveTo>
                  <a:pt x="0" y="0"/>
                </a:moveTo>
                <a:lnTo>
                  <a:pt x="2024381" y="0"/>
                </a:lnTo>
                <a:lnTo>
                  <a:pt x="2024381" y="714487"/>
                </a:lnTo>
                <a:lnTo>
                  <a:pt x="0" y="71448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ct val="90000"/>
              </a:lnSpc>
              <a:spcBef>
                <a:spcPct val="0"/>
              </a:spcBef>
              <a:buClrTx/>
              <a:buSzTx/>
              <a:buFontTx/>
              <a:buNone/>
              <a:tabLst/>
              <a:defRPr/>
            </a:pP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Jason McKay</a:t>
            </a:r>
          </a:p>
        </p:txBody>
      </p:sp>
      <p:sp>
        <p:nvSpPr>
          <p:cNvPr id="8" name="TextBox 7">
            <a:extLst>
              <a:ext uri="{FF2B5EF4-FFF2-40B4-BE49-F238E27FC236}">
                <a16:creationId xmlns:a16="http://schemas.microsoft.com/office/drawing/2014/main" id="{4B08FF43-FC0C-406A-B82B-A09D263FE2DF}"/>
              </a:ext>
            </a:extLst>
          </p:cNvPr>
          <p:cNvSpPr txBox="1"/>
          <p:nvPr/>
        </p:nvSpPr>
        <p:spPr>
          <a:xfrm>
            <a:off x="1278429" y="4344092"/>
            <a:ext cx="2251098" cy="830997"/>
          </a:xfrm>
          <a:prstGeom prst="rect">
            <a:avLst/>
          </a:prstGeom>
          <a:solidFill>
            <a:srgbClr val="18579B"/>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panose="020F0502020204030204"/>
              </a:rPr>
              <a:t>Oregon Residency</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24D0BF49-2D3E-5158-C7D8-2056FFBA07D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73242" y="2241425"/>
            <a:ext cx="1439471" cy="1204469"/>
          </a:xfrm>
          <a:prstGeom prst="rect">
            <a:avLst/>
          </a:prstGeom>
        </p:spPr>
      </p:pic>
      <p:sp>
        <p:nvSpPr>
          <p:cNvPr id="3" name="Freeform: Shape 2">
            <a:extLst>
              <a:ext uri="{FF2B5EF4-FFF2-40B4-BE49-F238E27FC236}">
                <a16:creationId xmlns:a16="http://schemas.microsoft.com/office/drawing/2014/main" id="{E1977F8A-CF51-A556-28EA-FD4790CE2DEA}"/>
              </a:ext>
            </a:extLst>
          </p:cNvPr>
          <p:cNvSpPr/>
          <p:nvPr/>
        </p:nvSpPr>
        <p:spPr>
          <a:xfrm>
            <a:off x="4136540" y="3309031"/>
            <a:ext cx="2824060" cy="714487"/>
          </a:xfrm>
          <a:custGeom>
            <a:avLst/>
            <a:gdLst>
              <a:gd name="connsiteX0" fmla="*/ 0 w 2024381"/>
              <a:gd name="connsiteY0" fmla="*/ 0 h 714487"/>
              <a:gd name="connsiteX1" fmla="*/ 2024381 w 2024381"/>
              <a:gd name="connsiteY1" fmla="*/ 0 h 714487"/>
              <a:gd name="connsiteX2" fmla="*/ 2024381 w 2024381"/>
              <a:gd name="connsiteY2" fmla="*/ 714487 h 714487"/>
              <a:gd name="connsiteX3" fmla="*/ 0 w 2024381"/>
              <a:gd name="connsiteY3" fmla="*/ 714487 h 714487"/>
              <a:gd name="connsiteX4" fmla="*/ 0 w 2024381"/>
              <a:gd name="connsiteY4" fmla="*/ 0 h 714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4381" h="714487">
                <a:moveTo>
                  <a:pt x="0" y="0"/>
                </a:moveTo>
                <a:lnTo>
                  <a:pt x="2024381" y="0"/>
                </a:lnTo>
                <a:lnTo>
                  <a:pt x="2024381" y="714487"/>
                </a:lnTo>
                <a:lnTo>
                  <a:pt x="0" y="71448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ct val="90000"/>
              </a:lnSpc>
              <a:spcBef>
                <a:spcPct val="0"/>
              </a:spcBef>
              <a:buClrTx/>
              <a:buSzTx/>
              <a:buFontTx/>
              <a:buNone/>
              <a:tabLst/>
              <a:defRPr/>
            </a:pP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Jennifer Rux</a:t>
            </a:r>
          </a:p>
        </p:txBody>
      </p:sp>
      <p:sp>
        <p:nvSpPr>
          <p:cNvPr id="14" name="TextBox 13">
            <a:extLst>
              <a:ext uri="{FF2B5EF4-FFF2-40B4-BE49-F238E27FC236}">
                <a16:creationId xmlns:a16="http://schemas.microsoft.com/office/drawing/2014/main" id="{9EE980E1-EDBE-D64E-2011-3722D72220B8}"/>
              </a:ext>
            </a:extLst>
          </p:cNvPr>
          <p:cNvSpPr txBox="1"/>
          <p:nvPr/>
        </p:nvSpPr>
        <p:spPr>
          <a:xfrm>
            <a:off x="4624161" y="4344092"/>
            <a:ext cx="1848818" cy="830997"/>
          </a:xfrm>
          <a:prstGeom prst="rect">
            <a:avLst/>
          </a:prstGeom>
          <a:solidFill>
            <a:srgbClr val="18579B"/>
          </a:solidFill>
        </p:spPr>
        <p:txBody>
          <a:bodyPr wrap="square"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panose="020F0502020204030204"/>
              </a:rPr>
              <a:t>Payment Center</a:t>
            </a:r>
          </a:p>
        </p:txBody>
      </p:sp>
      <p:pic>
        <p:nvPicPr>
          <p:cNvPr id="7" name="Picture 6">
            <a:extLst>
              <a:ext uri="{FF2B5EF4-FFF2-40B4-BE49-F238E27FC236}">
                <a16:creationId xmlns:a16="http://schemas.microsoft.com/office/drawing/2014/main" id="{169E62E6-CDCB-41C4-88A6-C30B2224BFCF}"/>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8497510" y="1701763"/>
            <a:ext cx="1170533" cy="1170533"/>
          </a:xfrm>
          <a:prstGeom prst="rect">
            <a:avLst/>
          </a:prstGeom>
        </p:spPr>
      </p:pic>
      <p:sp>
        <p:nvSpPr>
          <p:cNvPr id="12" name="Freeform: Shape 11">
            <a:extLst>
              <a:ext uri="{FF2B5EF4-FFF2-40B4-BE49-F238E27FC236}">
                <a16:creationId xmlns:a16="http://schemas.microsoft.com/office/drawing/2014/main" id="{1383FC7C-8A4B-410F-8BCC-69DC535945D4}"/>
              </a:ext>
            </a:extLst>
          </p:cNvPr>
          <p:cNvSpPr/>
          <p:nvPr/>
        </p:nvSpPr>
        <p:spPr>
          <a:xfrm>
            <a:off x="7595685" y="3310393"/>
            <a:ext cx="2974185" cy="714487"/>
          </a:xfrm>
          <a:custGeom>
            <a:avLst/>
            <a:gdLst>
              <a:gd name="connsiteX0" fmla="*/ 0 w 2024381"/>
              <a:gd name="connsiteY0" fmla="*/ 0 h 714487"/>
              <a:gd name="connsiteX1" fmla="*/ 2024381 w 2024381"/>
              <a:gd name="connsiteY1" fmla="*/ 0 h 714487"/>
              <a:gd name="connsiteX2" fmla="*/ 2024381 w 2024381"/>
              <a:gd name="connsiteY2" fmla="*/ 714487 h 714487"/>
              <a:gd name="connsiteX3" fmla="*/ 0 w 2024381"/>
              <a:gd name="connsiteY3" fmla="*/ 714487 h 714487"/>
              <a:gd name="connsiteX4" fmla="*/ 0 w 2024381"/>
              <a:gd name="connsiteY4" fmla="*/ 0 h 714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4381" h="714487">
                <a:moveTo>
                  <a:pt x="0" y="0"/>
                </a:moveTo>
                <a:lnTo>
                  <a:pt x="2024381" y="0"/>
                </a:lnTo>
                <a:lnTo>
                  <a:pt x="2024381" y="714487"/>
                </a:lnTo>
                <a:lnTo>
                  <a:pt x="0" y="71448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ts val="2000"/>
              </a:lnSpc>
              <a:spcBef>
                <a:spcPct val="0"/>
              </a:spcBef>
              <a:spcAft>
                <a:spcPct val="35000"/>
              </a:spcAft>
              <a:buClrTx/>
              <a:buSzTx/>
              <a:buFontTx/>
              <a:buNone/>
              <a:tabLst/>
              <a:defRPr/>
            </a:pPr>
            <a:r>
              <a:rPr lang="en-US" sz="2800" dirty="0">
                <a:solidFill>
                  <a:prstClr val="black">
                    <a:hueOff val="0"/>
                    <a:satOff val="0"/>
                    <a:lumOff val="0"/>
                    <a:alphaOff val="0"/>
                  </a:prstClr>
                </a:solidFill>
                <a:latin typeface="Calibri" panose="020F0502020204030204"/>
              </a:rPr>
              <a:t>Kadie Clark</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algn="ctr" defTabSz="1066800" rtl="0" eaLnBrk="1" fontAlgn="auto" latinLnBrk="0" hangingPunct="1">
              <a:lnSpc>
                <a:spcPts val="2000"/>
              </a:lnSpc>
              <a:spcBef>
                <a:spcPct val="0"/>
              </a:spcBef>
              <a:spcAft>
                <a:spcPct val="35000"/>
              </a:spcAft>
              <a:buClrTx/>
              <a:buSzTx/>
              <a:buFontTx/>
              <a:buNone/>
              <a:tabLst/>
              <a:defRPr/>
            </a:pPr>
            <a:r>
              <a:rPr lang="en-US" sz="2800" dirty="0">
                <a:solidFill>
                  <a:prstClr val="black">
                    <a:hueOff val="0"/>
                    <a:satOff val="0"/>
                    <a:lumOff val="0"/>
                    <a:alphaOff val="0"/>
                  </a:prstClr>
                </a:solidFill>
                <a:latin typeface="Calibri" panose="020F0502020204030204"/>
              </a:rPr>
              <a:t>Robert Oakes</a:t>
            </a:r>
          </a:p>
          <a:p>
            <a:pPr marL="0" marR="0" lvl="0" indent="0" algn="ctr" defTabSz="1066800" rtl="0" eaLnBrk="1" fontAlgn="auto" latinLnBrk="0" hangingPunct="1">
              <a:lnSpc>
                <a:spcPts val="2000"/>
              </a:lnSpc>
              <a:spcBef>
                <a:spcPct val="0"/>
              </a:spcBef>
              <a:spcAft>
                <a:spcPct val="35000"/>
              </a:spcAft>
              <a:buClrTx/>
              <a:buSzTx/>
              <a:buFontTx/>
              <a:buNone/>
              <a:tabLst/>
              <a:defRPr/>
            </a:pPr>
            <a:r>
              <a:rPr lang="en-US" sz="2800" dirty="0">
                <a:solidFill>
                  <a:prstClr val="black">
                    <a:hueOff val="0"/>
                    <a:satOff val="0"/>
                    <a:lumOff val="0"/>
                    <a:alphaOff val="0"/>
                  </a:prstClr>
                </a:solidFill>
                <a:latin typeface="Calibri" panose="020F0502020204030204"/>
              </a:rPr>
              <a:t>Daron Prara</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1464620-16C9-4EDA-ACA4-650A904D4BF6}"/>
              </a:ext>
            </a:extLst>
          </p:cNvPr>
          <p:cNvSpPr txBox="1"/>
          <p:nvPr/>
        </p:nvSpPr>
        <p:spPr>
          <a:xfrm>
            <a:off x="7567613" y="4343745"/>
            <a:ext cx="2994744" cy="830997"/>
          </a:xfrm>
          <a:prstGeom prst="rect">
            <a:avLst/>
          </a:prstGeom>
          <a:solidFill>
            <a:srgbClr val="18579B"/>
          </a:solidFill>
        </p:spPr>
        <p:txBody>
          <a:bodyPr wrap="square"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Calibri" panose="020F0502020204030204"/>
              </a:rPr>
              <a:t>Personal Tax and Compliance</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9031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509D402-8103-B879-AB32-6AB3B9D0A428}"/>
              </a:ext>
              <a:ext uri="{C183D7F6-B498-43B3-948B-1728B52AA6E4}">
                <adec:decorative xmlns:adec="http://schemas.microsoft.com/office/drawing/2017/decorative" val="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E4A22C-96AA-44FB-92E3-B89C117D6033}"/>
              </a:ext>
            </a:extLst>
          </p:cNvPr>
          <p:cNvSpPr>
            <a:spLocks noGrp="1"/>
          </p:cNvSpPr>
          <p:nvPr>
            <p:ph type="title"/>
          </p:nvPr>
        </p:nvSpPr>
        <p:spPr>
          <a:xfrm>
            <a:off x="1848465" y="3298722"/>
            <a:ext cx="8495070" cy="1784402"/>
          </a:xfrm>
        </p:spPr>
        <p:txBody>
          <a:bodyPr vert="horz" lIns="91440" tIns="45720" rIns="91440" bIns="45720" rtlCol="0" anchor="b">
            <a:normAutofit/>
          </a:bodyPr>
          <a:lstStyle/>
          <a:p>
            <a:pPr algn="ctr"/>
            <a:r>
              <a:rPr lang="en-US" kern="1200" dirty="0">
                <a:solidFill>
                  <a:srgbClr val="FFFFFF"/>
                </a:solidFill>
                <a:latin typeface="+mj-lt"/>
                <a:ea typeface="+mj-ea"/>
                <a:cs typeface="+mj-cs"/>
              </a:rPr>
              <a:t>Defining Residency</a:t>
            </a:r>
          </a:p>
        </p:txBody>
      </p:sp>
      <p:sp>
        <p:nvSpPr>
          <p:cNvPr id="4" name="Slide Number Placeholder 3">
            <a:extLst>
              <a:ext uri="{FF2B5EF4-FFF2-40B4-BE49-F238E27FC236}">
                <a16:creationId xmlns:a16="http://schemas.microsoft.com/office/drawing/2014/main" id="{A5769FD3-273A-4CD6-8578-C6519EE6A223}"/>
              </a:ext>
            </a:extLst>
          </p:cNvPr>
          <p:cNvSpPr>
            <a:spLocks noGrp="1"/>
          </p:cNvSpPr>
          <p:nvPr>
            <p:ph type="sldNum" sz="quarter" idx="12"/>
          </p:nvPr>
        </p:nvSpPr>
        <p:spPr/>
        <p:txBody>
          <a:bodyPr/>
          <a:lstStyle/>
          <a:p>
            <a:fld id="{9E479467-D475-44BA-A6A1-CAD0337F3F46}" type="slidenum">
              <a:rPr lang="en-US" smtClean="0"/>
              <a:t>20</a:t>
            </a:fld>
            <a:endParaRPr lang="en-US" dirty="0"/>
          </a:p>
        </p:txBody>
      </p:sp>
      <p:sp>
        <p:nvSpPr>
          <p:cNvPr id="6" name="Oval 5">
            <a:extLst>
              <a:ext uri="{FF2B5EF4-FFF2-40B4-BE49-F238E27FC236}">
                <a16:creationId xmlns:a16="http://schemas.microsoft.com/office/drawing/2014/main" id="{340EC330-A685-42D2-FAC8-30A8431380E2}"/>
              </a:ext>
              <a:ext uri="{C183D7F6-B498-43B3-948B-1728B52AA6E4}">
                <adec:decorative xmlns:adec="http://schemas.microsoft.com/office/drawing/2017/decorative" val="1"/>
              </a:ext>
            </a:extLst>
          </p:cNvPr>
          <p:cNvSpPr/>
          <p:nvPr/>
        </p:nvSpPr>
        <p:spPr>
          <a:xfrm>
            <a:off x="5050291" y="942890"/>
            <a:ext cx="2091417" cy="209141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2E8E16B5-12A0-47BE-A7EE-58B490F165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508263" y="1400862"/>
            <a:ext cx="1175474" cy="1175474"/>
          </a:xfrm>
          <a:prstGeom prst="rect">
            <a:avLst/>
          </a:prstGeom>
        </p:spPr>
      </p:pic>
    </p:spTree>
    <p:extLst>
      <p:ext uri="{BB962C8B-B14F-4D97-AF65-F5344CB8AC3E}">
        <p14:creationId xmlns:p14="http://schemas.microsoft.com/office/powerpoint/2010/main" val="1859415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87F6D-9DE6-496A-84CD-5FCEB308E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31D259-ABCF-5C86-4F2D-E74B5017F033}"/>
              </a:ext>
            </a:extLst>
          </p:cNvPr>
          <p:cNvSpPr>
            <a:spLocks noGrp="1"/>
          </p:cNvSpPr>
          <p:nvPr>
            <p:ph type="title"/>
          </p:nvPr>
        </p:nvSpPr>
        <p:spPr>
          <a:xfrm>
            <a:off x="838199" y="548464"/>
            <a:ext cx="3807187" cy="2228074"/>
          </a:xfrm>
        </p:spPr>
        <p:txBody>
          <a:bodyPr vert="horz" lIns="91440" tIns="45720" rIns="91440" bIns="45720" rtlCol="0">
            <a:normAutofit fontScale="90000"/>
          </a:bodyPr>
          <a:lstStyle/>
          <a:p>
            <a:r>
              <a:rPr lang="en-US" dirty="0"/>
              <a:t>ORS 316.027</a:t>
            </a:r>
            <a:br>
              <a:rPr lang="en-US" dirty="0"/>
            </a:br>
            <a:r>
              <a:rPr lang="en-US" dirty="0"/>
              <a:t>Oregon Resident defined</a:t>
            </a:r>
          </a:p>
        </p:txBody>
      </p:sp>
      <p:sp>
        <p:nvSpPr>
          <p:cNvPr id="9" name="Content Placeholder 8">
            <a:extLst>
              <a:ext uri="{FF2B5EF4-FFF2-40B4-BE49-F238E27FC236}">
                <a16:creationId xmlns:a16="http://schemas.microsoft.com/office/drawing/2014/main" id="{FD5150B3-03B8-1585-410E-0D97975D58A9}"/>
              </a:ext>
            </a:extLst>
          </p:cNvPr>
          <p:cNvSpPr>
            <a:spLocks noGrp="1"/>
          </p:cNvSpPr>
          <p:nvPr>
            <p:ph idx="1"/>
          </p:nvPr>
        </p:nvSpPr>
        <p:spPr>
          <a:xfrm>
            <a:off x="838201" y="2962279"/>
            <a:ext cx="5032663" cy="3143241"/>
          </a:xfrm>
        </p:spPr>
        <p:txBody>
          <a:bodyPr>
            <a:normAutofit fontScale="62500" lnSpcReduction="20000"/>
          </a:bodyPr>
          <a:lstStyle/>
          <a:p>
            <a:r>
              <a:rPr lang="en-US" dirty="0"/>
              <a:t>An individual who is domiciled in this state unless the individual</a:t>
            </a:r>
          </a:p>
          <a:p>
            <a:pPr lvl="1"/>
            <a:r>
              <a:rPr lang="en-US" dirty="0"/>
              <a:t>Maintains no permanent place of abode</a:t>
            </a:r>
          </a:p>
          <a:p>
            <a:pPr lvl="1"/>
            <a:r>
              <a:rPr lang="en-US" dirty="0"/>
              <a:t>Does maintain a permanent place of abode elsewhere; AND</a:t>
            </a:r>
          </a:p>
          <a:p>
            <a:pPr lvl="1"/>
            <a:r>
              <a:rPr lang="en-US" dirty="0"/>
              <a:t>Spends in the aggregate not more than 30 days in the taxable year in this state; OR</a:t>
            </a:r>
          </a:p>
          <a:p>
            <a:r>
              <a:rPr lang="en-US" b="0" i="0" dirty="0">
                <a:solidFill>
                  <a:srgbClr val="212529"/>
                </a:solidFill>
                <a:effectLst/>
                <a:latin typeface="system-ui"/>
              </a:rPr>
              <a:t>An individual who is not domiciled in this state but maintains a permanent place of abode in this state and spends in the aggregate more than 200 days of the taxable year in this state unless the individual proves that the individual is in the state only for a temporary or transitory purpose.</a:t>
            </a:r>
            <a:endParaRPr lang="en-US" sz="2400" dirty="0"/>
          </a:p>
        </p:txBody>
      </p:sp>
      <p:sp>
        <p:nvSpPr>
          <p:cNvPr id="3" name="Slide Number Placeholder 2">
            <a:extLst>
              <a:ext uri="{FF2B5EF4-FFF2-40B4-BE49-F238E27FC236}">
                <a16:creationId xmlns:a16="http://schemas.microsoft.com/office/drawing/2014/main" id="{BF0CE0CD-68E3-07D2-ADB7-FFAEFF536D1D}"/>
              </a:ext>
            </a:extLst>
          </p:cNvPr>
          <p:cNvSpPr>
            <a:spLocks noGrp="1"/>
          </p:cNvSpPr>
          <p:nvPr>
            <p:ph type="sldNum" sz="quarter" idx="12"/>
          </p:nvPr>
        </p:nvSpPr>
        <p:spPr/>
        <p:txBody>
          <a:bodyPr/>
          <a:lstStyle/>
          <a:p>
            <a:fld id="{9E479467-D475-44BA-A6A1-CAD0337F3F46}" type="slidenum">
              <a:rPr lang="en-US" smtClean="0">
                <a:solidFill>
                  <a:schemeClr val="bg1"/>
                </a:solidFill>
              </a:rPr>
              <a:t>21</a:t>
            </a:fld>
            <a:endParaRPr lang="en-US" dirty="0">
              <a:solidFill>
                <a:schemeClr val="bg1"/>
              </a:solidFill>
            </a:endParaRPr>
          </a:p>
        </p:txBody>
      </p:sp>
      <p:pic>
        <p:nvPicPr>
          <p:cNvPr id="11" name="Picture 10" descr="Aerial view of a lush green forest">
            <a:extLst>
              <a:ext uri="{FF2B5EF4-FFF2-40B4-BE49-F238E27FC236}">
                <a16:creationId xmlns:a16="http://schemas.microsoft.com/office/drawing/2014/main" id="{8D46C374-F125-78B6-2689-E08E501D3C42}"/>
              </a:ext>
            </a:extLst>
          </p:cNvPr>
          <p:cNvPicPr>
            <a:picLocks noChangeAspect="1"/>
          </p:cNvPicPr>
          <p:nvPr/>
        </p:nvPicPr>
        <p:blipFill>
          <a:blip r:embed="rId3">
            <a:extLst>
              <a:ext uri="{28A0092B-C50C-407E-A947-70E740481C1C}">
                <a14:useLocalDpi xmlns:a14="http://schemas.microsoft.com/office/drawing/2010/main" val="0"/>
              </a:ext>
            </a:extLst>
          </a:blip>
          <a:srcRect l="16118" r="16118"/>
          <a:stretch/>
        </p:blipFill>
        <p:spPr>
          <a:xfrm>
            <a:off x="6234545" y="10"/>
            <a:ext cx="5957454" cy="6857990"/>
          </a:xfrm>
          <a:prstGeom prst="rect">
            <a:avLst/>
          </a:prstGeom>
          <a:effectLst/>
        </p:spPr>
      </p:pic>
    </p:spTree>
    <p:extLst>
      <p:ext uri="{BB962C8B-B14F-4D97-AF65-F5344CB8AC3E}">
        <p14:creationId xmlns:p14="http://schemas.microsoft.com/office/powerpoint/2010/main" val="3950717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F2F06-65E9-5001-20AD-4FFF48E9886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3E9693E-647E-796E-1B94-BA14CC6DBD53}"/>
              </a:ext>
              <a:ext uri="{C183D7F6-B498-43B3-948B-1728B52AA6E4}">
                <adec:decorative xmlns:adec="http://schemas.microsoft.com/office/drawing/2017/decorative" val="1"/>
              </a:ext>
            </a:extLst>
          </p:cNvPr>
          <p:cNvSpPr/>
          <p:nvPr/>
        </p:nvSpPr>
        <p:spPr>
          <a:xfrm>
            <a:off x="-93518"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C7DBF5-BFC3-106D-E176-48EF99521C2B}"/>
              </a:ext>
            </a:extLst>
          </p:cNvPr>
          <p:cNvSpPr>
            <a:spLocks noGrp="1"/>
          </p:cNvSpPr>
          <p:nvPr>
            <p:ph type="title"/>
          </p:nvPr>
        </p:nvSpPr>
        <p:spPr>
          <a:xfrm>
            <a:off x="1848465" y="3298722"/>
            <a:ext cx="8495070" cy="1784402"/>
          </a:xfrm>
        </p:spPr>
        <p:txBody>
          <a:bodyPr vert="horz" lIns="91440" tIns="45720" rIns="91440" bIns="45720" rtlCol="0" anchor="b">
            <a:normAutofit/>
          </a:bodyPr>
          <a:lstStyle/>
          <a:p>
            <a:pPr algn="ctr"/>
            <a:r>
              <a:rPr lang="en-US" kern="1200" dirty="0">
                <a:solidFill>
                  <a:srgbClr val="FFFFFF"/>
                </a:solidFill>
                <a:latin typeface="+mj-lt"/>
                <a:ea typeface="+mj-ea"/>
                <a:cs typeface="+mj-cs"/>
              </a:rPr>
              <a:t>Oregon-Source Income Rules</a:t>
            </a:r>
          </a:p>
        </p:txBody>
      </p:sp>
      <p:sp>
        <p:nvSpPr>
          <p:cNvPr id="3" name="Text Placeholder 2">
            <a:extLst>
              <a:ext uri="{FF2B5EF4-FFF2-40B4-BE49-F238E27FC236}">
                <a16:creationId xmlns:a16="http://schemas.microsoft.com/office/drawing/2014/main" id="{C1D1B1AB-1C86-ED72-6C1B-B24937BF35B3}"/>
              </a:ext>
              <a:ext uri="{C183D7F6-B498-43B3-948B-1728B52AA6E4}">
                <adec:decorative xmlns:adec="http://schemas.microsoft.com/office/drawing/2017/decorative" val="1"/>
              </a:ext>
            </a:extLst>
          </p:cNvPr>
          <p:cNvSpPr>
            <a:spLocks noGrp="1"/>
          </p:cNvSpPr>
          <p:nvPr>
            <p:ph type="body" idx="1"/>
          </p:nvPr>
        </p:nvSpPr>
        <p:spPr>
          <a:xfrm>
            <a:off x="1848465" y="5258851"/>
            <a:ext cx="8495070" cy="904005"/>
          </a:xfrm>
        </p:spPr>
        <p:txBody>
          <a:bodyPr vert="horz" lIns="91440" tIns="45720" rIns="91440" bIns="45720" rtlCol="0">
            <a:normAutofit/>
          </a:bodyPr>
          <a:lstStyle/>
          <a:p>
            <a:pPr algn="ctr"/>
            <a:endParaRPr lang="en-US" kern="1200" dirty="0">
              <a:solidFill>
                <a:srgbClr val="FFFFFF"/>
              </a:solidFill>
              <a:latin typeface="+mn-lt"/>
              <a:ea typeface="+mn-ea"/>
              <a:cs typeface="+mn-cs"/>
            </a:endParaRPr>
          </a:p>
        </p:txBody>
      </p:sp>
      <p:sp>
        <p:nvSpPr>
          <p:cNvPr id="4" name="Slide Number Placeholder 3">
            <a:extLst>
              <a:ext uri="{FF2B5EF4-FFF2-40B4-BE49-F238E27FC236}">
                <a16:creationId xmlns:a16="http://schemas.microsoft.com/office/drawing/2014/main" id="{4A6E3011-16AC-020D-E92E-3AC9507F8314}"/>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22</a:t>
            </a:fld>
            <a:endParaRPr lang="en-US" dirty="0"/>
          </a:p>
        </p:txBody>
      </p:sp>
      <p:sp>
        <p:nvSpPr>
          <p:cNvPr id="6" name="Oval 5">
            <a:extLst>
              <a:ext uri="{FF2B5EF4-FFF2-40B4-BE49-F238E27FC236}">
                <a16:creationId xmlns:a16="http://schemas.microsoft.com/office/drawing/2014/main" id="{AC4BE799-D3EA-FE77-EC7A-84466AA20131}"/>
              </a:ext>
              <a:ext uri="{C183D7F6-B498-43B3-948B-1728B52AA6E4}">
                <adec:decorative xmlns:adec="http://schemas.microsoft.com/office/drawing/2017/decorative" val="1"/>
              </a:ext>
            </a:extLst>
          </p:cNvPr>
          <p:cNvSpPr/>
          <p:nvPr/>
        </p:nvSpPr>
        <p:spPr>
          <a:xfrm>
            <a:off x="5050291" y="942890"/>
            <a:ext cx="2091417" cy="209141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C23095C5-6274-BF86-EBE7-49A6A188E72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508263" y="1400862"/>
            <a:ext cx="1175474" cy="1175474"/>
          </a:xfrm>
          <a:prstGeom prst="rect">
            <a:avLst/>
          </a:prstGeom>
        </p:spPr>
      </p:pic>
    </p:spTree>
    <p:extLst>
      <p:ext uri="{BB962C8B-B14F-4D97-AF65-F5344CB8AC3E}">
        <p14:creationId xmlns:p14="http://schemas.microsoft.com/office/powerpoint/2010/main" val="20293033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C09D5-1A0D-0645-C6E5-75966B118E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119311-A1B9-171F-DF5B-0A3B52971669}"/>
              </a:ext>
            </a:extLst>
          </p:cNvPr>
          <p:cNvSpPr>
            <a:spLocks noGrp="1"/>
          </p:cNvSpPr>
          <p:nvPr>
            <p:ph type="title"/>
          </p:nvPr>
        </p:nvSpPr>
        <p:spPr/>
        <p:txBody>
          <a:bodyPr/>
          <a:lstStyle/>
          <a:p>
            <a:r>
              <a:rPr lang="en-US" dirty="0"/>
              <a:t>Full-year, Part-year and Nonresidents.</a:t>
            </a:r>
          </a:p>
        </p:txBody>
      </p:sp>
      <p:sp>
        <p:nvSpPr>
          <p:cNvPr id="3" name="Content Placeholder 2">
            <a:extLst>
              <a:ext uri="{FF2B5EF4-FFF2-40B4-BE49-F238E27FC236}">
                <a16:creationId xmlns:a16="http://schemas.microsoft.com/office/drawing/2014/main" id="{2B13782B-5D22-AB35-E7BA-89B170F2B6A6}"/>
              </a:ext>
            </a:extLst>
          </p:cNvPr>
          <p:cNvSpPr>
            <a:spLocks noGrp="1"/>
          </p:cNvSpPr>
          <p:nvPr>
            <p:ph idx="1"/>
          </p:nvPr>
        </p:nvSpPr>
        <p:spPr/>
        <p:txBody>
          <a:bodyPr/>
          <a:lstStyle/>
          <a:p>
            <a:pPr marL="0" indent="0">
              <a:buNone/>
            </a:pPr>
            <a:r>
              <a:rPr lang="en-US" dirty="0"/>
              <a:t>Full-year residents. Oregon taxes your income from all sources. </a:t>
            </a:r>
          </a:p>
          <a:p>
            <a:pPr marL="0" indent="0">
              <a:buNone/>
            </a:pPr>
            <a:r>
              <a:rPr lang="en-US" dirty="0"/>
              <a:t>Part-year residents. Oregon taxes your income from all sources earned or received while you were an Oregon resident. Oregon also taxes your income from Oregon sources while you were a nonresident. </a:t>
            </a:r>
          </a:p>
          <a:p>
            <a:pPr marL="0" indent="0">
              <a:buNone/>
            </a:pPr>
            <a:r>
              <a:rPr lang="en-US" dirty="0"/>
              <a:t>Nonresidents. Oregon taxes only your income from Oregon sources.</a:t>
            </a:r>
          </a:p>
        </p:txBody>
      </p:sp>
      <p:sp>
        <p:nvSpPr>
          <p:cNvPr id="4" name="Slide Number Placeholder 3">
            <a:extLst>
              <a:ext uri="{FF2B5EF4-FFF2-40B4-BE49-F238E27FC236}">
                <a16:creationId xmlns:a16="http://schemas.microsoft.com/office/drawing/2014/main" id="{952E83FF-BFC8-550F-80F0-FD40AE4A699A}"/>
              </a:ext>
            </a:extLst>
          </p:cNvPr>
          <p:cNvSpPr>
            <a:spLocks noGrp="1"/>
          </p:cNvSpPr>
          <p:nvPr>
            <p:ph type="sldNum" sz="quarter" idx="12"/>
          </p:nvPr>
        </p:nvSpPr>
        <p:spPr/>
        <p:txBody>
          <a:bodyPr/>
          <a:lstStyle/>
          <a:p>
            <a:fld id="{9E479467-D475-44BA-A6A1-CAD0337F3F46}" type="slidenum">
              <a:rPr lang="en-US" smtClean="0">
                <a:solidFill>
                  <a:schemeClr val="bg1"/>
                </a:solidFill>
              </a:rPr>
              <a:t>23</a:t>
            </a:fld>
            <a:endParaRPr lang="en-US" dirty="0">
              <a:solidFill>
                <a:schemeClr val="bg1"/>
              </a:solidFill>
            </a:endParaRPr>
          </a:p>
        </p:txBody>
      </p:sp>
      <p:grpSp>
        <p:nvGrpSpPr>
          <p:cNvPr id="8" name="Group 7" descr="Logo, Oregon Department of Revenue">
            <a:extLst>
              <a:ext uri="{FF2B5EF4-FFF2-40B4-BE49-F238E27FC236}">
                <a16:creationId xmlns:a16="http://schemas.microsoft.com/office/drawing/2014/main" id="{D0D544AB-BFCF-A937-FF4B-6F6350B2B36C}"/>
              </a:ext>
            </a:extLst>
          </p:cNvPr>
          <p:cNvGrpSpPr/>
          <p:nvPr/>
        </p:nvGrpSpPr>
        <p:grpSpPr>
          <a:xfrm>
            <a:off x="0" y="5083336"/>
            <a:ext cx="12192000" cy="2911151"/>
            <a:chOff x="0" y="5083336"/>
            <a:chExt cx="12192000" cy="2911151"/>
          </a:xfrm>
        </p:grpSpPr>
        <p:sp>
          <p:nvSpPr>
            <p:cNvPr id="5" name="Rectangle 4">
              <a:extLst>
                <a:ext uri="{FF2B5EF4-FFF2-40B4-BE49-F238E27FC236}">
                  <a16:creationId xmlns:a16="http://schemas.microsoft.com/office/drawing/2014/main" id="{37260B56-FFA9-45E5-634E-37CDC117D4E3}"/>
                </a:ext>
              </a:extLst>
            </p:cNvPr>
            <p:cNvSpPr/>
            <p:nvPr/>
          </p:nvSpPr>
          <p:spPr>
            <a:xfrm>
              <a:off x="0" y="6176963"/>
              <a:ext cx="12192000" cy="681037"/>
            </a:xfrm>
            <a:prstGeom prst="rect">
              <a:avLst/>
            </a:prstGeom>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949BB40-FA3B-F1C3-6D44-9EF7F6171D59}"/>
                </a:ext>
              </a:extLst>
            </p:cNvPr>
            <p:cNvSpPr/>
            <p:nvPr/>
          </p:nvSpPr>
          <p:spPr>
            <a:xfrm>
              <a:off x="4640424" y="5083336"/>
              <a:ext cx="2911151" cy="291115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Oregon Department of Revenue">
              <a:extLst>
                <a:ext uri="{FF2B5EF4-FFF2-40B4-BE49-F238E27FC236}">
                  <a16:creationId xmlns:a16="http://schemas.microsoft.com/office/drawing/2014/main" id="{3F2DB13C-F7E1-06C8-3B51-DB8A28E0D7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5127" y="6176963"/>
              <a:ext cx="1761744" cy="582168"/>
            </a:xfrm>
            <a:prstGeom prst="rect">
              <a:avLst/>
            </a:prstGeom>
          </p:spPr>
        </p:pic>
      </p:grpSp>
    </p:spTree>
    <p:extLst>
      <p:ext uri="{BB962C8B-B14F-4D97-AF65-F5344CB8AC3E}">
        <p14:creationId xmlns:p14="http://schemas.microsoft.com/office/powerpoint/2010/main" val="2069332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9DF3C-4B4B-E6C7-ACB4-25FE04F557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34CB4D-CC76-FD81-0CFD-D196E52404AE}"/>
              </a:ext>
            </a:extLst>
          </p:cNvPr>
          <p:cNvSpPr>
            <a:spLocks noGrp="1"/>
          </p:cNvSpPr>
          <p:nvPr>
            <p:ph type="title"/>
          </p:nvPr>
        </p:nvSpPr>
        <p:spPr/>
        <p:txBody>
          <a:bodyPr/>
          <a:lstStyle/>
          <a:p>
            <a:r>
              <a:rPr lang="en-US" dirty="0"/>
              <a:t>What is Oregon Sourced Income?</a:t>
            </a:r>
          </a:p>
        </p:txBody>
      </p:sp>
      <p:sp>
        <p:nvSpPr>
          <p:cNvPr id="3" name="Content Placeholder 2">
            <a:extLst>
              <a:ext uri="{FF2B5EF4-FFF2-40B4-BE49-F238E27FC236}">
                <a16:creationId xmlns:a16="http://schemas.microsoft.com/office/drawing/2014/main" id="{BCAFB6ED-BC6B-50A1-B9CB-2805532D713A}"/>
              </a:ext>
            </a:extLst>
          </p:cNvPr>
          <p:cNvSpPr>
            <a:spLocks noGrp="1"/>
          </p:cNvSpPr>
          <p:nvPr>
            <p:ph idx="1"/>
          </p:nvPr>
        </p:nvSpPr>
        <p:spPr/>
        <p:txBody>
          <a:bodyPr>
            <a:normAutofit/>
          </a:bodyPr>
          <a:lstStyle/>
          <a:p>
            <a:pPr marL="0" indent="0">
              <a:buNone/>
            </a:pPr>
            <a:r>
              <a:rPr lang="en-US" dirty="0"/>
              <a:t>Oregon income includes income shown on your federal return for services performed in Oregon.</a:t>
            </a:r>
          </a:p>
          <a:p>
            <a:pPr marL="0" indent="0">
              <a:buNone/>
            </a:pPr>
            <a:r>
              <a:rPr lang="en-US" dirty="0"/>
              <a:t>Examples:</a:t>
            </a:r>
          </a:p>
          <a:p>
            <a:pPr lvl="1"/>
            <a:r>
              <a:rPr lang="en-US" dirty="0"/>
              <a:t>Oregon wages</a:t>
            </a:r>
          </a:p>
          <a:p>
            <a:pPr lvl="1"/>
            <a:r>
              <a:rPr lang="en-US" dirty="0"/>
              <a:t>Oregon fees for services performed in Oregon</a:t>
            </a:r>
          </a:p>
          <a:p>
            <a:pPr lvl="1"/>
            <a:r>
              <a:rPr lang="en-US" dirty="0"/>
              <a:t>Businesses, S corporations, partnerships, and limited liability companies taxed as partnerships located or doing business in Oregon, and in some cases, work that is performed in another state for Oregon customers. </a:t>
            </a:r>
          </a:p>
          <a:p>
            <a:pPr lvl="1"/>
            <a:r>
              <a:rPr lang="en-US" dirty="0"/>
              <a:t>Unemployment insurance benefits received because of an Oregon job. </a:t>
            </a:r>
          </a:p>
        </p:txBody>
      </p:sp>
      <p:sp>
        <p:nvSpPr>
          <p:cNvPr id="4" name="Slide Number Placeholder 3">
            <a:extLst>
              <a:ext uri="{FF2B5EF4-FFF2-40B4-BE49-F238E27FC236}">
                <a16:creationId xmlns:a16="http://schemas.microsoft.com/office/drawing/2014/main" id="{349D004D-8370-600E-C245-5DC629F65972}"/>
              </a:ext>
            </a:extLst>
          </p:cNvPr>
          <p:cNvSpPr>
            <a:spLocks noGrp="1"/>
          </p:cNvSpPr>
          <p:nvPr>
            <p:ph type="sldNum" sz="quarter" idx="12"/>
          </p:nvPr>
        </p:nvSpPr>
        <p:spPr/>
        <p:txBody>
          <a:bodyPr/>
          <a:lstStyle/>
          <a:p>
            <a:fld id="{9E479467-D475-44BA-A6A1-CAD0337F3F46}" type="slidenum">
              <a:rPr lang="en-US" smtClean="0">
                <a:solidFill>
                  <a:schemeClr val="bg1"/>
                </a:solidFill>
              </a:rPr>
              <a:t>24</a:t>
            </a:fld>
            <a:endParaRPr lang="en-US" dirty="0">
              <a:solidFill>
                <a:schemeClr val="bg1"/>
              </a:solidFill>
            </a:endParaRPr>
          </a:p>
        </p:txBody>
      </p:sp>
    </p:spTree>
    <p:extLst>
      <p:ext uri="{BB962C8B-B14F-4D97-AF65-F5344CB8AC3E}">
        <p14:creationId xmlns:p14="http://schemas.microsoft.com/office/powerpoint/2010/main" val="708836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8AA38-4D57-9274-0464-243CD1751D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0265D-1C78-F27E-2E76-1E6B26EB82D5}"/>
              </a:ext>
            </a:extLst>
          </p:cNvPr>
          <p:cNvSpPr>
            <a:spLocks noGrp="1"/>
          </p:cNvSpPr>
          <p:nvPr>
            <p:ph type="title"/>
          </p:nvPr>
        </p:nvSpPr>
        <p:spPr/>
        <p:txBody>
          <a:bodyPr/>
          <a:lstStyle/>
          <a:p>
            <a:r>
              <a:rPr lang="en-US" dirty="0"/>
              <a:t>What are Oregon Sourced Income types?</a:t>
            </a:r>
          </a:p>
        </p:txBody>
      </p:sp>
      <p:sp>
        <p:nvSpPr>
          <p:cNvPr id="3" name="Content Placeholder 2">
            <a:extLst>
              <a:ext uri="{FF2B5EF4-FFF2-40B4-BE49-F238E27FC236}">
                <a16:creationId xmlns:a16="http://schemas.microsoft.com/office/drawing/2014/main" id="{912B973A-D0D1-A4B5-F52F-EDC50C640844}"/>
              </a:ext>
            </a:extLst>
          </p:cNvPr>
          <p:cNvSpPr>
            <a:spLocks noGrp="1"/>
          </p:cNvSpPr>
          <p:nvPr>
            <p:ph idx="1"/>
          </p:nvPr>
        </p:nvSpPr>
        <p:spPr/>
        <p:txBody>
          <a:bodyPr>
            <a:normAutofit/>
          </a:bodyPr>
          <a:lstStyle/>
          <a:p>
            <a:pPr marL="0" indent="0">
              <a:buNone/>
            </a:pPr>
            <a:r>
              <a:rPr lang="en-US" dirty="0"/>
              <a:t>Examples:</a:t>
            </a:r>
          </a:p>
          <a:p>
            <a:pPr lvl="1"/>
            <a:r>
              <a:rPr lang="en-US" dirty="0"/>
              <a:t>Severance pay you received because of an Oregon job. </a:t>
            </a:r>
          </a:p>
          <a:p>
            <a:pPr lvl="1"/>
            <a:r>
              <a:rPr lang="en-US" dirty="0"/>
              <a:t>Oregon farms. </a:t>
            </a:r>
          </a:p>
          <a:p>
            <a:pPr lvl="1"/>
            <a:r>
              <a:rPr lang="en-US" dirty="0"/>
              <a:t>Oregon estates and trusts. </a:t>
            </a:r>
          </a:p>
          <a:p>
            <a:pPr lvl="1"/>
            <a:r>
              <a:rPr lang="en-US" dirty="0"/>
              <a:t>Sales of Oregon property. </a:t>
            </a:r>
          </a:p>
          <a:p>
            <a:pPr lvl="1"/>
            <a:r>
              <a:rPr lang="en-US" dirty="0"/>
              <a:t>Rents and royalties for use of Oregon property. </a:t>
            </a:r>
          </a:p>
          <a:p>
            <a:pPr lvl="1"/>
            <a:r>
              <a:rPr lang="en-US" dirty="0"/>
              <a:t>Wages for services performed in Oregon by employees who also telecommute from outside the state	</a:t>
            </a:r>
          </a:p>
        </p:txBody>
      </p:sp>
      <p:sp>
        <p:nvSpPr>
          <p:cNvPr id="4" name="Slide Number Placeholder 3">
            <a:extLst>
              <a:ext uri="{FF2B5EF4-FFF2-40B4-BE49-F238E27FC236}">
                <a16:creationId xmlns:a16="http://schemas.microsoft.com/office/drawing/2014/main" id="{BF52633A-FF30-5D9F-0E34-48F0B9E2DE44}"/>
              </a:ext>
            </a:extLst>
          </p:cNvPr>
          <p:cNvSpPr>
            <a:spLocks noGrp="1"/>
          </p:cNvSpPr>
          <p:nvPr>
            <p:ph type="sldNum" sz="quarter" idx="12"/>
          </p:nvPr>
        </p:nvSpPr>
        <p:spPr/>
        <p:txBody>
          <a:bodyPr/>
          <a:lstStyle/>
          <a:p>
            <a:fld id="{9E479467-D475-44BA-A6A1-CAD0337F3F46}" type="slidenum">
              <a:rPr lang="en-US" smtClean="0">
                <a:solidFill>
                  <a:schemeClr val="bg1"/>
                </a:solidFill>
              </a:rPr>
              <a:t>25</a:t>
            </a:fld>
            <a:endParaRPr lang="en-US" dirty="0">
              <a:solidFill>
                <a:schemeClr val="bg1"/>
              </a:solidFill>
            </a:endParaRPr>
          </a:p>
        </p:txBody>
      </p:sp>
    </p:spTree>
    <p:extLst>
      <p:ext uri="{BB962C8B-B14F-4D97-AF65-F5344CB8AC3E}">
        <p14:creationId xmlns:p14="http://schemas.microsoft.com/office/powerpoint/2010/main" val="2718100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1D1FC-93B3-5B19-3C92-090E5C3D5C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849C02-3DF8-BAB5-6FB0-1244D0A316F8}"/>
              </a:ext>
            </a:extLst>
          </p:cNvPr>
          <p:cNvSpPr>
            <a:spLocks noGrp="1"/>
          </p:cNvSpPr>
          <p:nvPr>
            <p:ph type="title"/>
          </p:nvPr>
        </p:nvSpPr>
        <p:spPr>
          <a:xfrm>
            <a:off x="661553" y="548464"/>
            <a:ext cx="3807187" cy="2228074"/>
          </a:xfrm>
        </p:spPr>
        <p:txBody>
          <a:bodyPr vert="horz" lIns="91440" tIns="45720" rIns="91440" bIns="45720" rtlCol="0">
            <a:normAutofit/>
          </a:bodyPr>
          <a:lstStyle/>
          <a:p>
            <a:r>
              <a:rPr lang="en-US" dirty="0"/>
              <a:t>Form OR-40</a:t>
            </a:r>
          </a:p>
        </p:txBody>
      </p:sp>
      <p:sp>
        <p:nvSpPr>
          <p:cNvPr id="9" name="Content Placeholder 8">
            <a:extLst>
              <a:ext uri="{FF2B5EF4-FFF2-40B4-BE49-F238E27FC236}">
                <a16:creationId xmlns:a16="http://schemas.microsoft.com/office/drawing/2014/main" id="{D41FF15D-3D6E-70D0-511D-B406DC63DA06}"/>
              </a:ext>
            </a:extLst>
          </p:cNvPr>
          <p:cNvSpPr>
            <a:spLocks noGrp="1"/>
          </p:cNvSpPr>
          <p:nvPr>
            <p:ph idx="1"/>
          </p:nvPr>
        </p:nvSpPr>
        <p:spPr>
          <a:xfrm>
            <a:off x="838201" y="2962279"/>
            <a:ext cx="3799425" cy="3143241"/>
          </a:xfrm>
        </p:spPr>
        <p:txBody>
          <a:bodyPr>
            <a:normAutofit/>
          </a:bodyPr>
          <a:lstStyle/>
          <a:p>
            <a:pPr marL="0" indent="0">
              <a:buNone/>
            </a:pPr>
            <a:r>
              <a:rPr lang="en-US" sz="2400" dirty="0"/>
              <a:t>Full-year resident</a:t>
            </a:r>
          </a:p>
        </p:txBody>
      </p:sp>
      <p:sp>
        <p:nvSpPr>
          <p:cNvPr id="3" name="Slide Number Placeholder 2">
            <a:extLst>
              <a:ext uri="{FF2B5EF4-FFF2-40B4-BE49-F238E27FC236}">
                <a16:creationId xmlns:a16="http://schemas.microsoft.com/office/drawing/2014/main" id="{9062D405-8014-0969-B4EE-647DCAA8995B}"/>
              </a:ext>
            </a:extLst>
          </p:cNvPr>
          <p:cNvSpPr>
            <a:spLocks noGrp="1"/>
          </p:cNvSpPr>
          <p:nvPr>
            <p:ph type="sldNum" sz="quarter" idx="12"/>
          </p:nvPr>
        </p:nvSpPr>
        <p:spPr/>
        <p:txBody>
          <a:bodyPr/>
          <a:lstStyle/>
          <a:p>
            <a:fld id="{9E479467-D475-44BA-A6A1-CAD0337F3F46}" type="slidenum">
              <a:rPr lang="en-US" smtClean="0">
                <a:solidFill>
                  <a:schemeClr val="bg1"/>
                </a:solidFill>
              </a:rPr>
              <a:t>26</a:t>
            </a:fld>
            <a:endParaRPr lang="en-US" dirty="0">
              <a:solidFill>
                <a:schemeClr val="bg1"/>
              </a:solidFill>
            </a:endParaRPr>
          </a:p>
        </p:txBody>
      </p:sp>
      <p:pic>
        <p:nvPicPr>
          <p:cNvPr id="5" name="Picture 4" descr="This slide shows the Form OR-40 for full-year Oregon residents.">
            <a:extLst>
              <a:ext uri="{FF2B5EF4-FFF2-40B4-BE49-F238E27FC236}">
                <a16:creationId xmlns:a16="http://schemas.microsoft.com/office/drawing/2014/main" id="{8C61E369-6F2C-98EF-A2C4-4D84FA421055}"/>
              </a:ext>
            </a:extLst>
          </p:cNvPr>
          <p:cNvPicPr>
            <a:picLocks noChangeAspect="1"/>
          </p:cNvPicPr>
          <p:nvPr/>
        </p:nvPicPr>
        <p:blipFill>
          <a:blip r:embed="rId3"/>
          <a:stretch>
            <a:fillRect/>
          </a:stretch>
        </p:blipFill>
        <p:spPr>
          <a:xfrm>
            <a:off x="4637627" y="1"/>
            <a:ext cx="7374264" cy="6858000"/>
          </a:xfrm>
          <a:prstGeom prst="rect">
            <a:avLst/>
          </a:prstGeom>
        </p:spPr>
      </p:pic>
    </p:spTree>
    <p:extLst>
      <p:ext uri="{BB962C8B-B14F-4D97-AF65-F5344CB8AC3E}">
        <p14:creationId xmlns:p14="http://schemas.microsoft.com/office/powerpoint/2010/main" val="2867442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49003-A7BB-1EDA-AF71-DE2141B09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FF9B0-2DEF-A7F7-812C-079E19269911}"/>
              </a:ext>
            </a:extLst>
          </p:cNvPr>
          <p:cNvSpPr>
            <a:spLocks noGrp="1"/>
          </p:cNvSpPr>
          <p:nvPr>
            <p:ph type="title"/>
          </p:nvPr>
        </p:nvSpPr>
        <p:spPr>
          <a:xfrm>
            <a:off x="578427" y="538073"/>
            <a:ext cx="3807187" cy="2228074"/>
          </a:xfrm>
        </p:spPr>
        <p:txBody>
          <a:bodyPr vert="horz" lIns="91440" tIns="45720" rIns="91440" bIns="45720" rtlCol="0">
            <a:normAutofit/>
          </a:bodyPr>
          <a:lstStyle/>
          <a:p>
            <a:r>
              <a:rPr lang="en-US" dirty="0"/>
              <a:t>Form OR-40-P</a:t>
            </a:r>
          </a:p>
        </p:txBody>
      </p:sp>
      <p:sp>
        <p:nvSpPr>
          <p:cNvPr id="9" name="Content Placeholder 8">
            <a:extLst>
              <a:ext uri="{FF2B5EF4-FFF2-40B4-BE49-F238E27FC236}">
                <a16:creationId xmlns:a16="http://schemas.microsoft.com/office/drawing/2014/main" id="{0B5E2F6F-D98B-55E1-70A1-9CC430F16615}"/>
              </a:ext>
            </a:extLst>
          </p:cNvPr>
          <p:cNvSpPr>
            <a:spLocks noGrp="1"/>
          </p:cNvSpPr>
          <p:nvPr>
            <p:ph idx="1"/>
          </p:nvPr>
        </p:nvSpPr>
        <p:spPr>
          <a:xfrm>
            <a:off x="838201" y="2962279"/>
            <a:ext cx="3799425" cy="3143241"/>
          </a:xfrm>
        </p:spPr>
        <p:txBody>
          <a:bodyPr>
            <a:normAutofit/>
          </a:bodyPr>
          <a:lstStyle/>
          <a:p>
            <a:pPr marL="0" indent="0">
              <a:buNone/>
            </a:pPr>
            <a:r>
              <a:rPr lang="en-US" sz="2400" dirty="0"/>
              <a:t>Part-year resident</a:t>
            </a:r>
          </a:p>
        </p:txBody>
      </p:sp>
      <p:sp>
        <p:nvSpPr>
          <p:cNvPr id="3" name="Slide Number Placeholder 2">
            <a:extLst>
              <a:ext uri="{FF2B5EF4-FFF2-40B4-BE49-F238E27FC236}">
                <a16:creationId xmlns:a16="http://schemas.microsoft.com/office/drawing/2014/main" id="{BFBE18D6-E658-EF77-3DFC-06993633D81E}"/>
              </a:ext>
            </a:extLst>
          </p:cNvPr>
          <p:cNvSpPr>
            <a:spLocks noGrp="1"/>
          </p:cNvSpPr>
          <p:nvPr>
            <p:ph type="sldNum" sz="quarter" idx="12"/>
          </p:nvPr>
        </p:nvSpPr>
        <p:spPr/>
        <p:txBody>
          <a:bodyPr/>
          <a:lstStyle/>
          <a:p>
            <a:fld id="{9E479467-D475-44BA-A6A1-CAD0337F3F46}" type="slidenum">
              <a:rPr lang="en-US" smtClean="0">
                <a:solidFill>
                  <a:schemeClr val="bg1"/>
                </a:solidFill>
              </a:rPr>
              <a:t>27</a:t>
            </a:fld>
            <a:endParaRPr lang="en-US" dirty="0">
              <a:solidFill>
                <a:schemeClr val="bg1"/>
              </a:solidFill>
            </a:endParaRPr>
          </a:p>
        </p:txBody>
      </p:sp>
      <p:pic>
        <p:nvPicPr>
          <p:cNvPr id="5" name="Picture 4" descr="This is the form for part-year residents.">
            <a:extLst>
              <a:ext uri="{FF2B5EF4-FFF2-40B4-BE49-F238E27FC236}">
                <a16:creationId xmlns:a16="http://schemas.microsoft.com/office/drawing/2014/main" id="{37795B52-E40A-AFCF-0575-DAD71A7C67A8}"/>
              </a:ext>
            </a:extLst>
          </p:cNvPr>
          <p:cNvPicPr>
            <a:picLocks noChangeAspect="1"/>
          </p:cNvPicPr>
          <p:nvPr/>
        </p:nvPicPr>
        <p:blipFill>
          <a:blip r:embed="rId3"/>
          <a:stretch>
            <a:fillRect/>
          </a:stretch>
        </p:blipFill>
        <p:spPr>
          <a:xfrm>
            <a:off x="4727864" y="136525"/>
            <a:ext cx="6774873" cy="6721475"/>
          </a:xfrm>
          <a:prstGeom prst="rect">
            <a:avLst/>
          </a:prstGeom>
        </p:spPr>
      </p:pic>
    </p:spTree>
    <p:extLst>
      <p:ext uri="{BB962C8B-B14F-4D97-AF65-F5344CB8AC3E}">
        <p14:creationId xmlns:p14="http://schemas.microsoft.com/office/powerpoint/2010/main" val="2305779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60514-BB44-22D8-4785-83A474BB2C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DD9DFF-B572-2EC9-D01B-38157D26D69D}"/>
              </a:ext>
            </a:extLst>
          </p:cNvPr>
          <p:cNvSpPr>
            <a:spLocks noGrp="1"/>
          </p:cNvSpPr>
          <p:nvPr>
            <p:ph type="title"/>
          </p:nvPr>
        </p:nvSpPr>
        <p:spPr>
          <a:xfrm>
            <a:off x="568035" y="548464"/>
            <a:ext cx="3807187" cy="2228074"/>
          </a:xfrm>
        </p:spPr>
        <p:txBody>
          <a:bodyPr vert="horz" lIns="91440" tIns="45720" rIns="91440" bIns="45720" rtlCol="0">
            <a:normAutofit/>
          </a:bodyPr>
          <a:lstStyle/>
          <a:p>
            <a:r>
              <a:rPr lang="en-US" dirty="0"/>
              <a:t>Form OR-40-N</a:t>
            </a:r>
          </a:p>
        </p:txBody>
      </p:sp>
      <p:sp>
        <p:nvSpPr>
          <p:cNvPr id="9" name="Content Placeholder 8">
            <a:extLst>
              <a:ext uri="{FF2B5EF4-FFF2-40B4-BE49-F238E27FC236}">
                <a16:creationId xmlns:a16="http://schemas.microsoft.com/office/drawing/2014/main" id="{8E4426A2-FF17-DB9E-F4C9-D4C807807E34}"/>
              </a:ext>
            </a:extLst>
          </p:cNvPr>
          <p:cNvSpPr>
            <a:spLocks noGrp="1"/>
          </p:cNvSpPr>
          <p:nvPr>
            <p:ph idx="1"/>
          </p:nvPr>
        </p:nvSpPr>
        <p:spPr>
          <a:xfrm>
            <a:off x="838201" y="2962279"/>
            <a:ext cx="3799425" cy="3143241"/>
          </a:xfrm>
        </p:spPr>
        <p:txBody>
          <a:bodyPr>
            <a:normAutofit/>
          </a:bodyPr>
          <a:lstStyle/>
          <a:p>
            <a:pPr marL="0" indent="0">
              <a:buNone/>
            </a:pPr>
            <a:r>
              <a:rPr lang="en-US" sz="2400" dirty="0"/>
              <a:t>Nonresident</a:t>
            </a:r>
          </a:p>
        </p:txBody>
      </p:sp>
      <p:sp>
        <p:nvSpPr>
          <p:cNvPr id="3" name="Slide Number Placeholder 2">
            <a:extLst>
              <a:ext uri="{FF2B5EF4-FFF2-40B4-BE49-F238E27FC236}">
                <a16:creationId xmlns:a16="http://schemas.microsoft.com/office/drawing/2014/main" id="{5F10AA3F-4FC2-FD37-541F-83FB2953B388}"/>
              </a:ext>
            </a:extLst>
          </p:cNvPr>
          <p:cNvSpPr>
            <a:spLocks noGrp="1"/>
          </p:cNvSpPr>
          <p:nvPr>
            <p:ph type="sldNum" sz="quarter" idx="12"/>
          </p:nvPr>
        </p:nvSpPr>
        <p:spPr/>
        <p:txBody>
          <a:bodyPr/>
          <a:lstStyle/>
          <a:p>
            <a:fld id="{9E479467-D475-44BA-A6A1-CAD0337F3F46}" type="slidenum">
              <a:rPr lang="en-US" smtClean="0">
                <a:solidFill>
                  <a:schemeClr val="bg1"/>
                </a:solidFill>
              </a:rPr>
              <a:t>28</a:t>
            </a:fld>
            <a:endParaRPr lang="en-US" dirty="0">
              <a:solidFill>
                <a:schemeClr val="bg1"/>
              </a:solidFill>
            </a:endParaRPr>
          </a:p>
        </p:txBody>
      </p:sp>
      <p:pic>
        <p:nvPicPr>
          <p:cNvPr id="5" name="Picture 4" descr="And this is the form for non-residents.">
            <a:extLst>
              <a:ext uri="{FF2B5EF4-FFF2-40B4-BE49-F238E27FC236}">
                <a16:creationId xmlns:a16="http://schemas.microsoft.com/office/drawing/2014/main" id="{E05105A5-2173-9ACE-A737-32DE09985492}"/>
              </a:ext>
            </a:extLst>
          </p:cNvPr>
          <p:cNvPicPr>
            <a:picLocks noChangeAspect="1"/>
          </p:cNvPicPr>
          <p:nvPr/>
        </p:nvPicPr>
        <p:blipFill>
          <a:blip r:embed="rId3"/>
          <a:stretch>
            <a:fillRect/>
          </a:stretch>
        </p:blipFill>
        <p:spPr>
          <a:xfrm>
            <a:off x="4759037" y="26107"/>
            <a:ext cx="7034646" cy="6695368"/>
          </a:xfrm>
          <a:prstGeom prst="rect">
            <a:avLst/>
          </a:prstGeom>
        </p:spPr>
      </p:pic>
    </p:spTree>
    <p:extLst>
      <p:ext uri="{BB962C8B-B14F-4D97-AF65-F5344CB8AC3E}">
        <p14:creationId xmlns:p14="http://schemas.microsoft.com/office/powerpoint/2010/main" val="615387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12D60-0097-370B-7A02-90422E6202D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02941CD-358F-CB2B-E290-26F5119E8C4E}"/>
              </a:ext>
              <a:ext uri="{C183D7F6-B498-43B3-948B-1728B52AA6E4}">
                <adec:decorative xmlns:adec="http://schemas.microsoft.com/office/drawing/2017/decorative" val="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7A44F3-9138-5E1D-3F49-87FEA025C1F2}"/>
              </a:ext>
            </a:extLst>
          </p:cNvPr>
          <p:cNvSpPr>
            <a:spLocks noGrp="1"/>
          </p:cNvSpPr>
          <p:nvPr>
            <p:ph type="title"/>
          </p:nvPr>
        </p:nvSpPr>
        <p:spPr>
          <a:xfrm>
            <a:off x="1848465" y="3298722"/>
            <a:ext cx="8495070" cy="1784402"/>
          </a:xfrm>
        </p:spPr>
        <p:txBody>
          <a:bodyPr vert="horz" lIns="91440" tIns="45720" rIns="91440" bIns="45720" rtlCol="0" anchor="b">
            <a:normAutofit/>
          </a:bodyPr>
          <a:lstStyle/>
          <a:p>
            <a:pPr algn="ctr"/>
            <a:r>
              <a:rPr lang="en-US" kern="1200" dirty="0">
                <a:solidFill>
                  <a:srgbClr val="FFFFFF"/>
                </a:solidFill>
                <a:latin typeface="+mj-lt"/>
                <a:ea typeface="+mj-ea"/>
                <a:cs typeface="+mj-cs"/>
              </a:rPr>
              <a:t>Filing Considerations</a:t>
            </a:r>
          </a:p>
        </p:txBody>
      </p:sp>
      <p:sp>
        <p:nvSpPr>
          <p:cNvPr id="4" name="Slide Number Placeholder 3">
            <a:extLst>
              <a:ext uri="{FF2B5EF4-FFF2-40B4-BE49-F238E27FC236}">
                <a16:creationId xmlns:a16="http://schemas.microsoft.com/office/drawing/2014/main" id="{6A016A11-77EF-7626-3BCD-8156D490444C}"/>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29</a:t>
            </a:fld>
            <a:endParaRPr lang="en-US" dirty="0"/>
          </a:p>
        </p:txBody>
      </p:sp>
      <p:sp>
        <p:nvSpPr>
          <p:cNvPr id="6" name="Oval 5">
            <a:extLst>
              <a:ext uri="{FF2B5EF4-FFF2-40B4-BE49-F238E27FC236}">
                <a16:creationId xmlns:a16="http://schemas.microsoft.com/office/drawing/2014/main" id="{BC09D0A3-B40D-09B9-08DF-E995B02EE928}"/>
              </a:ext>
              <a:ext uri="{C183D7F6-B498-43B3-948B-1728B52AA6E4}">
                <adec:decorative xmlns:adec="http://schemas.microsoft.com/office/drawing/2017/decorative" val="1"/>
              </a:ext>
            </a:extLst>
          </p:cNvPr>
          <p:cNvSpPr/>
          <p:nvPr/>
        </p:nvSpPr>
        <p:spPr>
          <a:xfrm>
            <a:off x="5050291" y="942890"/>
            <a:ext cx="2091417" cy="209141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957D655E-87B7-C9AD-403C-C919A2DA8D5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508263" y="1400862"/>
            <a:ext cx="1175474" cy="1175474"/>
          </a:xfrm>
          <a:prstGeom prst="rect">
            <a:avLst/>
          </a:prstGeom>
        </p:spPr>
      </p:pic>
    </p:spTree>
    <p:extLst>
      <p:ext uri="{BB962C8B-B14F-4D97-AF65-F5344CB8AC3E}">
        <p14:creationId xmlns:p14="http://schemas.microsoft.com/office/powerpoint/2010/main" val="1845761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FA5CA-B8FE-D771-D25F-425455E8F509}"/>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0092B69F-8A36-82C0-20F4-638E15A0CC54}"/>
              </a:ext>
            </a:extLst>
          </p:cNvPr>
          <p:cNvSpPr>
            <a:spLocks noGrp="1"/>
          </p:cNvSpPr>
          <p:nvPr>
            <p:ph idx="1"/>
          </p:nvPr>
        </p:nvSpPr>
        <p:spPr/>
        <p:txBody>
          <a:bodyPr>
            <a:normAutofit/>
          </a:bodyPr>
          <a:lstStyle/>
          <a:p>
            <a:r>
              <a:rPr lang="en-US" dirty="0"/>
              <a:t>Welcome! </a:t>
            </a:r>
          </a:p>
          <a:p>
            <a:r>
              <a:rPr lang="en-US" dirty="0"/>
              <a:t>New </a:t>
            </a:r>
            <a:r>
              <a:rPr lang="en-US" dirty="0" err="1"/>
              <a:t>Accessiblity</a:t>
            </a:r>
            <a:r>
              <a:rPr lang="en-US" dirty="0"/>
              <a:t> Requirements – Robert Oakes</a:t>
            </a:r>
          </a:p>
          <a:p>
            <a:pPr marL="0" indent="0">
              <a:buNone/>
            </a:pPr>
            <a:r>
              <a:rPr lang="en-US" dirty="0"/>
              <a:t>•Payment Center – Jennifer Rux</a:t>
            </a:r>
          </a:p>
          <a:p>
            <a:r>
              <a:rPr lang="en-US" sz="2800" dirty="0"/>
              <a:t>Residency &amp; Nonresident Taxation in Oregon – Jason McKay</a:t>
            </a:r>
          </a:p>
          <a:p>
            <a:r>
              <a:rPr lang="en-US" sz="2800" dirty="0"/>
              <a:t>OR-W-4 Instruction Changes – Kadie Clark</a:t>
            </a:r>
          </a:p>
          <a:p>
            <a:r>
              <a:rPr lang="en-US" dirty="0"/>
              <a:t>Stakeholder Outreach – Robert Oakes</a:t>
            </a:r>
          </a:p>
          <a:p>
            <a:r>
              <a:rPr lang="en-US" dirty="0"/>
              <a:t>Federal Tax Changes – Robert Oakes</a:t>
            </a:r>
          </a:p>
          <a:p>
            <a:r>
              <a:rPr lang="en-US" dirty="0"/>
              <a:t>Oregon Legislative Updates – Daron Prara</a:t>
            </a:r>
          </a:p>
          <a:p>
            <a:pPr marL="0" indent="0">
              <a:buNone/>
            </a:pPr>
            <a:endParaRPr lang="en-US" dirty="0"/>
          </a:p>
        </p:txBody>
      </p:sp>
      <p:sp>
        <p:nvSpPr>
          <p:cNvPr id="4" name="Slide Number Placeholder 3">
            <a:extLst>
              <a:ext uri="{FF2B5EF4-FFF2-40B4-BE49-F238E27FC236}">
                <a16:creationId xmlns:a16="http://schemas.microsoft.com/office/drawing/2014/main" id="{163E5E5C-9F19-97C8-5849-A392286E46B9}"/>
              </a:ext>
            </a:extLst>
          </p:cNvPr>
          <p:cNvSpPr>
            <a:spLocks noGrp="1"/>
          </p:cNvSpPr>
          <p:nvPr>
            <p:ph type="sldNum" sz="quarter" idx="12"/>
          </p:nvPr>
        </p:nvSpPr>
        <p:spPr/>
        <p:txBody>
          <a:bodyPr/>
          <a:lstStyle/>
          <a:p>
            <a:fld id="{9E479467-D475-44BA-A6A1-CAD0337F3F46}" type="slidenum">
              <a:rPr lang="en-US" smtClean="0"/>
              <a:t>3</a:t>
            </a:fld>
            <a:endParaRPr lang="en-US" dirty="0"/>
          </a:p>
        </p:txBody>
      </p:sp>
    </p:spTree>
    <p:extLst>
      <p:ext uri="{BB962C8B-B14F-4D97-AF65-F5344CB8AC3E}">
        <p14:creationId xmlns:p14="http://schemas.microsoft.com/office/powerpoint/2010/main" val="21427901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F6BB6-3542-9A64-2D8C-A54C679BA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EEAF85-E6ED-4D3B-C586-7108D74B71B4}"/>
              </a:ext>
            </a:extLst>
          </p:cNvPr>
          <p:cNvSpPr>
            <a:spLocks noGrp="1"/>
          </p:cNvSpPr>
          <p:nvPr>
            <p:ph type="title"/>
          </p:nvPr>
        </p:nvSpPr>
        <p:spPr/>
        <p:txBody>
          <a:bodyPr/>
          <a:lstStyle/>
          <a:p>
            <a:r>
              <a:rPr lang="en-US" dirty="0"/>
              <a:t>Domicile vs. Residence</a:t>
            </a:r>
          </a:p>
        </p:txBody>
      </p:sp>
      <p:sp>
        <p:nvSpPr>
          <p:cNvPr id="3" name="Content Placeholder 2">
            <a:extLst>
              <a:ext uri="{FF2B5EF4-FFF2-40B4-BE49-F238E27FC236}">
                <a16:creationId xmlns:a16="http://schemas.microsoft.com/office/drawing/2014/main" id="{DF8EC52F-C3D4-4517-B549-82CDE371F767}"/>
              </a:ext>
            </a:extLst>
          </p:cNvPr>
          <p:cNvSpPr>
            <a:spLocks noGrp="1"/>
          </p:cNvSpPr>
          <p:nvPr>
            <p:ph idx="1"/>
          </p:nvPr>
        </p:nvSpPr>
        <p:spPr/>
        <p:txBody>
          <a:bodyPr/>
          <a:lstStyle/>
          <a:p>
            <a:pPr marL="0" indent="0">
              <a:buNone/>
            </a:pPr>
            <a:r>
              <a:rPr lang="en-US" b="1" i="0" dirty="0">
                <a:solidFill>
                  <a:srgbClr val="000000"/>
                </a:solidFill>
                <a:effectLst/>
                <a:latin typeface="__Nunito_2a7671"/>
              </a:rPr>
              <a:t>Domicile</a:t>
            </a:r>
            <a:r>
              <a:rPr lang="en-US" b="0" i="0" dirty="0">
                <a:solidFill>
                  <a:srgbClr val="000000"/>
                </a:solidFill>
                <a:effectLst/>
                <a:latin typeface="__Nunito_2a7671"/>
              </a:rPr>
              <a:t>: Your permanent legal home that you intend to return to even when you're temporarily living elsewhere.</a:t>
            </a:r>
          </a:p>
          <a:p>
            <a:pPr marL="0" indent="0">
              <a:buNone/>
            </a:pPr>
            <a:r>
              <a:rPr lang="en-US" b="1" i="0" dirty="0">
                <a:solidFill>
                  <a:srgbClr val="000000"/>
                </a:solidFill>
                <a:effectLst/>
                <a:latin typeface="__Nunito_2a7671"/>
              </a:rPr>
              <a:t>Residence</a:t>
            </a:r>
            <a:r>
              <a:rPr lang="en-US" b="0" i="0" dirty="0">
                <a:solidFill>
                  <a:srgbClr val="000000"/>
                </a:solidFill>
                <a:effectLst/>
                <a:latin typeface="__Nunito_2a7671"/>
              </a:rPr>
              <a:t>: Any place you live temporarily or permanently.</a:t>
            </a:r>
            <a:endParaRPr lang="en-US" dirty="0"/>
          </a:p>
        </p:txBody>
      </p:sp>
      <p:sp>
        <p:nvSpPr>
          <p:cNvPr id="4" name="Slide Number Placeholder 3">
            <a:extLst>
              <a:ext uri="{FF2B5EF4-FFF2-40B4-BE49-F238E27FC236}">
                <a16:creationId xmlns:a16="http://schemas.microsoft.com/office/drawing/2014/main" id="{5B2DA8CB-8787-A5B3-561C-F0B0BABC47AD}"/>
              </a:ext>
            </a:extLst>
          </p:cNvPr>
          <p:cNvSpPr>
            <a:spLocks noGrp="1"/>
          </p:cNvSpPr>
          <p:nvPr>
            <p:ph type="sldNum" sz="quarter" idx="12"/>
          </p:nvPr>
        </p:nvSpPr>
        <p:spPr/>
        <p:txBody>
          <a:bodyPr/>
          <a:lstStyle/>
          <a:p>
            <a:fld id="{9E479467-D475-44BA-A6A1-CAD0337F3F46}" type="slidenum">
              <a:rPr lang="en-US" smtClean="0">
                <a:solidFill>
                  <a:schemeClr val="bg1"/>
                </a:solidFill>
              </a:rPr>
              <a:t>30</a:t>
            </a:fld>
            <a:endParaRPr lang="en-US" dirty="0">
              <a:solidFill>
                <a:schemeClr val="bg1"/>
              </a:solidFill>
            </a:endParaRPr>
          </a:p>
        </p:txBody>
      </p:sp>
      <p:grpSp>
        <p:nvGrpSpPr>
          <p:cNvPr id="8" name="Group 7" descr="Logo, Oregon Department of Revenue">
            <a:extLst>
              <a:ext uri="{FF2B5EF4-FFF2-40B4-BE49-F238E27FC236}">
                <a16:creationId xmlns:a16="http://schemas.microsoft.com/office/drawing/2014/main" id="{BD071BB5-4363-07E0-9C26-514D53C68CB8}"/>
              </a:ext>
            </a:extLst>
          </p:cNvPr>
          <p:cNvGrpSpPr/>
          <p:nvPr/>
        </p:nvGrpSpPr>
        <p:grpSpPr>
          <a:xfrm>
            <a:off x="0" y="5265899"/>
            <a:ext cx="12192000" cy="2911151"/>
            <a:chOff x="0" y="5265899"/>
            <a:chExt cx="12192000" cy="2911151"/>
          </a:xfrm>
        </p:grpSpPr>
        <p:sp>
          <p:nvSpPr>
            <p:cNvPr id="5" name="Rectangle 4">
              <a:extLst>
                <a:ext uri="{FF2B5EF4-FFF2-40B4-BE49-F238E27FC236}">
                  <a16:creationId xmlns:a16="http://schemas.microsoft.com/office/drawing/2014/main" id="{6CE404AF-8053-B630-6FAE-FDFB76ED9C14}"/>
                </a:ext>
              </a:extLst>
            </p:cNvPr>
            <p:cNvSpPr/>
            <p:nvPr/>
          </p:nvSpPr>
          <p:spPr>
            <a:xfrm>
              <a:off x="0" y="6176963"/>
              <a:ext cx="12192000" cy="681037"/>
            </a:xfrm>
            <a:prstGeom prst="rect">
              <a:avLst/>
            </a:prstGeom>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47072CE-4466-B6ED-4536-006B78E5332B}"/>
                </a:ext>
              </a:extLst>
            </p:cNvPr>
            <p:cNvSpPr/>
            <p:nvPr/>
          </p:nvSpPr>
          <p:spPr>
            <a:xfrm>
              <a:off x="4640423" y="5265899"/>
              <a:ext cx="2911151" cy="291115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Oregon Department of Revenue">
              <a:extLst>
                <a:ext uri="{FF2B5EF4-FFF2-40B4-BE49-F238E27FC236}">
                  <a16:creationId xmlns:a16="http://schemas.microsoft.com/office/drawing/2014/main" id="{CE60251D-BAA8-D0B3-F51D-4B765BD5C3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5127" y="6176963"/>
              <a:ext cx="1761744" cy="582168"/>
            </a:xfrm>
            <a:prstGeom prst="rect">
              <a:avLst/>
            </a:prstGeom>
          </p:spPr>
        </p:pic>
      </p:grpSp>
    </p:spTree>
    <p:extLst>
      <p:ext uri="{BB962C8B-B14F-4D97-AF65-F5344CB8AC3E}">
        <p14:creationId xmlns:p14="http://schemas.microsoft.com/office/powerpoint/2010/main" val="413896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18CAF-09B0-B228-CABE-B29655F4EB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542D6-939D-17D4-57B7-C159A0E6824B}"/>
              </a:ext>
            </a:extLst>
          </p:cNvPr>
          <p:cNvSpPr>
            <a:spLocks noGrp="1"/>
          </p:cNvSpPr>
          <p:nvPr>
            <p:ph type="title"/>
          </p:nvPr>
        </p:nvSpPr>
        <p:spPr/>
        <p:txBody>
          <a:bodyPr/>
          <a:lstStyle/>
          <a:p>
            <a:r>
              <a:rPr lang="en-US" dirty="0"/>
              <a:t>Home</a:t>
            </a:r>
          </a:p>
        </p:txBody>
      </p:sp>
      <p:sp>
        <p:nvSpPr>
          <p:cNvPr id="3" name="Content Placeholder 2">
            <a:extLst>
              <a:ext uri="{FF2B5EF4-FFF2-40B4-BE49-F238E27FC236}">
                <a16:creationId xmlns:a16="http://schemas.microsoft.com/office/drawing/2014/main" id="{5BF86AB2-0ADD-F6D5-B44C-AC261CF65335}"/>
              </a:ext>
            </a:extLst>
          </p:cNvPr>
          <p:cNvSpPr>
            <a:spLocks noGrp="1"/>
          </p:cNvSpPr>
          <p:nvPr>
            <p:ph idx="1"/>
          </p:nvPr>
        </p:nvSpPr>
        <p:spPr>
          <a:xfrm>
            <a:off x="838198" y="1575675"/>
            <a:ext cx="10515600" cy="4351338"/>
          </a:xfrm>
        </p:spPr>
        <p:txBody>
          <a:bodyPr>
            <a:normAutofit lnSpcReduction="10000"/>
          </a:bodyPr>
          <a:lstStyle/>
          <a:p>
            <a:pPr marL="0" indent="0">
              <a:buNone/>
            </a:pPr>
            <a:r>
              <a:rPr lang="en-US" dirty="0"/>
              <a:t>If you have one home, your domicile is generally where that home is located. If you have two homes, your domicile follows your center of activity. To determine your center of activity and your domicile, consider: </a:t>
            </a:r>
          </a:p>
          <a:p>
            <a:pPr marL="0" indent="0">
              <a:buNone/>
            </a:pPr>
            <a:r>
              <a:rPr lang="en-US" dirty="0"/>
              <a:t>• Physical characteristics of the place. </a:t>
            </a:r>
          </a:p>
          <a:p>
            <a:pPr marL="0" indent="0">
              <a:buNone/>
            </a:pPr>
            <a:r>
              <a:rPr lang="en-US" dirty="0"/>
              <a:t>• Time you spend there. </a:t>
            </a:r>
          </a:p>
          <a:p>
            <a:pPr marL="0" indent="0">
              <a:buNone/>
            </a:pPr>
            <a:r>
              <a:rPr lang="en-US" dirty="0"/>
              <a:t>• Things you do there. </a:t>
            </a:r>
          </a:p>
          <a:p>
            <a:pPr marL="0" indent="0">
              <a:buNone/>
            </a:pPr>
            <a:r>
              <a:rPr lang="en-US" dirty="0"/>
              <a:t>• People and property there. </a:t>
            </a:r>
          </a:p>
          <a:p>
            <a:pPr marL="0" indent="0">
              <a:buNone/>
            </a:pPr>
            <a:r>
              <a:rPr lang="en-US" dirty="0"/>
              <a:t>• Your attitude toward the place. </a:t>
            </a:r>
          </a:p>
          <a:p>
            <a:pPr marL="0" indent="0">
              <a:buNone/>
            </a:pPr>
            <a:r>
              <a:rPr lang="en-US" dirty="0"/>
              <a:t>• Your intent to return to the place when you are away</a:t>
            </a:r>
          </a:p>
        </p:txBody>
      </p:sp>
      <p:sp>
        <p:nvSpPr>
          <p:cNvPr id="4" name="Slide Number Placeholder 3">
            <a:extLst>
              <a:ext uri="{FF2B5EF4-FFF2-40B4-BE49-F238E27FC236}">
                <a16:creationId xmlns:a16="http://schemas.microsoft.com/office/drawing/2014/main" id="{B8D99F5E-6CC9-EB0F-48B4-620E711864BC}"/>
              </a:ext>
            </a:extLst>
          </p:cNvPr>
          <p:cNvSpPr>
            <a:spLocks noGrp="1"/>
          </p:cNvSpPr>
          <p:nvPr>
            <p:ph type="sldNum" sz="quarter" idx="12"/>
          </p:nvPr>
        </p:nvSpPr>
        <p:spPr/>
        <p:txBody>
          <a:bodyPr/>
          <a:lstStyle/>
          <a:p>
            <a:fld id="{9E479467-D475-44BA-A6A1-CAD0337F3F46}" type="slidenum">
              <a:rPr lang="en-US" smtClean="0">
                <a:solidFill>
                  <a:schemeClr val="bg1"/>
                </a:solidFill>
              </a:rPr>
              <a:t>31</a:t>
            </a:fld>
            <a:endParaRPr lang="en-US" dirty="0">
              <a:solidFill>
                <a:schemeClr val="bg1"/>
              </a:solidFill>
            </a:endParaRPr>
          </a:p>
        </p:txBody>
      </p:sp>
    </p:spTree>
    <p:extLst>
      <p:ext uri="{BB962C8B-B14F-4D97-AF65-F5344CB8AC3E}">
        <p14:creationId xmlns:p14="http://schemas.microsoft.com/office/powerpoint/2010/main" val="1947679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7215B-3B13-0FE0-78B9-256F7CDA15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8A52-55B3-F967-C34D-A89ACF006C81}"/>
              </a:ext>
            </a:extLst>
          </p:cNvPr>
          <p:cNvSpPr>
            <a:spLocks noGrp="1"/>
          </p:cNvSpPr>
          <p:nvPr>
            <p:ph type="title"/>
          </p:nvPr>
        </p:nvSpPr>
        <p:spPr/>
        <p:txBody>
          <a:bodyPr/>
          <a:lstStyle/>
          <a:p>
            <a:r>
              <a:rPr lang="en-US" dirty="0"/>
              <a:t>Change of domicile</a:t>
            </a:r>
          </a:p>
        </p:txBody>
      </p:sp>
      <p:sp>
        <p:nvSpPr>
          <p:cNvPr id="3" name="Content Placeholder 2">
            <a:extLst>
              <a:ext uri="{FF2B5EF4-FFF2-40B4-BE49-F238E27FC236}">
                <a16:creationId xmlns:a16="http://schemas.microsoft.com/office/drawing/2014/main" id="{2CDA273B-B3B9-E9AB-9662-40E4C47E0CBA}"/>
              </a:ext>
            </a:extLst>
          </p:cNvPr>
          <p:cNvSpPr>
            <a:spLocks noGrp="1"/>
          </p:cNvSpPr>
          <p:nvPr>
            <p:ph idx="1"/>
          </p:nvPr>
        </p:nvSpPr>
        <p:spPr/>
        <p:txBody>
          <a:bodyPr/>
          <a:lstStyle/>
          <a:p>
            <a:pPr marL="0" indent="0">
              <a:buNone/>
            </a:pPr>
            <a:r>
              <a:rPr lang="en-US" dirty="0"/>
              <a:t>Intent is the most important factor in determining a change of domicile. If intent relies on uncertain events, you haven’t changed your domicile. Once domicile is established, it’s never lost until all of the following happen:</a:t>
            </a:r>
          </a:p>
          <a:p>
            <a:pPr marL="0" indent="0">
              <a:buNone/>
            </a:pPr>
            <a:r>
              <a:rPr lang="en-US" dirty="0"/>
              <a:t>• You intend to abandon the old domicile, and </a:t>
            </a:r>
          </a:p>
          <a:p>
            <a:pPr marL="0" indent="0">
              <a:buNone/>
            </a:pPr>
            <a:r>
              <a:rPr lang="en-US" dirty="0"/>
              <a:t>• You intend to acquire a specific new domicile, and </a:t>
            </a:r>
          </a:p>
          <a:p>
            <a:pPr marL="0" indent="0">
              <a:buNone/>
            </a:pPr>
            <a:r>
              <a:rPr lang="en-US" dirty="0"/>
              <a:t>• You are physically present in the new domicile.</a:t>
            </a:r>
          </a:p>
        </p:txBody>
      </p:sp>
      <p:sp>
        <p:nvSpPr>
          <p:cNvPr id="4" name="Slide Number Placeholder 3">
            <a:extLst>
              <a:ext uri="{FF2B5EF4-FFF2-40B4-BE49-F238E27FC236}">
                <a16:creationId xmlns:a16="http://schemas.microsoft.com/office/drawing/2014/main" id="{2D1F360B-3B99-4055-4DA4-4CA19382BEB0}"/>
              </a:ext>
            </a:extLst>
          </p:cNvPr>
          <p:cNvSpPr>
            <a:spLocks noGrp="1"/>
          </p:cNvSpPr>
          <p:nvPr>
            <p:ph type="sldNum" sz="quarter" idx="12"/>
          </p:nvPr>
        </p:nvSpPr>
        <p:spPr/>
        <p:txBody>
          <a:bodyPr/>
          <a:lstStyle/>
          <a:p>
            <a:fld id="{9E479467-D475-44BA-A6A1-CAD0337F3F46}" type="slidenum">
              <a:rPr lang="en-US" smtClean="0">
                <a:solidFill>
                  <a:schemeClr val="bg1"/>
                </a:solidFill>
              </a:rPr>
              <a:t>32</a:t>
            </a:fld>
            <a:endParaRPr lang="en-US" dirty="0">
              <a:solidFill>
                <a:schemeClr val="bg1"/>
              </a:solidFill>
            </a:endParaRPr>
          </a:p>
        </p:txBody>
      </p:sp>
    </p:spTree>
    <p:extLst>
      <p:ext uri="{BB962C8B-B14F-4D97-AF65-F5344CB8AC3E}">
        <p14:creationId xmlns:p14="http://schemas.microsoft.com/office/powerpoint/2010/main" val="3560401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B044B-24CF-0B5A-5BBC-5FE456EE16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99B8C9-8CC7-9C09-C277-23B9EABE1C58}"/>
              </a:ext>
            </a:extLst>
          </p:cNvPr>
          <p:cNvSpPr>
            <a:spLocks noGrp="1"/>
          </p:cNvSpPr>
          <p:nvPr>
            <p:ph type="title"/>
          </p:nvPr>
        </p:nvSpPr>
        <p:spPr/>
        <p:txBody>
          <a:bodyPr/>
          <a:lstStyle/>
          <a:p>
            <a:r>
              <a:rPr lang="en-US" dirty="0"/>
              <a:t>Full-year resident – Form OR-40</a:t>
            </a:r>
          </a:p>
        </p:txBody>
      </p:sp>
      <p:sp>
        <p:nvSpPr>
          <p:cNvPr id="3" name="Content Placeholder 2">
            <a:extLst>
              <a:ext uri="{FF2B5EF4-FFF2-40B4-BE49-F238E27FC236}">
                <a16:creationId xmlns:a16="http://schemas.microsoft.com/office/drawing/2014/main" id="{5CAEDD40-2AD1-DAFA-0EA0-2B0790202E7B}"/>
              </a:ext>
            </a:extLst>
          </p:cNvPr>
          <p:cNvSpPr>
            <a:spLocks noGrp="1"/>
          </p:cNvSpPr>
          <p:nvPr>
            <p:ph idx="1"/>
          </p:nvPr>
        </p:nvSpPr>
        <p:spPr/>
        <p:txBody>
          <a:bodyPr/>
          <a:lstStyle/>
          <a:p>
            <a:pPr marL="0" indent="0">
              <a:buNone/>
            </a:pPr>
            <a:r>
              <a:rPr lang="en-US" dirty="0"/>
              <a:t>You’re a full-year Oregon resident if your domicile is in Oregon—that is, if all the following are true for you: </a:t>
            </a:r>
          </a:p>
          <a:p>
            <a:pPr marL="0" indent="0">
              <a:buNone/>
            </a:pPr>
            <a:r>
              <a:rPr lang="en-US" dirty="0"/>
              <a:t>• You think of Oregon as your permanent home. </a:t>
            </a:r>
          </a:p>
          <a:p>
            <a:pPr marL="0" indent="0">
              <a:buNone/>
            </a:pPr>
            <a:r>
              <a:rPr lang="en-US" dirty="0"/>
              <a:t>• The center of your financial, social, and family life is in Oregon. </a:t>
            </a:r>
          </a:p>
          <a:p>
            <a:pPr marL="0" indent="0">
              <a:buNone/>
            </a:pPr>
            <a:r>
              <a:rPr lang="en-US" dirty="0"/>
              <a:t>• You intend to return to Oregon when you’re away. </a:t>
            </a:r>
          </a:p>
        </p:txBody>
      </p:sp>
      <p:sp>
        <p:nvSpPr>
          <p:cNvPr id="4" name="Slide Number Placeholder 3">
            <a:extLst>
              <a:ext uri="{FF2B5EF4-FFF2-40B4-BE49-F238E27FC236}">
                <a16:creationId xmlns:a16="http://schemas.microsoft.com/office/drawing/2014/main" id="{C9379376-41DE-40E2-C1F2-B50A437CD658}"/>
              </a:ext>
            </a:extLst>
          </p:cNvPr>
          <p:cNvSpPr>
            <a:spLocks noGrp="1"/>
          </p:cNvSpPr>
          <p:nvPr>
            <p:ph type="sldNum" sz="quarter" idx="12"/>
          </p:nvPr>
        </p:nvSpPr>
        <p:spPr/>
        <p:txBody>
          <a:bodyPr/>
          <a:lstStyle/>
          <a:p>
            <a:fld id="{9E479467-D475-44BA-A6A1-CAD0337F3F46}" type="slidenum">
              <a:rPr lang="en-US" smtClean="0">
                <a:solidFill>
                  <a:schemeClr val="bg1"/>
                </a:solidFill>
              </a:rPr>
              <a:t>33</a:t>
            </a:fld>
            <a:endParaRPr lang="en-US" dirty="0">
              <a:solidFill>
                <a:schemeClr val="bg1"/>
              </a:solidFill>
            </a:endParaRPr>
          </a:p>
        </p:txBody>
      </p:sp>
    </p:spTree>
    <p:extLst>
      <p:ext uri="{BB962C8B-B14F-4D97-AF65-F5344CB8AC3E}">
        <p14:creationId xmlns:p14="http://schemas.microsoft.com/office/powerpoint/2010/main" val="36455212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CB1B7-9A1D-3CF5-B06B-5022F73B2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FB3542-7457-8560-2911-F49B92007A0F}"/>
              </a:ext>
            </a:extLst>
          </p:cNvPr>
          <p:cNvSpPr>
            <a:spLocks noGrp="1"/>
          </p:cNvSpPr>
          <p:nvPr>
            <p:ph type="title"/>
          </p:nvPr>
        </p:nvSpPr>
        <p:spPr/>
        <p:txBody>
          <a:bodyPr/>
          <a:lstStyle/>
          <a:p>
            <a:r>
              <a:rPr lang="en-US" dirty="0"/>
              <a:t>Full-year resident – the Form OR-40</a:t>
            </a:r>
          </a:p>
        </p:txBody>
      </p:sp>
      <p:sp>
        <p:nvSpPr>
          <p:cNvPr id="3" name="Content Placeholder 2">
            <a:extLst>
              <a:ext uri="{FF2B5EF4-FFF2-40B4-BE49-F238E27FC236}">
                <a16:creationId xmlns:a16="http://schemas.microsoft.com/office/drawing/2014/main" id="{67064BBD-C29D-7F6E-02AF-3A93FF064C38}"/>
              </a:ext>
            </a:extLst>
          </p:cNvPr>
          <p:cNvSpPr>
            <a:spLocks noGrp="1"/>
          </p:cNvSpPr>
          <p:nvPr>
            <p:ph idx="1"/>
          </p:nvPr>
        </p:nvSpPr>
        <p:spPr/>
        <p:txBody>
          <a:bodyPr/>
          <a:lstStyle/>
          <a:p>
            <a:pPr marL="0" indent="0">
              <a:buNone/>
            </a:pPr>
            <a:r>
              <a:rPr lang="en-US" dirty="0"/>
              <a:t>You’re still a full-year resident even if you temporarily moved out of Oregon, or if you moved back into Oregon after a temporary absence. </a:t>
            </a:r>
          </a:p>
          <a:p>
            <a:pPr marL="0" indent="0">
              <a:buNone/>
            </a:pPr>
            <a:r>
              <a:rPr lang="en-US" dirty="0"/>
              <a:t>You may be taxed as a full-year Oregon resident, even if your domicile is outside Oregon, if you maintained a permanent home in Oregon and spent more than 200 days in this state, unless you can show that you were in Oregon only for a temporary purpose.</a:t>
            </a:r>
          </a:p>
          <a:p>
            <a:pPr marL="0" indent="0">
              <a:buNone/>
            </a:pPr>
            <a:r>
              <a:rPr lang="en-US" dirty="0"/>
              <a:t>Oregon taxes all income earned or received from any source during the period you were an Oregon resident.</a:t>
            </a:r>
          </a:p>
        </p:txBody>
      </p:sp>
      <p:sp>
        <p:nvSpPr>
          <p:cNvPr id="4" name="Slide Number Placeholder 3">
            <a:extLst>
              <a:ext uri="{FF2B5EF4-FFF2-40B4-BE49-F238E27FC236}">
                <a16:creationId xmlns:a16="http://schemas.microsoft.com/office/drawing/2014/main" id="{BC35D595-E7A1-B03E-03C2-D7E95328D2AF}"/>
              </a:ext>
            </a:extLst>
          </p:cNvPr>
          <p:cNvSpPr>
            <a:spLocks noGrp="1"/>
          </p:cNvSpPr>
          <p:nvPr>
            <p:ph type="sldNum" sz="quarter" idx="12"/>
          </p:nvPr>
        </p:nvSpPr>
        <p:spPr/>
        <p:txBody>
          <a:bodyPr/>
          <a:lstStyle/>
          <a:p>
            <a:fld id="{9E479467-D475-44BA-A6A1-CAD0337F3F46}" type="slidenum">
              <a:rPr lang="en-US" smtClean="0">
                <a:solidFill>
                  <a:schemeClr val="bg1"/>
                </a:solidFill>
              </a:rPr>
              <a:t>34</a:t>
            </a:fld>
            <a:endParaRPr lang="en-US" dirty="0">
              <a:solidFill>
                <a:schemeClr val="bg1"/>
              </a:solidFill>
            </a:endParaRPr>
          </a:p>
        </p:txBody>
      </p:sp>
    </p:spTree>
    <p:extLst>
      <p:ext uri="{BB962C8B-B14F-4D97-AF65-F5344CB8AC3E}">
        <p14:creationId xmlns:p14="http://schemas.microsoft.com/office/powerpoint/2010/main" val="35999142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52EF9-92C0-EABC-C7A8-44FC1B32C5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B315C-3673-0742-BA4C-148DC925C78D}"/>
              </a:ext>
            </a:extLst>
          </p:cNvPr>
          <p:cNvSpPr>
            <a:spLocks noGrp="1"/>
          </p:cNvSpPr>
          <p:nvPr>
            <p:ph type="title"/>
          </p:nvPr>
        </p:nvSpPr>
        <p:spPr/>
        <p:txBody>
          <a:bodyPr/>
          <a:lstStyle/>
          <a:p>
            <a:r>
              <a:rPr lang="en-US" dirty="0"/>
              <a:t> Nonresident – Form OR-40-N</a:t>
            </a:r>
          </a:p>
        </p:txBody>
      </p:sp>
      <p:sp>
        <p:nvSpPr>
          <p:cNvPr id="3" name="Content Placeholder 2">
            <a:extLst>
              <a:ext uri="{FF2B5EF4-FFF2-40B4-BE49-F238E27FC236}">
                <a16:creationId xmlns:a16="http://schemas.microsoft.com/office/drawing/2014/main" id="{37AA75F8-0FB0-9C4B-A11E-2E6E9C2A8B7E}"/>
              </a:ext>
            </a:extLst>
          </p:cNvPr>
          <p:cNvSpPr>
            <a:spLocks noGrp="1"/>
          </p:cNvSpPr>
          <p:nvPr>
            <p:ph idx="1"/>
          </p:nvPr>
        </p:nvSpPr>
        <p:spPr/>
        <p:txBody>
          <a:bodyPr/>
          <a:lstStyle/>
          <a:p>
            <a:pPr marL="0" indent="0">
              <a:buNone/>
            </a:pPr>
            <a:r>
              <a:rPr lang="en-US" dirty="0"/>
              <a:t>You’re a nonresident if both of the following are true for you: </a:t>
            </a:r>
          </a:p>
          <a:p>
            <a:pPr marL="0" indent="0">
              <a:buNone/>
            </a:pPr>
            <a:r>
              <a:rPr lang="en-US" dirty="0"/>
              <a:t>• Your domicile is outside of Oregon: that is, the place that you think of as your permanent home, where the center of your financial, social, and family life is, and where you intend to return when you’re away, is not Oregon; and </a:t>
            </a:r>
          </a:p>
          <a:p>
            <a:pPr marL="0" indent="0">
              <a:buNone/>
            </a:pPr>
            <a:r>
              <a:rPr lang="en-US" dirty="0"/>
              <a:t>• If you maintain a permanent home in Oregon, you didn’t spend more than 200 days in this state during 2024 (or you can show that you were in Oregon only for a temporary purpose). </a:t>
            </a:r>
          </a:p>
          <a:p>
            <a:pPr marL="0" indent="0">
              <a:buNone/>
            </a:pPr>
            <a:r>
              <a:rPr lang="en-US" dirty="0"/>
              <a:t>Important: A recreational vehicle (RV) is not considered to be a permanent home outside of Oregon</a:t>
            </a:r>
          </a:p>
        </p:txBody>
      </p:sp>
      <p:sp>
        <p:nvSpPr>
          <p:cNvPr id="4" name="Slide Number Placeholder 3">
            <a:extLst>
              <a:ext uri="{FF2B5EF4-FFF2-40B4-BE49-F238E27FC236}">
                <a16:creationId xmlns:a16="http://schemas.microsoft.com/office/drawing/2014/main" id="{1D2BDB0D-B9D4-FFC6-B33B-AA113C6D6E9C}"/>
              </a:ext>
            </a:extLst>
          </p:cNvPr>
          <p:cNvSpPr>
            <a:spLocks noGrp="1"/>
          </p:cNvSpPr>
          <p:nvPr>
            <p:ph type="sldNum" sz="quarter" idx="12"/>
          </p:nvPr>
        </p:nvSpPr>
        <p:spPr/>
        <p:txBody>
          <a:bodyPr/>
          <a:lstStyle/>
          <a:p>
            <a:fld id="{9E479467-D475-44BA-A6A1-CAD0337F3F46}" type="slidenum">
              <a:rPr lang="en-US" smtClean="0">
                <a:solidFill>
                  <a:schemeClr val="bg1"/>
                </a:solidFill>
              </a:rPr>
              <a:t>35</a:t>
            </a:fld>
            <a:endParaRPr lang="en-US" dirty="0">
              <a:solidFill>
                <a:schemeClr val="bg1"/>
              </a:solidFill>
            </a:endParaRPr>
          </a:p>
        </p:txBody>
      </p:sp>
    </p:spTree>
    <p:extLst>
      <p:ext uri="{BB962C8B-B14F-4D97-AF65-F5344CB8AC3E}">
        <p14:creationId xmlns:p14="http://schemas.microsoft.com/office/powerpoint/2010/main" val="1919672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2C6C2-6FCF-87A0-1CCC-5597F9ED10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F0438-D2ED-7C65-C8FF-B81782CBCB88}"/>
              </a:ext>
            </a:extLst>
          </p:cNvPr>
          <p:cNvSpPr>
            <a:spLocks noGrp="1"/>
          </p:cNvSpPr>
          <p:nvPr>
            <p:ph type="title"/>
          </p:nvPr>
        </p:nvSpPr>
        <p:spPr>
          <a:xfrm>
            <a:off x="838199" y="548464"/>
            <a:ext cx="3807187" cy="2228074"/>
          </a:xfrm>
        </p:spPr>
        <p:txBody>
          <a:bodyPr vert="horz" lIns="91440" tIns="45720" rIns="91440" bIns="45720" rtlCol="0">
            <a:normAutofit/>
          </a:bodyPr>
          <a:lstStyle/>
          <a:p>
            <a:r>
              <a:rPr lang="en-US" dirty="0"/>
              <a:t>Nonresident – Form OR-40-N</a:t>
            </a:r>
          </a:p>
        </p:txBody>
      </p:sp>
      <p:sp>
        <p:nvSpPr>
          <p:cNvPr id="9" name="Content Placeholder 8">
            <a:extLst>
              <a:ext uri="{FF2B5EF4-FFF2-40B4-BE49-F238E27FC236}">
                <a16:creationId xmlns:a16="http://schemas.microsoft.com/office/drawing/2014/main" id="{F0ED1509-942F-E4D2-97E2-9629BDA0345B}"/>
              </a:ext>
            </a:extLst>
          </p:cNvPr>
          <p:cNvSpPr>
            <a:spLocks noGrp="1"/>
          </p:cNvSpPr>
          <p:nvPr>
            <p:ph idx="1"/>
          </p:nvPr>
        </p:nvSpPr>
        <p:spPr>
          <a:xfrm>
            <a:off x="838201" y="2962279"/>
            <a:ext cx="3799425" cy="3143241"/>
          </a:xfrm>
        </p:spPr>
        <p:txBody>
          <a:bodyPr>
            <a:normAutofit/>
          </a:bodyPr>
          <a:lstStyle/>
          <a:p>
            <a:r>
              <a:rPr lang="en-US" dirty="0"/>
              <a:t>Oregon taxes only the income derived from sources within Oregon during the period you were a nonresident.</a:t>
            </a:r>
          </a:p>
        </p:txBody>
      </p:sp>
      <p:sp>
        <p:nvSpPr>
          <p:cNvPr id="3" name="Slide Number Placeholder 2">
            <a:extLst>
              <a:ext uri="{FF2B5EF4-FFF2-40B4-BE49-F238E27FC236}">
                <a16:creationId xmlns:a16="http://schemas.microsoft.com/office/drawing/2014/main" id="{B5FA894C-4AEF-28E1-E1BC-449D460D0BFA}"/>
              </a:ext>
            </a:extLst>
          </p:cNvPr>
          <p:cNvSpPr>
            <a:spLocks noGrp="1"/>
          </p:cNvSpPr>
          <p:nvPr>
            <p:ph type="sldNum" sz="quarter" idx="12"/>
          </p:nvPr>
        </p:nvSpPr>
        <p:spPr/>
        <p:txBody>
          <a:bodyPr/>
          <a:lstStyle/>
          <a:p>
            <a:fld id="{9E479467-D475-44BA-A6A1-CAD0337F3F46}" type="slidenum">
              <a:rPr lang="en-US" smtClean="0">
                <a:solidFill>
                  <a:schemeClr val="bg1"/>
                </a:solidFill>
              </a:rPr>
              <a:t>36</a:t>
            </a:fld>
            <a:endParaRPr lang="en-US" dirty="0">
              <a:solidFill>
                <a:schemeClr val="bg1"/>
              </a:solidFill>
            </a:endParaRPr>
          </a:p>
        </p:txBody>
      </p:sp>
      <p:pic>
        <p:nvPicPr>
          <p:cNvPr id="11" name="Picture 10" descr="Surf on beach">
            <a:extLst>
              <a:ext uri="{FF2B5EF4-FFF2-40B4-BE49-F238E27FC236}">
                <a16:creationId xmlns:a16="http://schemas.microsoft.com/office/drawing/2014/main" id="{4D946C5A-9575-2F95-A2C2-E952CB5A7DC5}"/>
              </a:ext>
            </a:extLst>
          </p:cNvPr>
          <p:cNvPicPr>
            <a:picLocks noChangeAspect="1"/>
          </p:cNvPicPr>
          <p:nvPr/>
        </p:nvPicPr>
        <p:blipFill>
          <a:blip r:embed="rId3">
            <a:extLst>
              <a:ext uri="{28A0092B-C50C-407E-A947-70E740481C1C}">
                <a14:useLocalDpi xmlns:a14="http://schemas.microsoft.com/office/drawing/2010/main" val="0"/>
              </a:ext>
            </a:extLst>
          </a:blip>
          <a:srcRect l="15042" r="15042"/>
          <a:stretch/>
        </p:blipFill>
        <p:spPr>
          <a:xfrm>
            <a:off x="5010386" y="10"/>
            <a:ext cx="7181613" cy="6857990"/>
          </a:xfrm>
          <a:prstGeom prst="rect">
            <a:avLst/>
          </a:prstGeom>
          <a:effectLst/>
        </p:spPr>
      </p:pic>
    </p:spTree>
    <p:extLst>
      <p:ext uri="{BB962C8B-B14F-4D97-AF65-F5344CB8AC3E}">
        <p14:creationId xmlns:p14="http://schemas.microsoft.com/office/powerpoint/2010/main" val="16064174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FB6C1-ADE0-3942-9AE2-1EE9E7CE6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0DE2C0-0647-6280-0DD4-100AD7F681EC}"/>
              </a:ext>
            </a:extLst>
          </p:cNvPr>
          <p:cNvSpPr>
            <a:spLocks noGrp="1"/>
          </p:cNvSpPr>
          <p:nvPr>
            <p:ph type="title"/>
          </p:nvPr>
        </p:nvSpPr>
        <p:spPr>
          <a:xfrm>
            <a:off x="838199" y="548464"/>
            <a:ext cx="3807187" cy="2228074"/>
          </a:xfrm>
        </p:spPr>
        <p:txBody>
          <a:bodyPr vert="horz" lIns="91440" tIns="45720" rIns="91440" bIns="45720" rtlCol="0">
            <a:normAutofit/>
          </a:bodyPr>
          <a:lstStyle/>
          <a:p>
            <a:r>
              <a:rPr lang="en-US" dirty="0"/>
              <a:t>Spouses with different residencies</a:t>
            </a:r>
          </a:p>
        </p:txBody>
      </p:sp>
      <p:sp>
        <p:nvSpPr>
          <p:cNvPr id="3" name="Slide Number Placeholder 2">
            <a:extLst>
              <a:ext uri="{FF2B5EF4-FFF2-40B4-BE49-F238E27FC236}">
                <a16:creationId xmlns:a16="http://schemas.microsoft.com/office/drawing/2014/main" id="{B8D5463C-435D-82D6-70D9-7360993B7688}"/>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solidFill>
                  <a:schemeClr val="bg1"/>
                </a:solidFill>
              </a:rPr>
              <a:t>37</a:t>
            </a:fld>
            <a:endParaRPr lang="en-US" dirty="0">
              <a:solidFill>
                <a:schemeClr val="bg1"/>
              </a:solidFill>
            </a:endParaRPr>
          </a:p>
        </p:txBody>
      </p:sp>
      <p:pic>
        <p:nvPicPr>
          <p:cNvPr id="11" name="Picture 10" descr="Just married sign on car">
            <a:extLst>
              <a:ext uri="{FF2B5EF4-FFF2-40B4-BE49-F238E27FC236}">
                <a16:creationId xmlns:a16="http://schemas.microsoft.com/office/drawing/2014/main" id="{C7C60800-C7A8-C57B-CF31-3D49E6AD7D2D}"/>
              </a:ext>
            </a:extLst>
          </p:cNvPr>
          <p:cNvPicPr>
            <a:picLocks noChangeAspect="1"/>
          </p:cNvPicPr>
          <p:nvPr/>
        </p:nvPicPr>
        <p:blipFill>
          <a:blip r:embed="rId3">
            <a:extLst>
              <a:ext uri="{28A0092B-C50C-407E-A947-70E740481C1C}">
                <a14:useLocalDpi xmlns:a14="http://schemas.microsoft.com/office/drawing/2010/main" val="0"/>
              </a:ext>
            </a:extLst>
          </a:blip>
          <a:srcRect l="15103" r="15103"/>
          <a:stretch/>
        </p:blipFill>
        <p:spPr>
          <a:xfrm>
            <a:off x="5010386" y="10"/>
            <a:ext cx="7181613" cy="6857990"/>
          </a:xfrm>
          <a:prstGeom prst="rect">
            <a:avLst/>
          </a:prstGeom>
          <a:effectLst/>
        </p:spPr>
      </p:pic>
      <p:pic>
        <p:nvPicPr>
          <p:cNvPr id="4" name="Content Placeholder 9">
            <a:extLst>
              <a:ext uri="{FF2B5EF4-FFF2-40B4-BE49-F238E27FC236}">
                <a16:creationId xmlns:a16="http://schemas.microsoft.com/office/drawing/2014/main" id="{957C6473-77C8-F3A1-FCE0-D6D8226195AA}"/>
              </a:ext>
              <a:ext uri="{C183D7F6-B498-43B3-948B-1728B52AA6E4}">
                <adec:decorative xmlns:adec="http://schemas.microsoft.com/office/drawing/2017/decorative" val="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66750" y="3304308"/>
            <a:ext cx="4078636" cy="2452255"/>
          </a:xfrm>
        </p:spPr>
      </p:pic>
    </p:spTree>
    <p:extLst>
      <p:ext uri="{BB962C8B-B14F-4D97-AF65-F5344CB8AC3E}">
        <p14:creationId xmlns:p14="http://schemas.microsoft.com/office/powerpoint/2010/main" val="38638637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ABE35-10F9-8632-3194-B9DE79F6B0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6B5BA3-AE06-39B2-90B9-2933E3FF4E2C}"/>
              </a:ext>
            </a:extLst>
          </p:cNvPr>
          <p:cNvSpPr>
            <a:spLocks noGrp="1"/>
          </p:cNvSpPr>
          <p:nvPr>
            <p:ph type="title"/>
          </p:nvPr>
        </p:nvSpPr>
        <p:spPr/>
        <p:txBody>
          <a:bodyPr/>
          <a:lstStyle/>
          <a:p>
            <a:r>
              <a:rPr lang="en-US" dirty="0"/>
              <a:t> Special cases regarding residency</a:t>
            </a:r>
          </a:p>
        </p:txBody>
      </p:sp>
      <p:sp>
        <p:nvSpPr>
          <p:cNvPr id="3" name="Content Placeholder 2">
            <a:extLst>
              <a:ext uri="{FF2B5EF4-FFF2-40B4-BE49-F238E27FC236}">
                <a16:creationId xmlns:a16="http://schemas.microsoft.com/office/drawing/2014/main" id="{9CC5F615-4135-F07F-3FD7-54B29850B408}"/>
              </a:ext>
            </a:extLst>
          </p:cNvPr>
          <p:cNvSpPr>
            <a:spLocks noGrp="1"/>
          </p:cNvSpPr>
          <p:nvPr>
            <p:ph idx="1"/>
          </p:nvPr>
        </p:nvSpPr>
        <p:spPr/>
        <p:txBody>
          <a:bodyPr/>
          <a:lstStyle/>
          <a:p>
            <a:pPr marL="0" indent="0">
              <a:buNone/>
            </a:pPr>
            <a:r>
              <a:rPr lang="en-US" dirty="0"/>
              <a:t>You may be taxed as a nonresident, even if your domicile is in Oregon, if all the following are true for you: </a:t>
            </a:r>
          </a:p>
          <a:p>
            <a:pPr marL="0" indent="0">
              <a:buNone/>
            </a:pPr>
            <a:r>
              <a:rPr lang="en-US" dirty="0"/>
              <a:t>• You don’t maintain a permanent home in Oregon. </a:t>
            </a:r>
          </a:p>
          <a:p>
            <a:pPr marL="0" indent="0">
              <a:buNone/>
            </a:pPr>
            <a:r>
              <a:rPr lang="en-US" dirty="0"/>
              <a:t>• You maintain a permanent home outside Oregon. </a:t>
            </a:r>
          </a:p>
          <a:p>
            <a:pPr marL="0" indent="0">
              <a:buNone/>
            </a:pPr>
            <a:r>
              <a:rPr lang="en-US" dirty="0"/>
              <a:t>• You spent a total of 30 days or less in Oregon during 2024. </a:t>
            </a:r>
          </a:p>
          <a:p>
            <a:pPr marL="0" indent="0">
              <a:buNone/>
            </a:pPr>
            <a:endParaRPr lang="en-US" dirty="0"/>
          </a:p>
          <a:p>
            <a:pPr marL="0" indent="0">
              <a:buNone/>
            </a:pPr>
            <a:r>
              <a:rPr lang="en-US" dirty="0"/>
              <a:t>Oregon residents living abroad. You may be taxed as a nonresident if you qualify for the federal foreign earned income or housing exclusions for U.S. residents living abroad.</a:t>
            </a:r>
          </a:p>
        </p:txBody>
      </p:sp>
      <p:sp>
        <p:nvSpPr>
          <p:cNvPr id="4" name="Slide Number Placeholder 3">
            <a:extLst>
              <a:ext uri="{FF2B5EF4-FFF2-40B4-BE49-F238E27FC236}">
                <a16:creationId xmlns:a16="http://schemas.microsoft.com/office/drawing/2014/main" id="{12261622-7D09-CBC8-308C-CF1FF5204B79}"/>
              </a:ext>
            </a:extLst>
          </p:cNvPr>
          <p:cNvSpPr>
            <a:spLocks noGrp="1"/>
          </p:cNvSpPr>
          <p:nvPr>
            <p:ph type="sldNum" sz="quarter" idx="12"/>
          </p:nvPr>
        </p:nvSpPr>
        <p:spPr/>
        <p:txBody>
          <a:bodyPr/>
          <a:lstStyle/>
          <a:p>
            <a:fld id="{9E479467-D475-44BA-A6A1-CAD0337F3F46}" type="slidenum">
              <a:rPr lang="en-US" smtClean="0">
                <a:solidFill>
                  <a:schemeClr val="bg1"/>
                </a:solidFill>
              </a:rPr>
              <a:t>38</a:t>
            </a:fld>
            <a:endParaRPr lang="en-US" dirty="0">
              <a:solidFill>
                <a:schemeClr val="bg1"/>
              </a:solidFill>
            </a:endParaRPr>
          </a:p>
        </p:txBody>
      </p:sp>
    </p:spTree>
    <p:extLst>
      <p:ext uri="{BB962C8B-B14F-4D97-AF65-F5344CB8AC3E}">
        <p14:creationId xmlns:p14="http://schemas.microsoft.com/office/powerpoint/2010/main" val="25734078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C136E-E333-1681-493A-6D031CCE44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A7594C-E769-A123-620B-E1096C86C2D2}"/>
              </a:ext>
            </a:extLst>
          </p:cNvPr>
          <p:cNvSpPr>
            <a:spLocks noGrp="1"/>
          </p:cNvSpPr>
          <p:nvPr>
            <p:ph type="title"/>
          </p:nvPr>
        </p:nvSpPr>
        <p:spPr/>
        <p:txBody>
          <a:bodyPr/>
          <a:lstStyle/>
          <a:p>
            <a:r>
              <a:rPr lang="en-US" dirty="0"/>
              <a:t> Military Personnel Exceptions</a:t>
            </a:r>
          </a:p>
        </p:txBody>
      </p:sp>
      <p:sp>
        <p:nvSpPr>
          <p:cNvPr id="3" name="Content Placeholder 2">
            <a:extLst>
              <a:ext uri="{FF2B5EF4-FFF2-40B4-BE49-F238E27FC236}">
                <a16:creationId xmlns:a16="http://schemas.microsoft.com/office/drawing/2014/main" id="{D271A65A-0920-F302-AA51-BBF27D6768FD}"/>
              </a:ext>
            </a:extLst>
          </p:cNvPr>
          <p:cNvSpPr>
            <a:spLocks noGrp="1"/>
          </p:cNvSpPr>
          <p:nvPr>
            <p:ph idx="1"/>
          </p:nvPr>
        </p:nvSpPr>
        <p:spPr/>
        <p:txBody>
          <a:bodyPr>
            <a:normAutofit/>
          </a:bodyPr>
          <a:lstStyle/>
          <a:p>
            <a:r>
              <a:rPr lang="en-US" dirty="0"/>
              <a:t>Special Case listed on previous slide</a:t>
            </a:r>
          </a:p>
          <a:p>
            <a:r>
              <a:rPr lang="en-US" dirty="0"/>
              <a:t>You are treated as a nonresident of Oregon, no matter where you are stationed, if both of the following are true: </a:t>
            </a:r>
          </a:p>
          <a:p>
            <a:pPr lvl="1"/>
            <a:r>
              <a:rPr lang="en-US" dirty="0"/>
              <a:t>1. You are performing “active service,” as defined in 10 United States Code (U.S.C.) Section 101(d) (3), other than annual training duty or </a:t>
            </a:r>
            <a:r>
              <a:rPr lang="en-US" dirty="0" err="1"/>
              <a:t>inactiveduty</a:t>
            </a:r>
            <a:r>
              <a:rPr lang="en-US" dirty="0"/>
              <a:t> training, and </a:t>
            </a:r>
          </a:p>
          <a:p>
            <a:pPr lvl="1"/>
            <a:r>
              <a:rPr lang="en-US" dirty="0"/>
              <a:t>2. You are a resident of another state according to DFAS payroll records.</a:t>
            </a:r>
          </a:p>
          <a:p>
            <a:pPr marL="457200" lvl="1" indent="0">
              <a:buNone/>
            </a:pPr>
            <a:endParaRPr lang="en-US" dirty="0"/>
          </a:p>
        </p:txBody>
      </p:sp>
      <p:sp>
        <p:nvSpPr>
          <p:cNvPr id="4" name="Slide Number Placeholder 3">
            <a:extLst>
              <a:ext uri="{FF2B5EF4-FFF2-40B4-BE49-F238E27FC236}">
                <a16:creationId xmlns:a16="http://schemas.microsoft.com/office/drawing/2014/main" id="{E03283EF-697B-5CB5-6C7E-0CE6A9F5A90D}"/>
              </a:ext>
            </a:extLst>
          </p:cNvPr>
          <p:cNvSpPr>
            <a:spLocks noGrp="1"/>
          </p:cNvSpPr>
          <p:nvPr>
            <p:ph type="sldNum" sz="quarter" idx="12"/>
          </p:nvPr>
        </p:nvSpPr>
        <p:spPr/>
        <p:txBody>
          <a:bodyPr/>
          <a:lstStyle/>
          <a:p>
            <a:fld id="{9E479467-D475-44BA-A6A1-CAD0337F3F46}" type="slidenum">
              <a:rPr lang="en-US" smtClean="0">
                <a:solidFill>
                  <a:schemeClr val="bg1"/>
                </a:solidFill>
              </a:rPr>
              <a:t>39</a:t>
            </a:fld>
            <a:endParaRPr lang="en-US" dirty="0">
              <a:solidFill>
                <a:schemeClr val="bg1"/>
              </a:solidFill>
            </a:endParaRPr>
          </a:p>
        </p:txBody>
      </p:sp>
    </p:spTree>
    <p:extLst>
      <p:ext uri="{BB962C8B-B14F-4D97-AF65-F5344CB8AC3E}">
        <p14:creationId xmlns:p14="http://schemas.microsoft.com/office/powerpoint/2010/main" val="4216249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0116-7569-43C0-A5DC-0B38A39ABE9C}"/>
              </a:ext>
            </a:extLst>
          </p:cNvPr>
          <p:cNvSpPr>
            <a:spLocks noGrp="1"/>
          </p:cNvSpPr>
          <p:nvPr>
            <p:ph type="title"/>
          </p:nvPr>
        </p:nvSpPr>
        <p:spPr>
          <a:xfrm>
            <a:off x="838200" y="556995"/>
            <a:ext cx="10515600" cy="1133693"/>
          </a:xfrm>
        </p:spPr>
        <p:txBody>
          <a:bodyPr>
            <a:normAutofit/>
          </a:bodyPr>
          <a:lstStyle/>
          <a:p>
            <a:r>
              <a:rPr lang="en-US" dirty="0"/>
              <a:t>New Accessibility Rule</a:t>
            </a:r>
          </a:p>
        </p:txBody>
      </p:sp>
      <p:sp>
        <p:nvSpPr>
          <p:cNvPr id="7" name="TextBox 6">
            <a:extLst>
              <a:ext uri="{FF2B5EF4-FFF2-40B4-BE49-F238E27FC236}">
                <a16:creationId xmlns:a16="http://schemas.microsoft.com/office/drawing/2014/main" id="{01CB499F-FCFD-9DBC-ABA2-2A64CB6A6F0C}"/>
              </a:ext>
            </a:extLst>
          </p:cNvPr>
          <p:cNvSpPr txBox="1"/>
          <p:nvPr/>
        </p:nvSpPr>
        <p:spPr>
          <a:xfrm>
            <a:off x="7883611" y="4780108"/>
            <a:ext cx="3793524" cy="1754326"/>
          </a:xfrm>
          <a:prstGeom prst="rect">
            <a:avLst/>
          </a:prstGeom>
          <a:noFill/>
        </p:spPr>
        <p:txBody>
          <a:bodyPr wrap="square" rtlCol="0">
            <a:spAutoFit/>
          </a:bodyPr>
          <a:lstStyle/>
          <a:p>
            <a:r>
              <a:rPr lang="en-US" sz="3600" dirty="0"/>
              <a:t>Web Content Accessibility Guidelines (WCAG)</a:t>
            </a:r>
          </a:p>
        </p:txBody>
      </p:sp>
      <p:pic>
        <p:nvPicPr>
          <p:cNvPr id="9" name="Graphic 8">
            <a:extLst>
              <a:ext uri="{FF2B5EF4-FFF2-40B4-BE49-F238E27FC236}">
                <a16:creationId xmlns:a16="http://schemas.microsoft.com/office/drawing/2014/main" id="{CFE56392-5600-9193-0F5E-2917867896E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80054" y="2811162"/>
            <a:ext cx="914400" cy="914400"/>
          </a:xfrm>
          <a:prstGeom prst="rect">
            <a:avLst/>
          </a:prstGeom>
        </p:spPr>
      </p:pic>
      <p:graphicFrame>
        <p:nvGraphicFramePr>
          <p:cNvPr id="5" name="Content Placeholder 2">
            <a:extLst>
              <a:ext uri="{FF2B5EF4-FFF2-40B4-BE49-F238E27FC236}">
                <a16:creationId xmlns:a16="http://schemas.microsoft.com/office/drawing/2014/main" id="{990DF7E9-B4E2-4C32-B103-A61712F74BC4}"/>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6113313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3410827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E4944-3B0C-225A-C5A5-A7487222FE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933836-7569-21CC-1153-BF2EC8B3D085}"/>
              </a:ext>
            </a:extLst>
          </p:cNvPr>
          <p:cNvSpPr>
            <a:spLocks noGrp="1"/>
          </p:cNvSpPr>
          <p:nvPr>
            <p:ph type="title"/>
          </p:nvPr>
        </p:nvSpPr>
        <p:spPr/>
        <p:txBody>
          <a:bodyPr/>
          <a:lstStyle/>
          <a:p>
            <a:r>
              <a:rPr lang="en-US" dirty="0"/>
              <a:t> Military Personnel Exceptions in Oregon</a:t>
            </a:r>
          </a:p>
        </p:txBody>
      </p:sp>
      <p:sp>
        <p:nvSpPr>
          <p:cNvPr id="3" name="Content Placeholder 2">
            <a:extLst>
              <a:ext uri="{FF2B5EF4-FFF2-40B4-BE49-F238E27FC236}">
                <a16:creationId xmlns:a16="http://schemas.microsoft.com/office/drawing/2014/main" id="{963BA2DC-184A-1C9C-1A5E-D72FEF453669}"/>
              </a:ext>
            </a:extLst>
          </p:cNvPr>
          <p:cNvSpPr>
            <a:spLocks noGrp="1"/>
          </p:cNvSpPr>
          <p:nvPr>
            <p:ph idx="1"/>
          </p:nvPr>
        </p:nvSpPr>
        <p:spPr/>
        <p:txBody>
          <a:bodyPr>
            <a:normAutofit/>
          </a:bodyPr>
          <a:lstStyle/>
          <a:p>
            <a:r>
              <a:rPr lang="en-US" dirty="0"/>
              <a:t>Under federal law, a member of the military and the member’s spouse may choose to be treated as a resident of any of the following for tax purposes: </a:t>
            </a:r>
          </a:p>
          <a:p>
            <a:pPr lvl="1"/>
            <a:r>
              <a:rPr lang="en-US" dirty="0"/>
              <a:t>1. The residence or domicile of the member. </a:t>
            </a:r>
          </a:p>
          <a:p>
            <a:pPr lvl="1"/>
            <a:r>
              <a:rPr lang="en-US" dirty="0"/>
              <a:t>2. The residence or domicile of the spouse. </a:t>
            </a:r>
          </a:p>
          <a:p>
            <a:pPr lvl="1"/>
            <a:r>
              <a:rPr lang="en-US" dirty="0"/>
              <a:t>3. The permanent duty station of the member.</a:t>
            </a:r>
          </a:p>
          <a:p>
            <a:pPr marL="457200" lvl="1" indent="0">
              <a:buNone/>
            </a:pPr>
            <a:endParaRPr lang="en-US" dirty="0"/>
          </a:p>
        </p:txBody>
      </p:sp>
      <p:sp>
        <p:nvSpPr>
          <p:cNvPr id="4" name="Slide Number Placeholder 3">
            <a:extLst>
              <a:ext uri="{FF2B5EF4-FFF2-40B4-BE49-F238E27FC236}">
                <a16:creationId xmlns:a16="http://schemas.microsoft.com/office/drawing/2014/main" id="{CFD6DC6B-A4D7-DF12-4321-E7D43A094607}"/>
              </a:ext>
            </a:extLst>
          </p:cNvPr>
          <p:cNvSpPr>
            <a:spLocks noGrp="1"/>
          </p:cNvSpPr>
          <p:nvPr>
            <p:ph type="sldNum" sz="quarter" idx="12"/>
          </p:nvPr>
        </p:nvSpPr>
        <p:spPr/>
        <p:txBody>
          <a:bodyPr/>
          <a:lstStyle/>
          <a:p>
            <a:fld id="{9E479467-D475-44BA-A6A1-CAD0337F3F46}" type="slidenum">
              <a:rPr lang="en-US" smtClean="0">
                <a:solidFill>
                  <a:schemeClr val="bg1"/>
                </a:solidFill>
              </a:rPr>
              <a:t>40</a:t>
            </a:fld>
            <a:endParaRPr lang="en-US" dirty="0">
              <a:solidFill>
                <a:schemeClr val="bg1"/>
              </a:solidFill>
            </a:endParaRPr>
          </a:p>
        </p:txBody>
      </p:sp>
    </p:spTree>
    <p:extLst>
      <p:ext uri="{BB962C8B-B14F-4D97-AF65-F5344CB8AC3E}">
        <p14:creationId xmlns:p14="http://schemas.microsoft.com/office/powerpoint/2010/main" val="82487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432E9-1764-9326-78D6-A5FE3F8B886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C738E44-B9B6-2B62-288A-7A4D9C6A8BDA}"/>
              </a:ext>
              <a:ext uri="{C183D7F6-B498-43B3-948B-1728B52AA6E4}">
                <adec:decorative xmlns:adec="http://schemas.microsoft.com/office/drawing/2017/decorative" val="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052975-C80F-1371-EEBC-01A5EF937B00}"/>
              </a:ext>
            </a:extLst>
          </p:cNvPr>
          <p:cNvSpPr>
            <a:spLocks noGrp="1"/>
          </p:cNvSpPr>
          <p:nvPr>
            <p:ph type="title"/>
          </p:nvPr>
        </p:nvSpPr>
        <p:spPr>
          <a:xfrm>
            <a:off x="1848465" y="3298722"/>
            <a:ext cx="8495070" cy="1784402"/>
          </a:xfrm>
        </p:spPr>
        <p:txBody>
          <a:bodyPr vert="horz" lIns="91440" tIns="45720" rIns="91440" bIns="45720" rtlCol="0" anchor="b">
            <a:normAutofit/>
          </a:bodyPr>
          <a:lstStyle/>
          <a:p>
            <a:pPr algn="ctr"/>
            <a:r>
              <a:rPr lang="en-US" dirty="0">
                <a:solidFill>
                  <a:srgbClr val="FFFFFF"/>
                </a:solidFill>
              </a:rPr>
              <a:t>Examples</a:t>
            </a:r>
            <a:endParaRPr lang="en-US" kern="1200" dirty="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9DA32293-EADB-0FE0-F40E-15A0D6E3DA4A}"/>
              </a:ext>
            </a:extLst>
          </p:cNvPr>
          <p:cNvSpPr>
            <a:spLocks noGrp="1"/>
          </p:cNvSpPr>
          <p:nvPr>
            <p:ph type="body" idx="1"/>
          </p:nvPr>
        </p:nvSpPr>
        <p:spPr>
          <a:xfrm>
            <a:off x="1848465" y="5258851"/>
            <a:ext cx="8495070" cy="904005"/>
          </a:xfrm>
        </p:spPr>
        <p:txBody>
          <a:bodyPr vert="horz" lIns="91440" tIns="45720" rIns="91440" bIns="45720" rtlCol="0">
            <a:normAutofit/>
          </a:bodyPr>
          <a:lstStyle/>
          <a:p>
            <a:pPr algn="ctr"/>
            <a:r>
              <a:rPr lang="en-US" dirty="0">
                <a:solidFill>
                  <a:srgbClr val="FFFFFF"/>
                </a:solidFill>
              </a:rPr>
              <a:t>Listed in Oregon Administrative Rule 150-316-0025</a:t>
            </a:r>
            <a:endParaRPr lang="en-US" kern="1200" dirty="0">
              <a:solidFill>
                <a:srgbClr val="FFFFFF"/>
              </a:solidFill>
              <a:latin typeface="+mn-lt"/>
              <a:ea typeface="+mn-ea"/>
              <a:cs typeface="+mn-cs"/>
            </a:endParaRPr>
          </a:p>
        </p:txBody>
      </p:sp>
      <p:sp>
        <p:nvSpPr>
          <p:cNvPr id="4" name="Slide Number Placeholder 3">
            <a:extLst>
              <a:ext uri="{FF2B5EF4-FFF2-40B4-BE49-F238E27FC236}">
                <a16:creationId xmlns:a16="http://schemas.microsoft.com/office/drawing/2014/main" id="{6529B9AC-7839-92A9-54C8-B3CCC342AC08}"/>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41</a:t>
            </a:fld>
            <a:endParaRPr lang="en-US" dirty="0"/>
          </a:p>
        </p:txBody>
      </p:sp>
      <p:sp>
        <p:nvSpPr>
          <p:cNvPr id="6" name="Oval 5">
            <a:extLst>
              <a:ext uri="{FF2B5EF4-FFF2-40B4-BE49-F238E27FC236}">
                <a16:creationId xmlns:a16="http://schemas.microsoft.com/office/drawing/2014/main" id="{9B8E2EC6-82DB-8424-DF49-19735E14316E}"/>
              </a:ext>
              <a:ext uri="{C183D7F6-B498-43B3-948B-1728B52AA6E4}">
                <adec:decorative xmlns:adec="http://schemas.microsoft.com/office/drawing/2017/decorative" val="1"/>
              </a:ext>
            </a:extLst>
          </p:cNvPr>
          <p:cNvSpPr/>
          <p:nvPr/>
        </p:nvSpPr>
        <p:spPr>
          <a:xfrm>
            <a:off x="5050291" y="942890"/>
            <a:ext cx="2091417" cy="209141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1C4F7561-C993-CC2F-7019-589CDEF57A1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508263" y="1400862"/>
            <a:ext cx="1175474" cy="1175474"/>
          </a:xfrm>
          <a:prstGeom prst="rect">
            <a:avLst/>
          </a:prstGeom>
        </p:spPr>
      </p:pic>
    </p:spTree>
    <p:extLst>
      <p:ext uri="{BB962C8B-B14F-4D97-AF65-F5344CB8AC3E}">
        <p14:creationId xmlns:p14="http://schemas.microsoft.com/office/powerpoint/2010/main" val="41985243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5E453-ABD1-9720-C6DE-861B13D069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A37460-318C-3283-657B-DE04F2A88A2F}"/>
              </a:ext>
            </a:extLst>
          </p:cNvPr>
          <p:cNvSpPr>
            <a:spLocks noGrp="1"/>
          </p:cNvSpPr>
          <p:nvPr>
            <p:ph type="title"/>
          </p:nvPr>
        </p:nvSpPr>
        <p:spPr/>
        <p:txBody>
          <a:bodyPr/>
          <a:lstStyle/>
          <a:p>
            <a:r>
              <a:rPr lang="en-US" dirty="0"/>
              <a:t>Example 1 – OAR </a:t>
            </a:r>
            <a:r>
              <a:rPr lang="en-US" i="0" dirty="0">
                <a:solidFill>
                  <a:srgbClr val="333333"/>
                </a:solidFill>
                <a:effectLst/>
              </a:rPr>
              <a:t>150-316-0025</a:t>
            </a:r>
            <a:endParaRPr lang="en-US" dirty="0"/>
          </a:p>
        </p:txBody>
      </p:sp>
      <p:sp>
        <p:nvSpPr>
          <p:cNvPr id="3" name="Content Placeholder 2">
            <a:extLst>
              <a:ext uri="{FF2B5EF4-FFF2-40B4-BE49-F238E27FC236}">
                <a16:creationId xmlns:a16="http://schemas.microsoft.com/office/drawing/2014/main" id="{B01B043B-9B8D-65ED-BC65-66B2CED39B7F}"/>
              </a:ext>
            </a:extLst>
          </p:cNvPr>
          <p:cNvSpPr>
            <a:spLocks noGrp="1"/>
          </p:cNvSpPr>
          <p:nvPr>
            <p:ph idx="1"/>
          </p:nvPr>
        </p:nvSpPr>
        <p:spPr/>
        <p:txBody>
          <a:bodyPr/>
          <a:lstStyle/>
          <a:p>
            <a:pPr marL="0" indent="0">
              <a:buNone/>
            </a:pPr>
            <a:r>
              <a:rPr lang="en-US" b="0" i="0" dirty="0">
                <a:solidFill>
                  <a:srgbClr val="333333"/>
                </a:solidFill>
                <a:effectLst/>
                <a:latin typeface="Lato" panose="020F0502020204030204" pitchFamily="34" charset="0"/>
              </a:rPr>
              <a:t>Ron maintains a home in Oregon and works in Oregon. He purchased a summer home in Nevada and each year thereafter spent about three or four months in that state. He continued to spend six or seven months of each year in Oregon. He continued to maintain his home and his social, club and business connections in Oregon, but established his bank accounts in Nevada. The months not spent in Nevada or Oregon he spent traveling in other states or countries. Ron is domiciled in Oregon and is taxed as a resident of Oregon because he has not demonstrated intent to abandon his Oregon domicile nor has he shown an intent to make Nevada his permanent home.</a:t>
            </a:r>
            <a:endParaRPr lang="en-US" dirty="0"/>
          </a:p>
        </p:txBody>
      </p:sp>
      <p:sp>
        <p:nvSpPr>
          <p:cNvPr id="4" name="Slide Number Placeholder 3">
            <a:extLst>
              <a:ext uri="{FF2B5EF4-FFF2-40B4-BE49-F238E27FC236}">
                <a16:creationId xmlns:a16="http://schemas.microsoft.com/office/drawing/2014/main" id="{F37EA013-A819-6AF1-0292-3CCAF012F198}"/>
              </a:ext>
            </a:extLst>
          </p:cNvPr>
          <p:cNvSpPr>
            <a:spLocks noGrp="1"/>
          </p:cNvSpPr>
          <p:nvPr>
            <p:ph type="sldNum" sz="quarter" idx="12"/>
          </p:nvPr>
        </p:nvSpPr>
        <p:spPr/>
        <p:txBody>
          <a:bodyPr/>
          <a:lstStyle/>
          <a:p>
            <a:fld id="{9E479467-D475-44BA-A6A1-CAD0337F3F46}" type="slidenum">
              <a:rPr lang="en-US" smtClean="0">
                <a:solidFill>
                  <a:schemeClr val="bg1"/>
                </a:solidFill>
              </a:rPr>
              <a:t>42</a:t>
            </a:fld>
            <a:endParaRPr lang="en-US" dirty="0">
              <a:solidFill>
                <a:schemeClr val="bg1"/>
              </a:solidFill>
            </a:endParaRPr>
          </a:p>
        </p:txBody>
      </p:sp>
    </p:spTree>
    <p:extLst>
      <p:ext uri="{BB962C8B-B14F-4D97-AF65-F5344CB8AC3E}">
        <p14:creationId xmlns:p14="http://schemas.microsoft.com/office/powerpoint/2010/main" val="1306866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BD4BD-937E-4347-AA3D-9D35813FD1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D620F6-EAB0-3C90-91CE-8E2C83C78319}"/>
              </a:ext>
            </a:extLst>
          </p:cNvPr>
          <p:cNvSpPr>
            <a:spLocks noGrp="1"/>
          </p:cNvSpPr>
          <p:nvPr>
            <p:ph type="title"/>
          </p:nvPr>
        </p:nvSpPr>
        <p:spPr/>
        <p:txBody>
          <a:bodyPr/>
          <a:lstStyle/>
          <a:p>
            <a:r>
              <a:rPr lang="en-US" dirty="0"/>
              <a:t>Example 2 - OAR </a:t>
            </a:r>
            <a:r>
              <a:rPr lang="en-US" i="0" dirty="0">
                <a:solidFill>
                  <a:srgbClr val="333333"/>
                </a:solidFill>
                <a:effectLst/>
              </a:rPr>
              <a:t>150-316-0025</a:t>
            </a:r>
            <a:endParaRPr lang="en-US" dirty="0"/>
          </a:p>
        </p:txBody>
      </p:sp>
      <p:sp>
        <p:nvSpPr>
          <p:cNvPr id="3" name="Content Placeholder 2">
            <a:extLst>
              <a:ext uri="{FF2B5EF4-FFF2-40B4-BE49-F238E27FC236}">
                <a16:creationId xmlns:a16="http://schemas.microsoft.com/office/drawing/2014/main" id="{E7A9E420-D719-517B-93C5-D461694FA590}"/>
              </a:ext>
            </a:extLst>
          </p:cNvPr>
          <p:cNvSpPr>
            <a:spLocks noGrp="1"/>
          </p:cNvSpPr>
          <p:nvPr>
            <p:ph idx="1"/>
          </p:nvPr>
        </p:nvSpPr>
        <p:spPr/>
        <p:txBody>
          <a:bodyPr/>
          <a:lstStyle/>
          <a:p>
            <a:pPr marL="0" indent="0">
              <a:buNone/>
            </a:pPr>
            <a:r>
              <a:rPr lang="en-US" b="0" i="0" dirty="0">
                <a:solidFill>
                  <a:srgbClr val="333333"/>
                </a:solidFill>
                <a:effectLst/>
                <a:latin typeface="Lato" panose="020F0502020204030204"/>
              </a:rPr>
              <a:t>Wayne is a long-haul truck driver for an Oregon company. His work requires that he travel throughout the United States. He is domiciled in Oregon but does not maintain a permanent place of abode in Oregon. Wayne spends less than 31 days in Oregon during the year. Wayne’s only residence is in his truck, which has a sleeper unit, closet and refrigerator. Except for two weeks vacation each year, Wayne stays in any given locale only temporarily and only for the purpose of delivering or picking up a load. Because Wayne does not maintain a permanent place of abode elsewhere, he is taxable as a resident of Oregon.</a:t>
            </a:r>
            <a:endParaRPr lang="en-US" dirty="0"/>
          </a:p>
        </p:txBody>
      </p:sp>
      <p:sp>
        <p:nvSpPr>
          <p:cNvPr id="4" name="Slide Number Placeholder 3">
            <a:extLst>
              <a:ext uri="{FF2B5EF4-FFF2-40B4-BE49-F238E27FC236}">
                <a16:creationId xmlns:a16="http://schemas.microsoft.com/office/drawing/2014/main" id="{28A52006-20E6-E07F-02DD-8D9D46641A9D}"/>
              </a:ext>
            </a:extLst>
          </p:cNvPr>
          <p:cNvSpPr>
            <a:spLocks noGrp="1"/>
          </p:cNvSpPr>
          <p:nvPr>
            <p:ph type="sldNum" sz="quarter" idx="12"/>
          </p:nvPr>
        </p:nvSpPr>
        <p:spPr/>
        <p:txBody>
          <a:bodyPr/>
          <a:lstStyle/>
          <a:p>
            <a:fld id="{9E479467-D475-44BA-A6A1-CAD0337F3F46}" type="slidenum">
              <a:rPr lang="en-US" smtClean="0">
                <a:solidFill>
                  <a:schemeClr val="bg1"/>
                </a:solidFill>
              </a:rPr>
              <a:t>43</a:t>
            </a:fld>
            <a:endParaRPr lang="en-US" dirty="0">
              <a:solidFill>
                <a:schemeClr val="bg1"/>
              </a:solidFill>
            </a:endParaRPr>
          </a:p>
        </p:txBody>
      </p:sp>
    </p:spTree>
    <p:extLst>
      <p:ext uri="{BB962C8B-B14F-4D97-AF65-F5344CB8AC3E}">
        <p14:creationId xmlns:p14="http://schemas.microsoft.com/office/powerpoint/2010/main" val="32870774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9B0FB-6622-EF66-B101-06DCE758A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301E03-06FC-33D3-01BB-2269CC498E8F}"/>
              </a:ext>
            </a:extLst>
          </p:cNvPr>
          <p:cNvSpPr>
            <a:spLocks noGrp="1"/>
          </p:cNvSpPr>
          <p:nvPr>
            <p:ph type="title"/>
          </p:nvPr>
        </p:nvSpPr>
        <p:spPr/>
        <p:txBody>
          <a:bodyPr/>
          <a:lstStyle/>
          <a:p>
            <a:r>
              <a:rPr lang="en-US" dirty="0"/>
              <a:t>Example 3 - OAR </a:t>
            </a:r>
            <a:r>
              <a:rPr lang="en-US" i="0" dirty="0">
                <a:solidFill>
                  <a:srgbClr val="333333"/>
                </a:solidFill>
                <a:effectLst/>
              </a:rPr>
              <a:t>150-316-0025</a:t>
            </a:r>
            <a:endParaRPr lang="en-US" dirty="0"/>
          </a:p>
        </p:txBody>
      </p:sp>
      <p:sp>
        <p:nvSpPr>
          <p:cNvPr id="3" name="Content Placeholder 2">
            <a:extLst>
              <a:ext uri="{FF2B5EF4-FFF2-40B4-BE49-F238E27FC236}">
                <a16:creationId xmlns:a16="http://schemas.microsoft.com/office/drawing/2014/main" id="{C84E2144-1304-1C3F-B07F-2664AE047A47}"/>
              </a:ext>
            </a:extLst>
          </p:cNvPr>
          <p:cNvSpPr>
            <a:spLocks noGrp="1"/>
          </p:cNvSpPr>
          <p:nvPr>
            <p:ph idx="1"/>
          </p:nvPr>
        </p:nvSpPr>
        <p:spPr/>
        <p:txBody>
          <a:bodyPr/>
          <a:lstStyle/>
          <a:p>
            <a:pPr marL="0" indent="0">
              <a:buNone/>
            </a:pPr>
            <a:r>
              <a:rPr lang="en-US" b="0" i="0" dirty="0">
                <a:solidFill>
                  <a:srgbClr val="333333"/>
                </a:solidFill>
                <a:effectLst/>
                <a:latin typeface="Lato"/>
              </a:rPr>
              <a:t>Douglas has lived and worked in Oregon all his life. On January 1, he retired, sold his personal residence, and began traveling throughout the United States. He has not established a new domicile outside of Oregon nor does he intend to give up his Oregon domicile. Because Douglas does not maintain a fixed place of abode over a sufficient period of time to create a well-settled physical connection with a given locality, he is considered not to have a permanent place of abode elsewhere. Thus, Douglas is taxed as an Oregon resident.</a:t>
            </a:r>
            <a:endParaRPr lang="en-US" dirty="0"/>
          </a:p>
        </p:txBody>
      </p:sp>
      <p:sp>
        <p:nvSpPr>
          <p:cNvPr id="4" name="Slide Number Placeholder 3">
            <a:extLst>
              <a:ext uri="{FF2B5EF4-FFF2-40B4-BE49-F238E27FC236}">
                <a16:creationId xmlns:a16="http://schemas.microsoft.com/office/drawing/2014/main" id="{8EE5FD02-3BF3-1778-D869-4729AC43D20F}"/>
              </a:ext>
            </a:extLst>
          </p:cNvPr>
          <p:cNvSpPr>
            <a:spLocks noGrp="1"/>
          </p:cNvSpPr>
          <p:nvPr>
            <p:ph type="sldNum" sz="quarter" idx="12"/>
          </p:nvPr>
        </p:nvSpPr>
        <p:spPr/>
        <p:txBody>
          <a:bodyPr/>
          <a:lstStyle/>
          <a:p>
            <a:fld id="{9E479467-D475-44BA-A6A1-CAD0337F3F46}" type="slidenum">
              <a:rPr lang="en-US" smtClean="0">
                <a:solidFill>
                  <a:schemeClr val="bg1"/>
                </a:solidFill>
              </a:rPr>
              <a:t>44</a:t>
            </a:fld>
            <a:endParaRPr lang="en-US" dirty="0">
              <a:solidFill>
                <a:schemeClr val="bg1"/>
              </a:solidFill>
            </a:endParaRPr>
          </a:p>
        </p:txBody>
      </p:sp>
    </p:spTree>
    <p:extLst>
      <p:ext uri="{BB962C8B-B14F-4D97-AF65-F5344CB8AC3E}">
        <p14:creationId xmlns:p14="http://schemas.microsoft.com/office/powerpoint/2010/main" val="19157945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C813F-51C8-42DB-1465-D7D36F6015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6F361-7109-CCEA-9FE2-95E9A3717E8A}"/>
              </a:ext>
            </a:extLst>
          </p:cNvPr>
          <p:cNvSpPr>
            <a:spLocks noGrp="1"/>
          </p:cNvSpPr>
          <p:nvPr>
            <p:ph type="title"/>
          </p:nvPr>
        </p:nvSpPr>
        <p:spPr/>
        <p:txBody>
          <a:bodyPr/>
          <a:lstStyle/>
          <a:p>
            <a:r>
              <a:rPr lang="en-US" dirty="0"/>
              <a:t>Example 4 - OAR </a:t>
            </a:r>
            <a:r>
              <a:rPr lang="en-US" i="0" dirty="0">
                <a:solidFill>
                  <a:srgbClr val="333333"/>
                </a:solidFill>
                <a:effectLst/>
              </a:rPr>
              <a:t>150-316-0025</a:t>
            </a:r>
            <a:endParaRPr lang="en-US" dirty="0"/>
          </a:p>
        </p:txBody>
      </p:sp>
      <p:sp>
        <p:nvSpPr>
          <p:cNvPr id="3" name="Content Placeholder 2">
            <a:extLst>
              <a:ext uri="{FF2B5EF4-FFF2-40B4-BE49-F238E27FC236}">
                <a16:creationId xmlns:a16="http://schemas.microsoft.com/office/drawing/2014/main" id="{C68952CD-7C76-16AC-7CDC-099215571B6A}"/>
              </a:ext>
            </a:extLst>
          </p:cNvPr>
          <p:cNvSpPr>
            <a:spLocks noGrp="1"/>
          </p:cNvSpPr>
          <p:nvPr>
            <p:ph idx="1"/>
          </p:nvPr>
        </p:nvSpPr>
        <p:spPr/>
        <p:txBody>
          <a:bodyPr>
            <a:normAutofit lnSpcReduction="10000"/>
          </a:bodyPr>
          <a:lstStyle/>
          <a:p>
            <a:pPr marL="0" indent="0">
              <a:buNone/>
            </a:pPr>
            <a:r>
              <a:rPr lang="en-US" b="0" i="0" dirty="0">
                <a:solidFill>
                  <a:srgbClr val="333333"/>
                </a:solidFill>
                <a:effectLst/>
                <a:latin typeface="Lato"/>
              </a:rPr>
              <a:t>James is domiciled in Oregon. After retiring, James sold his Oregon home and purchased a recreational vehicle (RV). James rents space year-round at an RV park in Arizona where he spends 7 to 9 months each year. James spends the remainder of his time traveling in the United States, including Oregon, but he does not remain in any particular locality more than thirty days. James is considered to have a permanent place of abode in Arizona, as his stay at the Arizona RV park constitutes the maintenance of a fixed place of abode over a sufficient period of time to create a well-settled physical connection with that locality. James is taxed as a nonresident as long as he does not establish a permanent place of abode in Oregon and he spends less than 31 days in this state.</a:t>
            </a:r>
            <a:endParaRPr lang="en-US" dirty="0"/>
          </a:p>
        </p:txBody>
      </p:sp>
      <p:sp>
        <p:nvSpPr>
          <p:cNvPr id="4" name="Slide Number Placeholder 3">
            <a:extLst>
              <a:ext uri="{FF2B5EF4-FFF2-40B4-BE49-F238E27FC236}">
                <a16:creationId xmlns:a16="http://schemas.microsoft.com/office/drawing/2014/main" id="{EBE46005-C6D6-42BB-047D-71680CF39F9A}"/>
              </a:ext>
            </a:extLst>
          </p:cNvPr>
          <p:cNvSpPr>
            <a:spLocks noGrp="1"/>
          </p:cNvSpPr>
          <p:nvPr>
            <p:ph type="sldNum" sz="quarter" idx="12"/>
          </p:nvPr>
        </p:nvSpPr>
        <p:spPr/>
        <p:txBody>
          <a:bodyPr/>
          <a:lstStyle/>
          <a:p>
            <a:fld id="{9E479467-D475-44BA-A6A1-CAD0337F3F46}" type="slidenum">
              <a:rPr lang="en-US" smtClean="0">
                <a:solidFill>
                  <a:schemeClr val="bg1"/>
                </a:solidFill>
              </a:rPr>
              <a:t>45</a:t>
            </a:fld>
            <a:endParaRPr lang="en-US" dirty="0">
              <a:solidFill>
                <a:schemeClr val="bg1"/>
              </a:solidFill>
            </a:endParaRPr>
          </a:p>
        </p:txBody>
      </p:sp>
    </p:spTree>
    <p:extLst>
      <p:ext uri="{BB962C8B-B14F-4D97-AF65-F5344CB8AC3E}">
        <p14:creationId xmlns:p14="http://schemas.microsoft.com/office/powerpoint/2010/main" val="952428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FD45F-B760-58D7-4705-9113B6730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E8BD8C-0A2B-EED9-5DDB-E40CEE44FD59}"/>
              </a:ext>
            </a:extLst>
          </p:cNvPr>
          <p:cNvSpPr>
            <a:spLocks noGrp="1"/>
          </p:cNvSpPr>
          <p:nvPr>
            <p:ph type="title"/>
          </p:nvPr>
        </p:nvSpPr>
        <p:spPr/>
        <p:txBody>
          <a:bodyPr/>
          <a:lstStyle/>
          <a:p>
            <a:r>
              <a:rPr lang="en-US" dirty="0"/>
              <a:t>Example 5 - OAR </a:t>
            </a:r>
            <a:r>
              <a:rPr lang="en-US" i="0" dirty="0">
                <a:solidFill>
                  <a:srgbClr val="333333"/>
                </a:solidFill>
                <a:effectLst/>
              </a:rPr>
              <a:t>150-316-0025</a:t>
            </a:r>
            <a:endParaRPr lang="en-US" dirty="0"/>
          </a:p>
        </p:txBody>
      </p:sp>
      <p:sp>
        <p:nvSpPr>
          <p:cNvPr id="3" name="Content Placeholder 2">
            <a:extLst>
              <a:ext uri="{FF2B5EF4-FFF2-40B4-BE49-F238E27FC236}">
                <a16:creationId xmlns:a16="http://schemas.microsoft.com/office/drawing/2014/main" id="{41A5F7A2-E7C3-936C-134F-051D141FEAB7}"/>
              </a:ext>
            </a:extLst>
          </p:cNvPr>
          <p:cNvSpPr>
            <a:spLocks noGrp="1"/>
          </p:cNvSpPr>
          <p:nvPr>
            <p:ph idx="1"/>
          </p:nvPr>
        </p:nvSpPr>
        <p:spPr/>
        <p:txBody>
          <a:bodyPr>
            <a:normAutofit lnSpcReduction="10000"/>
          </a:bodyPr>
          <a:lstStyle/>
          <a:p>
            <a:pPr marL="0" indent="0">
              <a:buNone/>
            </a:pPr>
            <a:r>
              <a:rPr lang="en-US" b="0" i="0" dirty="0">
                <a:solidFill>
                  <a:srgbClr val="333333"/>
                </a:solidFill>
                <a:effectLst/>
                <a:latin typeface="Lato"/>
              </a:rPr>
              <a:t>Mark and Kim are domiciled in Minnesota. They maintain their family home there. Each October they come to the Oregon coast and stay through April, spending more than 200 days here during the year. Originally, they rented an apartment or house for the duration of their stay. Three years ago they purchased a house in Oregon. The house is either rented or put in the charge of a caretaker from May to October. Mark has retired from active control of a Minnesota business but still keeps office space and nominal authority in it. Mark and Kim belong to clubs in Minnesota, but none in Oregon. Mark and Kim have no business interest in Oregon. Mark and Kim are not taxed as Oregon residents because their presence here is temporary or transitory.</a:t>
            </a:r>
            <a:endParaRPr lang="en-US" dirty="0"/>
          </a:p>
        </p:txBody>
      </p:sp>
      <p:sp>
        <p:nvSpPr>
          <p:cNvPr id="4" name="Slide Number Placeholder 3">
            <a:extLst>
              <a:ext uri="{FF2B5EF4-FFF2-40B4-BE49-F238E27FC236}">
                <a16:creationId xmlns:a16="http://schemas.microsoft.com/office/drawing/2014/main" id="{95551415-802F-2CF8-E871-717B0620B803}"/>
              </a:ext>
            </a:extLst>
          </p:cNvPr>
          <p:cNvSpPr>
            <a:spLocks noGrp="1"/>
          </p:cNvSpPr>
          <p:nvPr>
            <p:ph type="sldNum" sz="quarter" idx="12"/>
          </p:nvPr>
        </p:nvSpPr>
        <p:spPr/>
        <p:txBody>
          <a:bodyPr/>
          <a:lstStyle/>
          <a:p>
            <a:fld id="{9E479467-D475-44BA-A6A1-CAD0337F3F46}" type="slidenum">
              <a:rPr lang="en-US" smtClean="0">
                <a:solidFill>
                  <a:schemeClr val="bg1"/>
                </a:solidFill>
              </a:rPr>
              <a:t>46</a:t>
            </a:fld>
            <a:endParaRPr lang="en-US" dirty="0">
              <a:solidFill>
                <a:schemeClr val="bg1"/>
              </a:solidFill>
            </a:endParaRPr>
          </a:p>
        </p:txBody>
      </p:sp>
    </p:spTree>
    <p:extLst>
      <p:ext uri="{BB962C8B-B14F-4D97-AF65-F5344CB8AC3E}">
        <p14:creationId xmlns:p14="http://schemas.microsoft.com/office/powerpoint/2010/main" val="40348046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226A6-3C53-1624-0D2E-44290CE400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0336BE-DE7A-E605-A281-4BDC96CE8BAC}"/>
              </a:ext>
            </a:extLst>
          </p:cNvPr>
          <p:cNvSpPr>
            <a:spLocks noGrp="1"/>
          </p:cNvSpPr>
          <p:nvPr>
            <p:ph type="title"/>
          </p:nvPr>
        </p:nvSpPr>
        <p:spPr/>
        <p:txBody>
          <a:bodyPr/>
          <a:lstStyle/>
          <a:p>
            <a:r>
              <a:rPr lang="en-US" dirty="0"/>
              <a:t>Example 6 - OAR </a:t>
            </a:r>
            <a:r>
              <a:rPr lang="en-US" i="0" dirty="0">
                <a:solidFill>
                  <a:srgbClr val="333333"/>
                </a:solidFill>
                <a:effectLst/>
              </a:rPr>
              <a:t>150-316-0025</a:t>
            </a:r>
            <a:endParaRPr lang="en-US" dirty="0"/>
          </a:p>
        </p:txBody>
      </p:sp>
      <p:sp>
        <p:nvSpPr>
          <p:cNvPr id="3" name="Content Placeholder 2">
            <a:extLst>
              <a:ext uri="{FF2B5EF4-FFF2-40B4-BE49-F238E27FC236}">
                <a16:creationId xmlns:a16="http://schemas.microsoft.com/office/drawing/2014/main" id="{89FCF56A-47E4-1B01-650D-98145D5DF83A}"/>
              </a:ext>
            </a:extLst>
          </p:cNvPr>
          <p:cNvSpPr>
            <a:spLocks noGrp="1"/>
          </p:cNvSpPr>
          <p:nvPr>
            <p:ph idx="1"/>
          </p:nvPr>
        </p:nvSpPr>
        <p:spPr/>
        <p:txBody>
          <a:bodyPr/>
          <a:lstStyle/>
          <a:p>
            <a:pPr marL="0" indent="0">
              <a:buNone/>
            </a:pPr>
            <a:r>
              <a:rPr lang="en-US" b="0" i="0" dirty="0">
                <a:solidFill>
                  <a:srgbClr val="333333"/>
                </a:solidFill>
                <a:effectLst/>
                <a:latin typeface="Lato"/>
              </a:rPr>
              <a:t>Juan is domiciled in Illinois. Following graduation from high school, he moved to Oregon to attend college. Juan works in Oregon during the summer and returns to Illinois to visit family several times each year. Juan is taxed as a nonresident as his stay in Oregon is for a temporary or transitory purpose.</a:t>
            </a:r>
            <a:endParaRPr lang="en-US" dirty="0"/>
          </a:p>
        </p:txBody>
      </p:sp>
      <p:sp>
        <p:nvSpPr>
          <p:cNvPr id="4" name="Slide Number Placeholder 3">
            <a:extLst>
              <a:ext uri="{FF2B5EF4-FFF2-40B4-BE49-F238E27FC236}">
                <a16:creationId xmlns:a16="http://schemas.microsoft.com/office/drawing/2014/main" id="{73A1EBF9-5AB9-2817-8A01-22B19A3E3B47}"/>
              </a:ext>
            </a:extLst>
          </p:cNvPr>
          <p:cNvSpPr>
            <a:spLocks noGrp="1"/>
          </p:cNvSpPr>
          <p:nvPr>
            <p:ph type="sldNum" sz="quarter" idx="12"/>
          </p:nvPr>
        </p:nvSpPr>
        <p:spPr/>
        <p:txBody>
          <a:bodyPr/>
          <a:lstStyle/>
          <a:p>
            <a:fld id="{9E479467-D475-44BA-A6A1-CAD0337F3F46}" type="slidenum">
              <a:rPr lang="en-US" smtClean="0">
                <a:solidFill>
                  <a:schemeClr val="bg1"/>
                </a:solidFill>
              </a:rPr>
              <a:t>47</a:t>
            </a:fld>
            <a:endParaRPr lang="en-US" dirty="0">
              <a:solidFill>
                <a:schemeClr val="bg1"/>
              </a:solidFill>
            </a:endParaRPr>
          </a:p>
        </p:txBody>
      </p:sp>
    </p:spTree>
    <p:extLst>
      <p:ext uri="{BB962C8B-B14F-4D97-AF65-F5344CB8AC3E}">
        <p14:creationId xmlns:p14="http://schemas.microsoft.com/office/powerpoint/2010/main" val="1613579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26AC8-83A8-DBF1-EB04-9FEB860BDB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BF7BC9-A09C-5BD8-CBBD-C3382C73189D}"/>
              </a:ext>
            </a:extLst>
          </p:cNvPr>
          <p:cNvSpPr>
            <a:spLocks noGrp="1"/>
          </p:cNvSpPr>
          <p:nvPr>
            <p:ph type="title"/>
          </p:nvPr>
        </p:nvSpPr>
        <p:spPr/>
        <p:txBody>
          <a:bodyPr/>
          <a:lstStyle/>
          <a:p>
            <a:r>
              <a:rPr lang="en-US" dirty="0"/>
              <a:t>Example 7 - OAR </a:t>
            </a:r>
            <a:r>
              <a:rPr lang="en-US" i="0" dirty="0">
                <a:solidFill>
                  <a:srgbClr val="333333"/>
                </a:solidFill>
                <a:effectLst/>
              </a:rPr>
              <a:t>150-316-0025</a:t>
            </a:r>
            <a:endParaRPr lang="en-US" dirty="0"/>
          </a:p>
        </p:txBody>
      </p:sp>
      <p:sp>
        <p:nvSpPr>
          <p:cNvPr id="3" name="Content Placeholder 2">
            <a:extLst>
              <a:ext uri="{FF2B5EF4-FFF2-40B4-BE49-F238E27FC236}">
                <a16:creationId xmlns:a16="http://schemas.microsoft.com/office/drawing/2014/main" id="{23FAFB1A-02F6-BA3E-10C2-89AFAB677D02}"/>
              </a:ext>
            </a:extLst>
          </p:cNvPr>
          <p:cNvSpPr>
            <a:spLocks noGrp="1"/>
          </p:cNvSpPr>
          <p:nvPr>
            <p:ph idx="1"/>
          </p:nvPr>
        </p:nvSpPr>
        <p:spPr/>
        <p:txBody>
          <a:bodyPr>
            <a:normAutofit fontScale="92500" lnSpcReduction="10000"/>
          </a:bodyPr>
          <a:lstStyle/>
          <a:p>
            <a:pPr marL="0" indent="0">
              <a:buNone/>
            </a:pPr>
            <a:r>
              <a:rPr lang="en-US" b="0" i="0" dirty="0">
                <a:solidFill>
                  <a:srgbClr val="333333"/>
                </a:solidFill>
                <a:effectLst/>
                <a:latin typeface="Lato"/>
              </a:rPr>
              <a:t>Don, a computer consultant, is domiciled in New York where he owns a home in which his family lives and where he keeps the bulk of his personal belongings. He votes in New York, maintains bank accounts there and returns to his home whenever possible. He accepts a position in Oregon with a large corporation with the expectation that the work will take one and one-half years. He spends virtually the entire time in Oregon, living in a house built by the employer, where his wife and family join him in the summer. He intends to return to New York when the job is completed. During this period he will be taxed as a nonresident, even though he is in the state more than 200 days during the year, because he is in the state for a temporary or transitory purpose.</a:t>
            </a:r>
            <a:endParaRPr lang="en-US" dirty="0"/>
          </a:p>
        </p:txBody>
      </p:sp>
      <p:sp>
        <p:nvSpPr>
          <p:cNvPr id="4" name="Slide Number Placeholder 3">
            <a:extLst>
              <a:ext uri="{FF2B5EF4-FFF2-40B4-BE49-F238E27FC236}">
                <a16:creationId xmlns:a16="http://schemas.microsoft.com/office/drawing/2014/main" id="{5C6AACB8-F945-5794-4868-206EBDBBF1A1}"/>
              </a:ext>
            </a:extLst>
          </p:cNvPr>
          <p:cNvSpPr>
            <a:spLocks noGrp="1"/>
          </p:cNvSpPr>
          <p:nvPr>
            <p:ph type="sldNum" sz="quarter" idx="12"/>
          </p:nvPr>
        </p:nvSpPr>
        <p:spPr/>
        <p:txBody>
          <a:bodyPr/>
          <a:lstStyle/>
          <a:p>
            <a:fld id="{9E479467-D475-44BA-A6A1-CAD0337F3F46}" type="slidenum">
              <a:rPr lang="en-US" smtClean="0">
                <a:solidFill>
                  <a:schemeClr val="bg1"/>
                </a:solidFill>
              </a:rPr>
              <a:t>48</a:t>
            </a:fld>
            <a:endParaRPr lang="en-US" dirty="0">
              <a:solidFill>
                <a:schemeClr val="bg1"/>
              </a:solidFill>
            </a:endParaRPr>
          </a:p>
        </p:txBody>
      </p:sp>
    </p:spTree>
    <p:extLst>
      <p:ext uri="{BB962C8B-B14F-4D97-AF65-F5344CB8AC3E}">
        <p14:creationId xmlns:p14="http://schemas.microsoft.com/office/powerpoint/2010/main" val="33757666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8B076-65E8-D221-3678-93E5779009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F8017-BF20-792C-097A-89879754D36E}"/>
              </a:ext>
            </a:extLst>
          </p:cNvPr>
          <p:cNvSpPr>
            <a:spLocks noGrp="1"/>
          </p:cNvSpPr>
          <p:nvPr>
            <p:ph type="title"/>
          </p:nvPr>
        </p:nvSpPr>
        <p:spPr/>
        <p:txBody>
          <a:bodyPr/>
          <a:lstStyle/>
          <a:p>
            <a:r>
              <a:rPr lang="en-US" dirty="0"/>
              <a:t>Example 8 - OAR </a:t>
            </a:r>
            <a:r>
              <a:rPr lang="en-US" i="0" dirty="0">
                <a:solidFill>
                  <a:srgbClr val="333333"/>
                </a:solidFill>
                <a:effectLst/>
              </a:rPr>
              <a:t>150-316-0025</a:t>
            </a:r>
            <a:endParaRPr lang="en-US" dirty="0"/>
          </a:p>
        </p:txBody>
      </p:sp>
      <p:sp>
        <p:nvSpPr>
          <p:cNvPr id="3" name="Content Placeholder 2">
            <a:extLst>
              <a:ext uri="{FF2B5EF4-FFF2-40B4-BE49-F238E27FC236}">
                <a16:creationId xmlns:a16="http://schemas.microsoft.com/office/drawing/2014/main" id="{4F714A7D-D533-39D9-3F4E-01B0B5E7A47B}"/>
              </a:ext>
            </a:extLst>
          </p:cNvPr>
          <p:cNvSpPr>
            <a:spLocks noGrp="1"/>
          </p:cNvSpPr>
          <p:nvPr>
            <p:ph idx="1"/>
          </p:nvPr>
        </p:nvSpPr>
        <p:spPr/>
        <p:txBody>
          <a:bodyPr/>
          <a:lstStyle/>
          <a:p>
            <a:pPr marL="0" indent="0">
              <a:buNone/>
            </a:pPr>
            <a:r>
              <a:rPr lang="en-US" b="0" i="0" dirty="0">
                <a:solidFill>
                  <a:srgbClr val="333333"/>
                </a:solidFill>
                <a:effectLst/>
                <a:latin typeface="Lato"/>
              </a:rPr>
              <a:t>Fran is domiciled in California. In January, she accepts a transfer to her employer’s Medford, Oregon office and rents an apartment there. The length of her assignment is indefinite, although Fran believes she may be able to obtain a promotion and transfer back to California within three years. Fran’s husband and children remain at the California residence and Fran returns there on weekends and holidays. Fran is taxable as a resident of Oregon because she maintains a permanent place of abode in Oregon, spends more than 200 days here, and her presence is not temporary or transitory.</a:t>
            </a:r>
            <a:endParaRPr lang="en-US" dirty="0"/>
          </a:p>
        </p:txBody>
      </p:sp>
      <p:sp>
        <p:nvSpPr>
          <p:cNvPr id="4" name="Slide Number Placeholder 3">
            <a:extLst>
              <a:ext uri="{FF2B5EF4-FFF2-40B4-BE49-F238E27FC236}">
                <a16:creationId xmlns:a16="http://schemas.microsoft.com/office/drawing/2014/main" id="{3D1D2A13-637F-F8BB-C66B-0BA1450BC790}"/>
              </a:ext>
            </a:extLst>
          </p:cNvPr>
          <p:cNvSpPr>
            <a:spLocks noGrp="1"/>
          </p:cNvSpPr>
          <p:nvPr>
            <p:ph type="sldNum" sz="quarter" idx="12"/>
          </p:nvPr>
        </p:nvSpPr>
        <p:spPr/>
        <p:txBody>
          <a:bodyPr/>
          <a:lstStyle/>
          <a:p>
            <a:fld id="{9E479467-D475-44BA-A6A1-CAD0337F3F46}" type="slidenum">
              <a:rPr lang="en-US" smtClean="0">
                <a:solidFill>
                  <a:schemeClr val="bg1"/>
                </a:solidFill>
              </a:rPr>
              <a:t>49</a:t>
            </a:fld>
            <a:endParaRPr lang="en-US" dirty="0">
              <a:solidFill>
                <a:schemeClr val="bg1"/>
              </a:solidFill>
            </a:endParaRPr>
          </a:p>
        </p:txBody>
      </p:sp>
    </p:spTree>
    <p:extLst>
      <p:ext uri="{BB962C8B-B14F-4D97-AF65-F5344CB8AC3E}">
        <p14:creationId xmlns:p14="http://schemas.microsoft.com/office/powerpoint/2010/main" val="3060725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0116-7569-43C0-A5DC-0B38A39ABE9C}"/>
              </a:ext>
            </a:extLst>
          </p:cNvPr>
          <p:cNvSpPr>
            <a:spLocks noGrp="1"/>
          </p:cNvSpPr>
          <p:nvPr>
            <p:ph type="title"/>
          </p:nvPr>
        </p:nvSpPr>
        <p:spPr>
          <a:xfrm>
            <a:off x="838200" y="557189"/>
            <a:ext cx="3374136" cy="5567891"/>
          </a:xfrm>
        </p:spPr>
        <p:txBody>
          <a:bodyPr>
            <a:normAutofit/>
          </a:bodyPr>
          <a:lstStyle/>
          <a:p>
            <a:r>
              <a:rPr lang="en-US" sz="6000" dirty="0"/>
              <a:t>WCAG Standards</a:t>
            </a:r>
          </a:p>
        </p:txBody>
      </p:sp>
      <p:graphicFrame>
        <p:nvGraphicFramePr>
          <p:cNvPr id="5" name="Content Placeholder 2" descr="The new accessibility standards provide digital access for people with disabiliites. The department must comply by April 2026.">
            <a:extLst>
              <a:ext uri="{FF2B5EF4-FFF2-40B4-BE49-F238E27FC236}">
                <a16:creationId xmlns:a16="http://schemas.microsoft.com/office/drawing/2014/main" id="{990DF7E9-B4E2-4C32-B103-A61712F74BC4}"/>
              </a:ext>
            </a:extLst>
          </p:cNvPr>
          <p:cNvGraphicFramePr>
            <a:graphicFrameLocks noGrp="1"/>
          </p:cNvGraphicFramePr>
          <p:nvPr>
            <p:ph idx="1"/>
            <p:extLst>
              <p:ext uri="{D42A27DB-BD31-4B8C-83A1-F6EECF244321}">
                <p14:modId xmlns:p14="http://schemas.microsoft.com/office/powerpoint/2010/main" val="775743529"/>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53AA0A03-DCA8-4011-9509-093F9EAA9B8A}"/>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5</a:t>
            </a:fld>
            <a:endParaRPr lang="en-US" dirty="0"/>
          </a:p>
        </p:txBody>
      </p:sp>
      <p:pic>
        <p:nvPicPr>
          <p:cNvPr id="6" name="Graphic 5">
            <a:extLst>
              <a:ext uri="{FF2B5EF4-FFF2-40B4-BE49-F238E27FC236}">
                <a16:creationId xmlns:a16="http://schemas.microsoft.com/office/drawing/2014/main" id="{DC2AEF80-191B-365C-E9E2-3C21E645495E}"/>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38800" y="2971800"/>
            <a:ext cx="914400" cy="914400"/>
          </a:xfrm>
          <a:prstGeom prst="rect">
            <a:avLst/>
          </a:prstGeom>
        </p:spPr>
      </p:pic>
    </p:spTree>
    <p:extLst>
      <p:ext uri="{BB962C8B-B14F-4D97-AF65-F5344CB8AC3E}">
        <p14:creationId xmlns:p14="http://schemas.microsoft.com/office/powerpoint/2010/main" val="40255768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BBCB2-B901-FF82-89A7-07B80EB96A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742E31-8453-B2C9-39ED-F07B5E7EB121}"/>
              </a:ext>
            </a:extLst>
          </p:cNvPr>
          <p:cNvSpPr>
            <a:spLocks noGrp="1"/>
          </p:cNvSpPr>
          <p:nvPr>
            <p:ph type="title"/>
          </p:nvPr>
        </p:nvSpPr>
        <p:spPr/>
        <p:txBody>
          <a:bodyPr/>
          <a:lstStyle/>
          <a:p>
            <a:r>
              <a:rPr lang="en-US" dirty="0"/>
              <a:t>Example 9 - OAR </a:t>
            </a:r>
            <a:r>
              <a:rPr lang="en-US" i="0" dirty="0">
                <a:solidFill>
                  <a:srgbClr val="333333"/>
                </a:solidFill>
                <a:effectLst/>
              </a:rPr>
              <a:t>150-316-0025</a:t>
            </a:r>
            <a:endParaRPr lang="en-US" dirty="0"/>
          </a:p>
        </p:txBody>
      </p:sp>
      <p:sp>
        <p:nvSpPr>
          <p:cNvPr id="3" name="Content Placeholder 2">
            <a:extLst>
              <a:ext uri="{FF2B5EF4-FFF2-40B4-BE49-F238E27FC236}">
                <a16:creationId xmlns:a16="http://schemas.microsoft.com/office/drawing/2014/main" id="{1CC834D2-7A1E-012B-2505-C40294FAF3D5}"/>
              </a:ext>
            </a:extLst>
          </p:cNvPr>
          <p:cNvSpPr>
            <a:spLocks noGrp="1"/>
          </p:cNvSpPr>
          <p:nvPr>
            <p:ph idx="1"/>
          </p:nvPr>
        </p:nvSpPr>
        <p:spPr/>
        <p:txBody>
          <a:bodyPr/>
          <a:lstStyle/>
          <a:p>
            <a:pPr marL="0" indent="0">
              <a:buNone/>
            </a:pPr>
            <a:r>
              <a:rPr lang="en-US" b="0" i="0" dirty="0">
                <a:solidFill>
                  <a:srgbClr val="333333"/>
                </a:solidFill>
                <a:effectLst/>
                <a:latin typeface="Lato"/>
              </a:rPr>
              <a:t>Li is domiciled in Idaho and works as a sales person for a manufacturing company. She spends her workweek traveling in a motor home in Oregon meeting with existing and potential customers. She returns to her Idaho home when it is convenient, but may be in Oregon for 2 or 3 months at a time. Li’s assignment is indefinite and thus she is not in Oregon for a temporary or transitory purpose. However, she does not maintain a permanent place of abode in Oregon, as she does not remain in any place for a sufficient period of time to create a well-settled physical connection with a given locality. Li is taxed as a nonresident.</a:t>
            </a:r>
            <a:endParaRPr lang="en-US" dirty="0"/>
          </a:p>
        </p:txBody>
      </p:sp>
      <p:sp>
        <p:nvSpPr>
          <p:cNvPr id="4" name="Slide Number Placeholder 3">
            <a:extLst>
              <a:ext uri="{FF2B5EF4-FFF2-40B4-BE49-F238E27FC236}">
                <a16:creationId xmlns:a16="http://schemas.microsoft.com/office/drawing/2014/main" id="{D5F6D35C-4192-9CFF-B3C1-ECB5B30E34E2}"/>
              </a:ext>
            </a:extLst>
          </p:cNvPr>
          <p:cNvSpPr>
            <a:spLocks noGrp="1"/>
          </p:cNvSpPr>
          <p:nvPr>
            <p:ph type="sldNum" sz="quarter" idx="12"/>
          </p:nvPr>
        </p:nvSpPr>
        <p:spPr/>
        <p:txBody>
          <a:bodyPr/>
          <a:lstStyle/>
          <a:p>
            <a:fld id="{9E479467-D475-44BA-A6A1-CAD0337F3F46}" type="slidenum">
              <a:rPr lang="en-US" smtClean="0">
                <a:solidFill>
                  <a:schemeClr val="bg1"/>
                </a:solidFill>
              </a:rPr>
              <a:t>50</a:t>
            </a:fld>
            <a:endParaRPr lang="en-US" dirty="0">
              <a:solidFill>
                <a:schemeClr val="bg1"/>
              </a:solidFill>
            </a:endParaRPr>
          </a:p>
        </p:txBody>
      </p:sp>
    </p:spTree>
    <p:extLst>
      <p:ext uri="{BB962C8B-B14F-4D97-AF65-F5344CB8AC3E}">
        <p14:creationId xmlns:p14="http://schemas.microsoft.com/office/powerpoint/2010/main" val="14356180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11042-0ED8-5ED1-C2E4-421DD3CBDF5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0E96129-E285-83C6-128F-AE8D84B3770D}"/>
              </a:ext>
              <a:ext uri="{C183D7F6-B498-43B3-948B-1728B52AA6E4}">
                <adec:decorative xmlns:adec="http://schemas.microsoft.com/office/drawing/2017/decorative" val="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904D4B-1018-5FE2-149D-8350EBEDBE93}"/>
              </a:ext>
            </a:extLst>
          </p:cNvPr>
          <p:cNvSpPr>
            <a:spLocks noGrp="1"/>
          </p:cNvSpPr>
          <p:nvPr>
            <p:ph type="title"/>
          </p:nvPr>
        </p:nvSpPr>
        <p:spPr>
          <a:xfrm>
            <a:off x="1848465" y="3298722"/>
            <a:ext cx="8495070" cy="1784402"/>
          </a:xfrm>
        </p:spPr>
        <p:txBody>
          <a:bodyPr vert="horz" lIns="91440" tIns="45720" rIns="91440" bIns="45720" rtlCol="0" anchor="b">
            <a:normAutofit/>
          </a:bodyPr>
          <a:lstStyle/>
          <a:p>
            <a:pPr algn="ctr"/>
            <a:r>
              <a:rPr lang="en-US" kern="1200" dirty="0">
                <a:solidFill>
                  <a:srgbClr val="FFFFFF"/>
                </a:solidFill>
                <a:latin typeface="+mj-lt"/>
                <a:ea typeface="+mj-ea"/>
                <a:cs typeface="+mj-cs"/>
              </a:rPr>
              <a:t>References</a:t>
            </a:r>
          </a:p>
        </p:txBody>
      </p:sp>
      <p:sp>
        <p:nvSpPr>
          <p:cNvPr id="4" name="Slide Number Placeholder 3">
            <a:extLst>
              <a:ext uri="{FF2B5EF4-FFF2-40B4-BE49-F238E27FC236}">
                <a16:creationId xmlns:a16="http://schemas.microsoft.com/office/drawing/2014/main" id="{F1116594-E066-7713-E969-603BA2361D45}"/>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51</a:t>
            </a:fld>
            <a:endParaRPr lang="en-US" dirty="0"/>
          </a:p>
        </p:txBody>
      </p:sp>
      <p:sp>
        <p:nvSpPr>
          <p:cNvPr id="6" name="Oval 5">
            <a:extLst>
              <a:ext uri="{FF2B5EF4-FFF2-40B4-BE49-F238E27FC236}">
                <a16:creationId xmlns:a16="http://schemas.microsoft.com/office/drawing/2014/main" id="{8087B436-5A16-D67E-BB4B-EB63EAAF642D}"/>
              </a:ext>
              <a:ext uri="{C183D7F6-B498-43B3-948B-1728B52AA6E4}">
                <adec:decorative xmlns:adec="http://schemas.microsoft.com/office/drawing/2017/decorative" val="1"/>
              </a:ext>
            </a:extLst>
          </p:cNvPr>
          <p:cNvSpPr/>
          <p:nvPr/>
        </p:nvSpPr>
        <p:spPr>
          <a:xfrm>
            <a:off x="5050291" y="942890"/>
            <a:ext cx="2091417" cy="209141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F29D2447-3AC4-9AF0-FF6F-82C0E5FE747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508263" y="1400862"/>
            <a:ext cx="1175474" cy="1175474"/>
          </a:xfrm>
          <a:prstGeom prst="rect">
            <a:avLst/>
          </a:prstGeom>
        </p:spPr>
      </p:pic>
    </p:spTree>
    <p:extLst>
      <p:ext uri="{BB962C8B-B14F-4D97-AF65-F5344CB8AC3E}">
        <p14:creationId xmlns:p14="http://schemas.microsoft.com/office/powerpoint/2010/main" val="5525320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CF58-2A20-441F-999F-40335E29C151}"/>
              </a:ext>
            </a:extLst>
          </p:cNvPr>
          <p:cNvSpPr>
            <a:spLocks noGrp="1"/>
          </p:cNvSpPr>
          <p:nvPr>
            <p:ph type="title"/>
          </p:nvPr>
        </p:nvSpPr>
        <p:spPr>
          <a:xfrm>
            <a:off x="838199" y="548464"/>
            <a:ext cx="3807187" cy="2228074"/>
          </a:xfrm>
        </p:spPr>
        <p:txBody>
          <a:bodyPr vert="horz" lIns="91440" tIns="45720" rIns="91440" bIns="45720" rtlCol="0">
            <a:normAutofit/>
          </a:bodyPr>
          <a:lstStyle/>
          <a:p>
            <a:r>
              <a:rPr lang="en-US" dirty="0"/>
              <a:t>References for Forms</a:t>
            </a:r>
          </a:p>
        </p:txBody>
      </p:sp>
      <p:sp>
        <p:nvSpPr>
          <p:cNvPr id="9" name="Content Placeholder 8">
            <a:extLst>
              <a:ext uri="{FF2B5EF4-FFF2-40B4-BE49-F238E27FC236}">
                <a16:creationId xmlns:a16="http://schemas.microsoft.com/office/drawing/2014/main" id="{EE2546F7-3E19-43D8-887A-44A8386E1E6F}"/>
              </a:ext>
            </a:extLst>
          </p:cNvPr>
          <p:cNvSpPr>
            <a:spLocks noGrp="1"/>
          </p:cNvSpPr>
          <p:nvPr>
            <p:ph idx="1"/>
          </p:nvPr>
        </p:nvSpPr>
        <p:spPr>
          <a:xfrm>
            <a:off x="838201" y="2171701"/>
            <a:ext cx="3799425" cy="3933820"/>
          </a:xfrm>
        </p:spPr>
        <p:txBody>
          <a:bodyPr>
            <a:normAutofit fontScale="92500" lnSpcReduction="20000"/>
          </a:bodyPr>
          <a:lstStyle/>
          <a:p>
            <a:r>
              <a:rPr lang="en-US" sz="2400" dirty="0"/>
              <a:t>Publication OR-17</a:t>
            </a:r>
          </a:p>
          <a:p>
            <a:r>
              <a:rPr lang="en-US" sz="2400" dirty="0"/>
              <a:t>Form OR-40-N and OR-40-P Instructions</a:t>
            </a:r>
          </a:p>
          <a:p>
            <a:r>
              <a:rPr lang="en-US" sz="2400" dirty="0"/>
              <a:t>Form OR-40 Instructions</a:t>
            </a:r>
          </a:p>
          <a:p>
            <a:r>
              <a:rPr lang="en-US" sz="2400" dirty="0"/>
              <a:t>ORS 316.027, 316.048, 316.127</a:t>
            </a:r>
          </a:p>
          <a:p>
            <a:r>
              <a:rPr lang="en-US" sz="2400" dirty="0"/>
              <a:t>OAR 150-316-0025</a:t>
            </a:r>
          </a:p>
          <a:p>
            <a:endParaRPr lang="en-US" sz="2400" dirty="0"/>
          </a:p>
          <a:p>
            <a:pPr marL="0" indent="0">
              <a:buNone/>
            </a:pPr>
            <a:r>
              <a:rPr lang="en-US" dirty="0"/>
              <a:t>Questions? Send an email to Questions.dor@dor.oregon.gov</a:t>
            </a:r>
            <a:endParaRPr lang="en-US" sz="2400" dirty="0"/>
          </a:p>
        </p:txBody>
      </p:sp>
      <p:sp>
        <p:nvSpPr>
          <p:cNvPr id="3" name="Slide Number Placeholder 2">
            <a:extLst>
              <a:ext uri="{FF2B5EF4-FFF2-40B4-BE49-F238E27FC236}">
                <a16:creationId xmlns:a16="http://schemas.microsoft.com/office/drawing/2014/main" id="{56919344-0821-4D16-9DBC-A102A5352029}"/>
              </a:ext>
            </a:extLst>
          </p:cNvPr>
          <p:cNvSpPr>
            <a:spLocks noGrp="1"/>
          </p:cNvSpPr>
          <p:nvPr>
            <p:ph type="sldNum" sz="quarter" idx="12"/>
          </p:nvPr>
        </p:nvSpPr>
        <p:spPr/>
        <p:txBody>
          <a:bodyPr/>
          <a:lstStyle/>
          <a:p>
            <a:fld id="{9E479467-D475-44BA-A6A1-CAD0337F3F46}" type="slidenum">
              <a:rPr lang="en-US" smtClean="0">
                <a:solidFill>
                  <a:schemeClr val="bg1"/>
                </a:solidFill>
              </a:rPr>
              <a:t>52</a:t>
            </a:fld>
            <a:endParaRPr lang="en-US" dirty="0">
              <a:solidFill>
                <a:schemeClr val="bg1"/>
              </a:solidFill>
            </a:endParaRPr>
          </a:p>
        </p:txBody>
      </p:sp>
      <p:pic>
        <p:nvPicPr>
          <p:cNvPr id="11" name="Picture 10" descr="Stack of books">
            <a:extLst>
              <a:ext uri="{FF2B5EF4-FFF2-40B4-BE49-F238E27FC236}">
                <a16:creationId xmlns:a16="http://schemas.microsoft.com/office/drawing/2014/main" id="{967312B3-3B57-40C3-873D-01AA664FB940}"/>
              </a:ext>
            </a:extLst>
          </p:cNvPr>
          <p:cNvPicPr>
            <a:picLocks noChangeAspect="1"/>
          </p:cNvPicPr>
          <p:nvPr/>
        </p:nvPicPr>
        <p:blipFill>
          <a:blip r:embed="rId3">
            <a:extLst>
              <a:ext uri="{28A0092B-C50C-407E-A947-70E740481C1C}">
                <a14:useLocalDpi xmlns:a14="http://schemas.microsoft.com/office/drawing/2010/main" val="0"/>
              </a:ext>
            </a:extLst>
          </a:blip>
          <a:srcRect l="15094" r="15094"/>
          <a:stretch/>
        </p:blipFill>
        <p:spPr>
          <a:xfrm>
            <a:off x="5010386" y="10"/>
            <a:ext cx="7181613" cy="6857990"/>
          </a:xfrm>
          <a:prstGeom prst="rect">
            <a:avLst/>
          </a:prstGeom>
          <a:effectLst/>
        </p:spPr>
      </p:pic>
    </p:spTree>
    <p:extLst>
      <p:ext uri="{BB962C8B-B14F-4D97-AF65-F5344CB8AC3E}">
        <p14:creationId xmlns:p14="http://schemas.microsoft.com/office/powerpoint/2010/main" val="41944321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CD136-909F-4436-9D9B-7C1B8F8C8370}"/>
              </a:ext>
            </a:extLst>
          </p:cNvPr>
          <p:cNvSpPr>
            <a:spLocks noGrp="1"/>
          </p:cNvSpPr>
          <p:nvPr>
            <p:ph type="ctrTitle"/>
          </p:nvPr>
        </p:nvSpPr>
        <p:spPr>
          <a:xfrm>
            <a:off x="7397872" y="1093788"/>
            <a:ext cx="3946781" cy="2967208"/>
          </a:xfrm>
        </p:spPr>
        <p:txBody>
          <a:bodyPr>
            <a:normAutofit/>
          </a:bodyPr>
          <a:lstStyle/>
          <a:p>
            <a:pPr algn="l"/>
            <a:r>
              <a:rPr lang="en-US" sz="4400" dirty="0"/>
              <a:t>OR-W-4 Instruction Changes</a:t>
            </a:r>
          </a:p>
        </p:txBody>
      </p:sp>
      <p:sp>
        <p:nvSpPr>
          <p:cNvPr id="19" name="Content Placeholder 2">
            <a:extLst>
              <a:ext uri="{FF2B5EF4-FFF2-40B4-BE49-F238E27FC236}">
                <a16:creationId xmlns:a16="http://schemas.microsoft.com/office/drawing/2014/main" id="{2E626B20-55A9-438E-BBD3-9E49CE672B2B}"/>
              </a:ext>
            </a:extLst>
          </p:cNvPr>
          <p:cNvSpPr>
            <a:spLocks noGrp="1"/>
          </p:cNvSpPr>
          <p:nvPr>
            <p:ph type="subTitle" idx="1"/>
          </p:nvPr>
        </p:nvSpPr>
        <p:spPr>
          <a:xfrm>
            <a:off x="6096000" y="4619624"/>
            <a:ext cx="5251703" cy="1038225"/>
          </a:xfrm>
        </p:spPr>
        <p:txBody>
          <a:bodyPr>
            <a:noAutofit/>
          </a:bodyPr>
          <a:lstStyle/>
          <a:p>
            <a:pPr algn="r"/>
            <a:r>
              <a:rPr lang="en-US" sz="1800" dirty="0"/>
              <a:t>July 25, 2025</a:t>
            </a:r>
          </a:p>
          <a:p>
            <a:pPr algn="r"/>
            <a:r>
              <a:rPr lang="en-US" sz="1800" dirty="0"/>
              <a:t>Kadie Clark, PTAC Operation and Policy Analyst</a:t>
            </a:r>
          </a:p>
        </p:txBody>
      </p:sp>
      <p:grpSp>
        <p:nvGrpSpPr>
          <p:cNvPr id="5" name="Group 4" descr="Logo, Oregon Department of Revenue">
            <a:extLst>
              <a:ext uri="{FF2B5EF4-FFF2-40B4-BE49-F238E27FC236}">
                <a16:creationId xmlns:a16="http://schemas.microsoft.com/office/drawing/2014/main" id="{4A0F0094-3483-4F9C-BAC9-FBE6297B2F0E}"/>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9AD3DD1B-740A-4637-B025-1BF3AB980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710339A1-F963-410D-975A-DE942D760591}"/>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BDB087A8-F80B-4DC2-9F63-7DF17CDE6D82}"/>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CFB20EE-555D-4A11-932D-3D68788458D8}"/>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579763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AE48C4B-3A90-42C3-BA00-6092B4771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71ED52-0A4C-4D09-8F34-AE79A426DE62}"/>
              </a:ext>
            </a:extLst>
          </p:cNvPr>
          <p:cNvSpPr>
            <a:spLocks noGrp="1"/>
          </p:cNvSpPr>
          <p:nvPr>
            <p:ph type="title"/>
          </p:nvPr>
        </p:nvSpPr>
        <p:spPr>
          <a:xfrm>
            <a:off x="4654296" y="329184"/>
            <a:ext cx="6894576" cy="1783080"/>
          </a:xfrm>
        </p:spPr>
        <p:txBody>
          <a:bodyPr anchor="b">
            <a:normAutofit/>
          </a:bodyPr>
          <a:lstStyle/>
          <a:p>
            <a:r>
              <a:rPr lang="en-US" sz="5400"/>
              <a:t>Withholding Formula Limitations</a:t>
            </a:r>
          </a:p>
        </p:txBody>
      </p:sp>
      <p:pic>
        <p:nvPicPr>
          <p:cNvPr id="6" name="Picture 5" descr="Calculator and notepad">
            <a:extLst>
              <a:ext uri="{FF2B5EF4-FFF2-40B4-BE49-F238E27FC236}">
                <a16:creationId xmlns:a16="http://schemas.microsoft.com/office/drawing/2014/main" id="{3FCBF755-BDBD-435E-A0B7-4A7C601A7370}"/>
              </a:ext>
            </a:extLst>
          </p:cNvPr>
          <p:cNvPicPr>
            <a:picLocks noChangeAspect="1"/>
          </p:cNvPicPr>
          <p:nvPr/>
        </p:nvPicPr>
        <p:blipFill>
          <a:blip r:embed="rId3">
            <a:extLst>
              <a:ext uri="{28A0092B-C50C-407E-A947-70E740481C1C}">
                <a14:useLocalDpi xmlns:a14="http://schemas.microsoft.com/office/drawing/2010/main" val="0"/>
              </a:ext>
            </a:extLst>
          </a:blip>
          <a:srcRect l="32534" r="3143"/>
          <a:stretch>
            <a:fillRect/>
          </a:stretch>
        </p:blipFill>
        <p:spPr>
          <a:xfrm>
            <a:off x="20" y="10"/>
            <a:ext cx="4041316" cy="4193753"/>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pic>
      <p:sp>
        <p:nvSpPr>
          <p:cNvPr id="23" name="sketch line">
            <a:extLst>
              <a:ext uri="{FF2B5EF4-FFF2-40B4-BE49-F238E27FC236}">
                <a16:creationId xmlns:a16="http://schemas.microsoft.com/office/drawing/2014/main" id="{F919E280-CA27-4214-97E6-294E0C3BC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463186"/>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arge body of water">
            <a:extLst>
              <a:ext uri="{FF2B5EF4-FFF2-40B4-BE49-F238E27FC236}">
                <a16:creationId xmlns:a16="http://schemas.microsoft.com/office/drawing/2014/main" id="{33763375-6557-45C1-AC99-5EB626CEDB86}"/>
              </a:ext>
            </a:extLst>
          </p:cNvPr>
          <p:cNvPicPr>
            <a:picLocks noChangeAspect="1"/>
          </p:cNvPicPr>
          <p:nvPr/>
        </p:nvPicPr>
        <p:blipFill rotWithShape="1">
          <a:blip r:embed="rId4">
            <a:extLst>
              <a:ext uri="{28A0092B-C50C-407E-A947-70E740481C1C}">
                <a14:useLocalDpi xmlns:a14="http://schemas.microsoft.com/office/drawing/2010/main" val="0"/>
              </a:ext>
            </a:extLst>
          </a:blip>
          <a:srcRect t="4190" r="3" b="3"/>
          <a:stretch>
            <a:fillRect/>
          </a:stretch>
        </p:blipFill>
        <p:spPr>
          <a:xfrm>
            <a:off x="1" y="4267200"/>
            <a:ext cx="4051081" cy="2590800"/>
          </a:xfrm>
          <a:custGeom>
            <a:avLst/>
            <a:gdLst/>
            <a:ahLst/>
            <a:cxnLst/>
            <a:rect l="l" t="t" r="r" b="b"/>
            <a:pathLst>
              <a:path w="4051081"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cubicBezTo>
                  <a:pt x="4042100" y="1477465"/>
                  <a:pt x="4059584" y="1566941"/>
                  <a:pt x="4046914" y="1661622"/>
                </a:cubicBezTo>
                <a:cubicBezTo>
                  <a:pt x="4039566" y="1720003"/>
                  <a:pt x="4037919" y="177965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pic>
      <p:sp>
        <p:nvSpPr>
          <p:cNvPr id="7" name="Content Placeholder 6">
            <a:extLst>
              <a:ext uri="{FF2B5EF4-FFF2-40B4-BE49-F238E27FC236}">
                <a16:creationId xmlns:a16="http://schemas.microsoft.com/office/drawing/2014/main" id="{53349EBF-BF43-4DD0-821F-56B6798DAC43}"/>
              </a:ext>
            </a:extLst>
          </p:cNvPr>
          <p:cNvSpPr>
            <a:spLocks noGrp="1"/>
          </p:cNvSpPr>
          <p:nvPr>
            <p:ph idx="1"/>
          </p:nvPr>
        </p:nvSpPr>
        <p:spPr>
          <a:xfrm>
            <a:off x="4654296" y="2706624"/>
            <a:ext cx="6894576" cy="3483864"/>
          </a:xfrm>
        </p:spPr>
        <p:txBody>
          <a:bodyPr>
            <a:normAutofit/>
          </a:bodyPr>
          <a:lstStyle/>
          <a:p>
            <a:r>
              <a:rPr lang="en-US" sz="2200" dirty="0"/>
              <a:t>Withholding formula has income limitations for allowances</a:t>
            </a:r>
          </a:p>
          <a:p>
            <a:r>
              <a:rPr lang="en-US" sz="2200" dirty="0"/>
              <a:t>Income limits:</a:t>
            </a:r>
          </a:p>
          <a:p>
            <a:pPr lvl="1"/>
            <a:r>
              <a:rPr lang="en-US" sz="2200" dirty="0"/>
              <a:t>$100,000 per year for single filers</a:t>
            </a:r>
          </a:p>
          <a:p>
            <a:pPr lvl="1"/>
            <a:r>
              <a:rPr lang="en-US" sz="2200" dirty="0"/>
              <a:t>$200,000 per year for married/joint filers</a:t>
            </a:r>
          </a:p>
          <a:p>
            <a:pPr marL="457200" lvl="1" indent="0">
              <a:buNone/>
            </a:pPr>
            <a:endParaRPr lang="en-US" sz="2200" dirty="0"/>
          </a:p>
        </p:txBody>
      </p:sp>
      <p:sp>
        <p:nvSpPr>
          <p:cNvPr id="3" name="Slide Number Placeholder 2">
            <a:extLst>
              <a:ext uri="{FF2B5EF4-FFF2-40B4-BE49-F238E27FC236}">
                <a16:creationId xmlns:a16="http://schemas.microsoft.com/office/drawing/2014/main" id="{616E7375-4B36-4A76-93A7-D667A7B3A66A}"/>
              </a:ext>
            </a:extLst>
          </p:cNvPr>
          <p:cNvSpPr>
            <a:spLocks noGrp="1"/>
          </p:cNvSpPr>
          <p:nvPr>
            <p:ph type="sldNum" sz="quarter" idx="12"/>
          </p:nvPr>
        </p:nvSpPr>
        <p:spPr>
          <a:xfrm>
            <a:off x="8610600" y="6356349"/>
            <a:ext cx="2743200" cy="365125"/>
          </a:xfrm>
        </p:spPr>
        <p:txBody>
          <a:bodyPr>
            <a:normAutofit/>
          </a:bodyPr>
          <a:lstStyle/>
          <a:p>
            <a:pPr>
              <a:spcAft>
                <a:spcPts val="600"/>
              </a:spcAft>
            </a:pPr>
            <a:fld id="{9E479467-D475-44BA-A6A1-CAD0337F3F46}" type="slidenum">
              <a:rPr lang="en-US" smtClean="0"/>
              <a:pPr>
                <a:spcAft>
                  <a:spcPts val="600"/>
                </a:spcAft>
              </a:pPr>
              <a:t>54</a:t>
            </a:fld>
            <a:endParaRPr lang="en-US"/>
          </a:p>
        </p:txBody>
      </p:sp>
    </p:spTree>
    <p:extLst>
      <p:ext uri="{BB962C8B-B14F-4D97-AF65-F5344CB8AC3E}">
        <p14:creationId xmlns:p14="http://schemas.microsoft.com/office/powerpoint/2010/main" val="21321266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BB0116-7569-43C0-A5DC-0B38A39ABE9C}"/>
              </a:ext>
            </a:extLst>
          </p:cNvPr>
          <p:cNvSpPr>
            <a:spLocks noGrp="1"/>
          </p:cNvSpPr>
          <p:nvPr>
            <p:ph type="title"/>
          </p:nvPr>
        </p:nvSpPr>
        <p:spPr>
          <a:xfrm>
            <a:off x="838200" y="557188"/>
            <a:ext cx="10515600" cy="1133499"/>
          </a:xfrm>
        </p:spPr>
        <p:txBody>
          <a:bodyPr>
            <a:normAutofit/>
          </a:bodyPr>
          <a:lstStyle/>
          <a:p>
            <a:pPr algn="ctr"/>
            <a:r>
              <a:rPr lang="en-US" sz="5200" dirty="0"/>
              <a:t>Revised Worksheets</a:t>
            </a:r>
          </a:p>
        </p:txBody>
      </p:sp>
      <p:sp>
        <p:nvSpPr>
          <p:cNvPr id="3" name="Slide Number Placeholder 2">
            <a:extLst>
              <a:ext uri="{FF2B5EF4-FFF2-40B4-BE49-F238E27FC236}">
                <a16:creationId xmlns:a16="http://schemas.microsoft.com/office/drawing/2014/main" id="{8FFA6B6F-B194-4FC1-9C95-9AECA792D8AA}"/>
              </a:ext>
            </a:extLst>
          </p:cNvPr>
          <p:cNvSpPr>
            <a:spLocks noGrp="1"/>
          </p:cNvSpPr>
          <p:nvPr>
            <p:ph type="sldNum" sz="quarter" idx="12"/>
          </p:nvPr>
        </p:nvSpPr>
        <p:spPr>
          <a:xfrm>
            <a:off x="8610600" y="6356350"/>
            <a:ext cx="2743200" cy="365125"/>
          </a:xfrm>
        </p:spPr>
        <p:txBody>
          <a:bodyPr>
            <a:normAutofit/>
          </a:bodyPr>
          <a:lstStyle/>
          <a:p>
            <a:pPr>
              <a:spcAft>
                <a:spcPts val="600"/>
              </a:spcAft>
            </a:pPr>
            <a:fld id="{9E479467-D475-44BA-A6A1-CAD0337F3F46}" type="slidenum">
              <a:rPr lang="en-US" smtClean="0"/>
              <a:pPr>
                <a:spcAft>
                  <a:spcPts val="600"/>
                </a:spcAft>
              </a:pPr>
              <a:t>55</a:t>
            </a:fld>
            <a:endParaRPr lang="en-US"/>
          </a:p>
        </p:txBody>
      </p:sp>
      <p:graphicFrame>
        <p:nvGraphicFramePr>
          <p:cNvPr id="5" name="Content Placeholder 2" descr="This slide shows how the forms will be updated for personal allowances, deductions, adjustments, credits, multiple jobs, nonwage income and additions.">
            <a:extLst>
              <a:ext uri="{FF2B5EF4-FFF2-40B4-BE49-F238E27FC236}">
                <a16:creationId xmlns:a16="http://schemas.microsoft.com/office/drawing/2014/main" id="{990DF7E9-B4E2-4C32-B103-A61712F74BC4}"/>
              </a:ext>
            </a:extLst>
          </p:cNvPr>
          <p:cNvGraphicFramePr>
            <a:graphicFrameLocks noGrp="1"/>
          </p:cNvGraphicFramePr>
          <p:nvPr>
            <p:ph idx="1"/>
            <p:extLst>
              <p:ext uri="{D42A27DB-BD31-4B8C-83A1-F6EECF244321}">
                <p14:modId xmlns:p14="http://schemas.microsoft.com/office/powerpoint/2010/main" val="4034794989"/>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3190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BD4BD-937E-4347-AA3D-9D35813FD1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D620F6-EAB0-3C90-91CE-8E2C83C78319}"/>
              </a:ext>
            </a:extLst>
          </p:cNvPr>
          <p:cNvSpPr>
            <a:spLocks noGrp="1"/>
          </p:cNvSpPr>
          <p:nvPr>
            <p:ph type="title"/>
          </p:nvPr>
        </p:nvSpPr>
        <p:spPr/>
        <p:txBody>
          <a:bodyPr/>
          <a:lstStyle/>
          <a:p>
            <a:r>
              <a:rPr lang="en-US" dirty="0"/>
              <a:t>Increased Transparency Regarding Employers</a:t>
            </a:r>
          </a:p>
        </p:txBody>
      </p:sp>
      <p:sp>
        <p:nvSpPr>
          <p:cNvPr id="3" name="Content Placeholder 2">
            <a:extLst>
              <a:ext uri="{FF2B5EF4-FFF2-40B4-BE49-F238E27FC236}">
                <a16:creationId xmlns:a16="http://schemas.microsoft.com/office/drawing/2014/main" id="{E7A9E420-D719-517B-93C5-D461694FA590}"/>
              </a:ext>
            </a:extLst>
          </p:cNvPr>
          <p:cNvSpPr>
            <a:spLocks noGrp="1"/>
          </p:cNvSpPr>
          <p:nvPr>
            <p:ph idx="1"/>
          </p:nvPr>
        </p:nvSpPr>
        <p:spPr/>
        <p:txBody>
          <a:bodyPr/>
          <a:lstStyle/>
          <a:p>
            <a:r>
              <a:rPr lang="en-US" dirty="0"/>
              <a:t>Employers are required to withhold the amount from a determination letter (ORS 316.167)</a:t>
            </a:r>
          </a:p>
          <a:p>
            <a:r>
              <a:rPr lang="en-US" dirty="0"/>
              <a:t>Taxpayer must prove personal or financial change that would allow a decrease in withholding (ORS 316.182) </a:t>
            </a:r>
          </a:p>
          <a:p>
            <a:r>
              <a:rPr lang="en-US" dirty="0"/>
              <a:t>The department will notify employer if withholding adjustment is allowed (OAR 150-316-0290)</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28A52006-20E6-E07F-02DD-8D9D46641A9D}"/>
              </a:ext>
            </a:extLst>
          </p:cNvPr>
          <p:cNvSpPr>
            <a:spLocks noGrp="1"/>
          </p:cNvSpPr>
          <p:nvPr>
            <p:ph type="sldNum" sz="quarter" idx="12"/>
          </p:nvPr>
        </p:nvSpPr>
        <p:spPr/>
        <p:txBody>
          <a:bodyPr/>
          <a:lstStyle/>
          <a:p>
            <a:fld id="{9E479467-D475-44BA-A6A1-CAD0337F3F46}" type="slidenum">
              <a:rPr lang="en-US" smtClean="0">
                <a:solidFill>
                  <a:schemeClr val="bg1"/>
                </a:solidFill>
              </a:rPr>
              <a:t>56</a:t>
            </a:fld>
            <a:endParaRPr lang="en-US" dirty="0">
              <a:solidFill>
                <a:schemeClr val="bg1"/>
              </a:solidFill>
            </a:endParaRPr>
          </a:p>
        </p:txBody>
      </p:sp>
      <p:grpSp>
        <p:nvGrpSpPr>
          <p:cNvPr id="8" name="Group 7" descr="Logo, Oregon Department of Revenue">
            <a:extLst>
              <a:ext uri="{FF2B5EF4-FFF2-40B4-BE49-F238E27FC236}">
                <a16:creationId xmlns:a16="http://schemas.microsoft.com/office/drawing/2014/main" id="{E3E0B6C2-73B7-6666-4416-5970F2C2FFB6}"/>
              </a:ext>
            </a:extLst>
          </p:cNvPr>
          <p:cNvGrpSpPr/>
          <p:nvPr/>
        </p:nvGrpSpPr>
        <p:grpSpPr>
          <a:xfrm>
            <a:off x="0" y="5083336"/>
            <a:ext cx="12192000" cy="2911151"/>
            <a:chOff x="0" y="5083336"/>
            <a:chExt cx="12192000" cy="2911151"/>
          </a:xfrm>
        </p:grpSpPr>
        <p:sp>
          <p:nvSpPr>
            <p:cNvPr id="5" name="Rectangle 4">
              <a:extLst>
                <a:ext uri="{FF2B5EF4-FFF2-40B4-BE49-F238E27FC236}">
                  <a16:creationId xmlns:a16="http://schemas.microsoft.com/office/drawing/2014/main" id="{ACD0E239-1B4F-1CA9-654B-BBBA6AC3258D}"/>
                </a:ext>
              </a:extLst>
            </p:cNvPr>
            <p:cNvSpPr/>
            <p:nvPr/>
          </p:nvSpPr>
          <p:spPr>
            <a:xfrm>
              <a:off x="0" y="6176963"/>
              <a:ext cx="12192000" cy="681037"/>
            </a:xfrm>
            <a:prstGeom prst="rect">
              <a:avLst/>
            </a:prstGeom>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B38DAE0-CFC3-A655-B3BF-61797EC8D779}"/>
                </a:ext>
              </a:extLst>
            </p:cNvPr>
            <p:cNvSpPr/>
            <p:nvPr/>
          </p:nvSpPr>
          <p:spPr>
            <a:xfrm>
              <a:off x="4640424" y="5083336"/>
              <a:ext cx="2911151" cy="291115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Oregon Department of Revenue">
              <a:extLst>
                <a:ext uri="{FF2B5EF4-FFF2-40B4-BE49-F238E27FC236}">
                  <a16:creationId xmlns:a16="http://schemas.microsoft.com/office/drawing/2014/main" id="{DF797801-5A91-E1BF-B375-8D028237D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5127" y="6176963"/>
              <a:ext cx="1761744" cy="582168"/>
            </a:xfrm>
            <a:prstGeom prst="rect">
              <a:avLst/>
            </a:prstGeom>
          </p:spPr>
        </p:pic>
      </p:grpSp>
    </p:spTree>
    <p:extLst>
      <p:ext uri="{BB962C8B-B14F-4D97-AF65-F5344CB8AC3E}">
        <p14:creationId xmlns:p14="http://schemas.microsoft.com/office/powerpoint/2010/main" val="4513684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1ED52-0A4C-4D09-8F34-AE79A426DE62}"/>
              </a:ext>
            </a:extLst>
          </p:cNvPr>
          <p:cNvSpPr>
            <a:spLocks noGrp="1"/>
          </p:cNvSpPr>
          <p:nvPr>
            <p:ph type="title"/>
          </p:nvPr>
        </p:nvSpPr>
        <p:spPr>
          <a:xfrm>
            <a:off x="838199" y="4625162"/>
            <a:ext cx="4153767" cy="1667975"/>
          </a:xfrm>
        </p:spPr>
        <p:txBody>
          <a:bodyPr>
            <a:normAutofit fontScale="90000"/>
          </a:bodyPr>
          <a:lstStyle/>
          <a:p>
            <a:r>
              <a:rPr lang="en-US" dirty="0"/>
              <a:t>Online Withholding Calculator</a:t>
            </a:r>
          </a:p>
        </p:txBody>
      </p:sp>
      <p:sp>
        <p:nvSpPr>
          <p:cNvPr id="7" name="Content Placeholder 6">
            <a:extLst>
              <a:ext uri="{FF2B5EF4-FFF2-40B4-BE49-F238E27FC236}">
                <a16:creationId xmlns:a16="http://schemas.microsoft.com/office/drawing/2014/main" id="{53349EBF-BF43-4DD0-821F-56B6798DAC43}"/>
              </a:ext>
            </a:extLst>
          </p:cNvPr>
          <p:cNvSpPr>
            <a:spLocks noGrp="1"/>
          </p:cNvSpPr>
          <p:nvPr>
            <p:ph idx="1"/>
          </p:nvPr>
        </p:nvSpPr>
        <p:spPr>
          <a:xfrm>
            <a:off x="4991966" y="4939094"/>
            <a:ext cx="6304540" cy="1667975"/>
          </a:xfrm>
        </p:spPr>
        <p:txBody>
          <a:bodyPr anchor="ctr">
            <a:noAutofit/>
          </a:bodyPr>
          <a:lstStyle/>
          <a:p>
            <a:r>
              <a:rPr lang="en-US" sz="2300" dirty="0"/>
              <a:t>Most accurate results</a:t>
            </a:r>
          </a:p>
          <a:p>
            <a:r>
              <a:rPr lang="en-US" sz="2300" dirty="0"/>
              <a:t>Look for “Do a paycheck checkup” on our website</a:t>
            </a:r>
          </a:p>
          <a:p>
            <a:r>
              <a:rPr lang="en-US" sz="2300" dirty="0"/>
              <a:t>How to video on YouTube</a:t>
            </a:r>
          </a:p>
        </p:txBody>
      </p:sp>
      <p:sp>
        <p:nvSpPr>
          <p:cNvPr id="3" name="Slide Number Placeholder 2">
            <a:extLst>
              <a:ext uri="{FF2B5EF4-FFF2-40B4-BE49-F238E27FC236}">
                <a16:creationId xmlns:a16="http://schemas.microsoft.com/office/drawing/2014/main" id="{09D4A7FB-A45B-478F-BBB0-9BACDDBEAB34}"/>
              </a:ext>
              <a:ext uri="{C183D7F6-B498-43B3-948B-1728B52AA6E4}">
                <adec:decorative xmlns:adec="http://schemas.microsoft.com/office/drawing/2017/decorative" val="1"/>
              </a:ext>
            </a:extLst>
          </p:cNvPr>
          <p:cNvSpPr>
            <a:spLocks noGrp="1"/>
          </p:cNvSpPr>
          <p:nvPr>
            <p:ph type="sldNum" sz="quarter" idx="12"/>
          </p:nvPr>
        </p:nvSpPr>
        <p:spPr/>
        <p:txBody>
          <a:bodyPr>
            <a:normAutofit/>
          </a:bodyPr>
          <a:lstStyle/>
          <a:p>
            <a:pPr>
              <a:spcAft>
                <a:spcPts val="600"/>
              </a:spcAft>
            </a:pPr>
            <a:fld id="{9E479467-D475-44BA-A6A1-CAD0337F3F46}" type="slidenum">
              <a:rPr lang="en-US" smtClean="0"/>
              <a:pPr>
                <a:spcAft>
                  <a:spcPts val="600"/>
                </a:spcAft>
              </a:pPr>
              <a:t>57</a:t>
            </a:fld>
            <a:endParaRPr lang="en-US" dirty="0"/>
          </a:p>
        </p:txBody>
      </p:sp>
      <p:pic>
        <p:nvPicPr>
          <p:cNvPr id="8" name="Picture 7">
            <a:extLst>
              <a:ext uri="{FF2B5EF4-FFF2-40B4-BE49-F238E27FC236}">
                <a16:creationId xmlns:a16="http://schemas.microsoft.com/office/drawing/2014/main" id="{01FA958D-48A2-2CFD-3E68-73C7AC2C54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010400" y="250931"/>
            <a:ext cx="5152062" cy="3730760"/>
          </a:xfrm>
          <a:prstGeom prst="rect">
            <a:avLst/>
          </a:prstGeom>
        </p:spPr>
      </p:pic>
      <p:pic>
        <p:nvPicPr>
          <p:cNvPr id="12" name="Picture 11">
            <a:extLst>
              <a:ext uri="{FF2B5EF4-FFF2-40B4-BE49-F238E27FC236}">
                <a16:creationId xmlns:a16="http://schemas.microsoft.com/office/drawing/2014/main" id="{BC9BBE1B-3FCA-2388-1D3B-BE52B4FDAE9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6013" y="250930"/>
            <a:ext cx="6664023" cy="3730761"/>
          </a:xfrm>
          <a:prstGeom prst="rect">
            <a:avLst/>
          </a:prstGeom>
        </p:spPr>
      </p:pic>
    </p:spTree>
    <p:extLst>
      <p:ext uri="{BB962C8B-B14F-4D97-AF65-F5344CB8AC3E}">
        <p14:creationId xmlns:p14="http://schemas.microsoft.com/office/powerpoint/2010/main" val="20459382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1ED52-0A4C-4D09-8F34-AE79A426DE62}"/>
              </a:ext>
            </a:extLst>
          </p:cNvPr>
          <p:cNvSpPr>
            <a:spLocks noGrp="1"/>
          </p:cNvSpPr>
          <p:nvPr>
            <p:ph type="title"/>
          </p:nvPr>
        </p:nvSpPr>
        <p:spPr>
          <a:xfrm>
            <a:off x="604519" y="536943"/>
            <a:ext cx="4153767" cy="1667975"/>
          </a:xfrm>
        </p:spPr>
        <p:txBody>
          <a:bodyPr>
            <a:normAutofit fontScale="90000"/>
          </a:bodyPr>
          <a:lstStyle/>
          <a:p>
            <a:br>
              <a:rPr lang="en-US" dirty="0"/>
            </a:br>
            <a:br>
              <a:rPr lang="en-US" dirty="0"/>
            </a:br>
            <a:br>
              <a:rPr lang="en-US" dirty="0"/>
            </a:br>
            <a:br>
              <a:rPr lang="en-US" dirty="0"/>
            </a:br>
            <a:br>
              <a:rPr lang="en-US" dirty="0"/>
            </a:br>
            <a:br>
              <a:rPr lang="en-US" dirty="0"/>
            </a:br>
            <a:br>
              <a:rPr lang="en-US" dirty="0"/>
            </a:br>
            <a:br>
              <a:rPr lang="en-US" dirty="0"/>
            </a:br>
            <a:r>
              <a:rPr lang="en-US" dirty="0"/>
              <a:t>Online Withholding Calculator – </a:t>
            </a:r>
            <a:br>
              <a:rPr lang="en-US" dirty="0"/>
            </a:br>
            <a:br>
              <a:rPr lang="en-US" dirty="0"/>
            </a:br>
            <a:r>
              <a:rPr lang="en-US" dirty="0"/>
              <a:t>DOR YouTube Channel</a:t>
            </a:r>
            <a:br>
              <a:rPr lang="en-US" dirty="0"/>
            </a:br>
            <a:endParaRPr lang="en-US" dirty="0"/>
          </a:p>
        </p:txBody>
      </p:sp>
      <p:sp>
        <p:nvSpPr>
          <p:cNvPr id="7" name="Content Placeholder 6">
            <a:extLst>
              <a:ext uri="{FF2B5EF4-FFF2-40B4-BE49-F238E27FC236}">
                <a16:creationId xmlns:a16="http://schemas.microsoft.com/office/drawing/2014/main" id="{53349EBF-BF43-4DD0-821F-56B6798DAC43}"/>
              </a:ext>
              <a:ext uri="{C183D7F6-B498-43B3-948B-1728B52AA6E4}">
                <adec:decorative xmlns:adec="http://schemas.microsoft.com/office/drawing/2017/decorative" val="1"/>
              </a:ext>
            </a:extLst>
          </p:cNvPr>
          <p:cNvSpPr>
            <a:spLocks noGrp="1"/>
          </p:cNvSpPr>
          <p:nvPr>
            <p:ph idx="1"/>
          </p:nvPr>
        </p:nvSpPr>
        <p:spPr>
          <a:xfrm>
            <a:off x="5183372" y="4625162"/>
            <a:ext cx="6304540" cy="1667975"/>
          </a:xfrm>
        </p:spPr>
        <p:txBody>
          <a:bodyPr anchor="ctr">
            <a:normAutofit/>
          </a:bodyPr>
          <a:lstStyle/>
          <a:p>
            <a:endParaRPr lang="en-US" dirty="0"/>
          </a:p>
        </p:txBody>
      </p:sp>
      <p:sp>
        <p:nvSpPr>
          <p:cNvPr id="3" name="Slide Number Placeholder 2">
            <a:extLst>
              <a:ext uri="{FF2B5EF4-FFF2-40B4-BE49-F238E27FC236}">
                <a16:creationId xmlns:a16="http://schemas.microsoft.com/office/drawing/2014/main" id="{09D4A7FB-A45B-478F-BBB0-9BACDDBEAB34}"/>
              </a:ext>
              <a:ext uri="{C183D7F6-B498-43B3-948B-1728B52AA6E4}">
                <adec:decorative xmlns:adec="http://schemas.microsoft.com/office/drawing/2017/decorative" val="1"/>
              </a:ext>
            </a:extLst>
          </p:cNvPr>
          <p:cNvSpPr>
            <a:spLocks noGrp="1"/>
          </p:cNvSpPr>
          <p:nvPr>
            <p:ph type="sldNum" sz="quarter" idx="12"/>
          </p:nvPr>
        </p:nvSpPr>
        <p:spPr/>
        <p:txBody>
          <a:bodyPr>
            <a:normAutofit/>
          </a:bodyPr>
          <a:lstStyle/>
          <a:p>
            <a:pPr>
              <a:spcAft>
                <a:spcPts val="600"/>
              </a:spcAft>
            </a:pPr>
            <a:fld id="{9E479467-D475-44BA-A6A1-CAD0337F3F46}" type="slidenum">
              <a:rPr lang="en-US" smtClean="0"/>
              <a:pPr>
                <a:spcAft>
                  <a:spcPts val="600"/>
                </a:spcAft>
              </a:pPr>
              <a:t>58</a:t>
            </a:fld>
            <a:endParaRPr lang="en-US" dirty="0"/>
          </a:p>
        </p:txBody>
      </p:sp>
      <p:pic>
        <p:nvPicPr>
          <p:cNvPr id="8" name="Picture 7" descr="This is the Department's YouTube video explaining how to use the calculator.">
            <a:extLst>
              <a:ext uri="{FF2B5EF4-FFF2-40B4-BE49-F238E27FC236}">
                <a16:creationId xmlns:a16="http://schemas.microsoft.com/office/drawing/2014/main" id="{939DC263-5676-1EF2-D1ED-A7CE78B08390}"/>
              </a:ext>
            </a:extLst>
          </p:cNvPr>
          <p:cNvPicPr>
            <a:picLocks noChangeAspect="1"/>
          </p:cNvPicPr>
          <p:nvPr/>
        </p:nvPicPr>
        <p:blipFill>
          <a:blip r:embed="rId3"/>
          <a:stretch>
            <a:fillRect/>
          </a:stretch>
        </p:blipFill>
        <p:spPr>
          <a:xfrm>
            <a:off x="5183373" y="751438"/>
            <a:ext cx="6430404" cy="5541699"/>
          </a:xfrm>
          <a:prstGeom prst="rect">
            <a:avLst/>
          </a:prstGeom>
        </p:spPr>
      </p:pic>
    </p:spTree>
    <p:extLst>
      <p:ext uri="{BB962C8B-B14F-4D97-AF65-F5344CB8AC3E}">
        <p14:creationId xmlns:p14="http://schemas.microsoft.com/office/powerpoint/2010/main" val="33828006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EC001-1700-EBFF-6A13-38B7459272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D996A-ECD0-F31D-0EFC-7D426E54F9AE}"/>
              </a:ext>
            </a:extLst>
          </p:cNvPr>
          <p:cNvSpPr>
            <a:spLocks noGrp="1"/>
          </p:cNvSpPr>
          <p:nvPr>
            <p:ph type="ctrTitle"/>
          </p:nvPr>
        </p:nvSpPr>
        <p:spPr>
          <a:xfrm>
            <a:off x="7397872" y="1093788"/>
            <a:ext cx="3946781" cy="2967208"/>
          </a:xfrm>
        </p:spPr>
        <p:txBody>
          <a:bodyPr>
            <a:normAutofit/>
          </a:bodyPr>
          <a:lstStyle/>
          <a:p>
            <a:pPr algn="l"/>
            <a:r>
              <a:rPr lang="en-US" sz="4400" dirty="0"/>
              <a:t>Questions you have?</a:t>
            </a:r>
          </a:p>
        </p:txBody>
      </p:sp>
      <p:sp>
        <p:nvSpPr>
          <p:cNvPr id="19" name="Content Placeholder 2">
            <a:extLst>
              <a:ext uri="{FF2B5EF4-FFF2-40B4-BE49-F238E27FC236}">
                <a16:creationId xmlns:a16="http://schemas.microsoft.com/office/drawing/2014/main" id="{33C4EE11-6EF9-78D6-E003-AA915931D552}"/>
              </a:ext>
            </a:extLst>
          </p:cNvPr>
          <p:cNvSpPr>
            <a:spLocks noGrp="1"/>
          </p:cNvSpPr>
          <p:nvPr>
            <p:ph type="subTitle" idx="1"/>
          </p:nvPr>
        </p:nvSpPr>
        <p:spPr>
          <a:xfrm>
            <a:off x="6096000" y="4619624"/>
            <a:ext cx="5251703" cy="1038225"/>
          </a:xfrm>
        </p:spPr>
        <p:txBody>
          <a:bodyPr>
            <a:noAutofit/>
          </a:bodyPr>
          <a:lstStyle/>
          <a:p>
            <a:pPr algn="r"/>
            <a:r>
              <a:rPr lang="en-US" sz="1800" b="1" i="0" dirty="0">
                <a:effectLst/>
                <a:latin typeface="Helvetica Neue"/>
                <a:hlinkClick r:id="rId3">
                  <a:extLst>
                    <a:ext uri="{A12FA001-AC4F-418D-AE19-62706E023703}">
                      <ahyp:hlinkClr xmlns:ahyp="http://schemas.microsoft.com/office/drawing/2018/hyperlinkcolor" val="tx"/>
                    </a:ext>
                  </a:extLst>
                </a:hlinkClick>
              </a:rPr>
              <a:t>TaxProfessional.Meeting@dor.oregon.gov</a:t>
            </a:r>
            <a:r>
              <a:rPr lang="en-US" sz="1800" b="0" i="0" dirty="0">
                <a:solidFill>
                  <a:srgbClr val="444444"/>
                </a:solidFill>
                <a:effectLst/>
                <a:latin typeface="Helvetica Neue"/>
              </a:rPr>
              <a:t>.</a:t>
            </a:r>
            <a:endParaRPr lang="en-US" sz="1800" dirty="0"/>
          </a:p>
        </p:txBody>
      </p:sp>
      <p:grpSp>
        <p:nvGrpSpPr>
          <p:cNvPr id="5" name="Group 4" descr="Logo, Oregon Department of Revenue">
            <a:extLst>
              <a:ext uri="{FF2B5EF4-FFF2-40B4-BE49-F238E27FC236}">
                <a16:creationId xmlns:a16="http://schemas.microsoft.com/office/drawing/2014/main" id="{97641031-821D-E580-F564-6B1F45CC99D1}"/>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A0029F04-DF68-3EE5-C177-D9E58D517E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6B954CAF-73C1-2D5A-577C-77194DAD0358}"/>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91279ABF-A5A8-0738-84FD-876B739F84FF}"/>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A483DF-318B-11B1-FE82-DA28B8FA0437}"/>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109695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CB98B-2F0F-D252-F832-C7F525B9E9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8EFBDB-6AC8-7D2A-3611-56D743D663BD}"/>
              </a:ext>
            </a:extLst>
          </p:cNvPr>
          <p:cNvSpPr>
            <a:spLocks noGrp="1"/>
          </p:cNvSpPr>
          <p:nvPr>
            <p:ph type="title"/>
          </p:nvPr>
        </p:nvSpPr>
        <p:spPr>
          <a:xfrm>
            <a:off x="838200" y="556995"/>
            <a:ext cx="10515600" cy="1133693"/>
          </a:xfrm>
        </p:spPr>
        <p:txBody>
          <a:bodyPr>
            <a:normAutofit/>
          </a:bodyPr>
          <a:lstStyle/>
          <a:p>
            <a:r>
              <a:rPr lang="en-US" dirty="0"/>
              <a:t>Tax Pro Liaison Web page</a:t>
            </a:r>
          </a:p>
        </p:txBody>
      </p:sp>
      <p:sp>
        <p:nvSpPr>
          <p:cNvPr id="3" name="Slide Number Placeholder 2">
            <a:extLst>
              <a:ext uri="{FF2B5EF4-FFF2-40B4-BE49-F238E27FC236}">
                <a16:creationId xmlns:a16="http://schemas.microsoft.com/office/drawing/2014/main" id="{17BBDD55-74D3-C780-E519-E610B5FD972D}"/>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6</a:t>
            </a:fld>
            <a:endParaRPr lang="en-US" dirty="0"/>
          </a:p>
        </p:txBody>
      </p:sp>
      <p:pic>
        <p:nvPicPr>
          <p:cNvPr id="9" name="Content Placeholder 8" descr="This is the DOR Web page, where we used to post meeting handouts. We will now post accessible PowerPoint files.">
            <a:extLst>
              <a:ext uri="{FF2B5EF4-FFF2-40B4-BE49-F238E27FC236}">
                <a16:creationId xmlns:a16="http://schemas.microsoft.com/office/drawing/2014/main" id="{6D06DDF8-B7B9-CAF5-AF48-5D19C0C7C695}"/>
              </a:ext>
            </a:extLst>
          </p:cNvPr>
          <p:cNvPicPr>
            <a:picLocks noGrp="1" noChangeAspect="1"/>
          </p:cNvPicPr>
          <p:nvPr>
            <p:ph idx="1"/>
          </p:nvPr>
        </p:nvPicPr>
        <p:blipFill>
          <a:blip r:embed="rId3"/>
          <a:stretch>
            <a:fillRect/>
          </a:stretch>
        </p:blipFill>
        <p:spPr>
          <a:xfrm>
            <a:off x="838200" y="1779373"/>
            <a:ext cx="10515600" cy="4175617"/>
          </a:xfrm>
        </p:spPr>
      </p:pic>
    </p:spTree>
    <p:extLst>
      <p:ext uri="{BB962C8B-B14F-4D97-AF65-F5344CB8AC3E}">
        <p14:creationId xmlns:p14="http://schemas.microsoft.com/office/powerpoint/2010/main" val="20668313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3F25E-9A20-BCAF-161B-DF15EA2802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F55C53-1087-CAB0-B07D-11275D8B74D2}"/>
              </a:ext>
            </a:extLst>
          </p:cNvPr>
          <p:cNvSpPr>
            <a:spLocks noGrp="1"/>
          </p:cNvSpPr>
          <p:nvPr>
            <p:ph type="ctrTitle"/>
          </p:nvPr>
        </p:nvSpPr>
        <p:spPr>
          <a:xfrm>
            <a:off x="7397872" y="724277"/>
            <a:ext cx="3946781" cy="3336719"/>
          </a:xfrm>
        </p:spPr>
        <p:txBody>
          <a:bodyPr>
            <a:normAutofit fontScale="90000"/>
          </a:bodyPr>
          <a:lstStyle/>
          <a:p>
            <a:pPr algn="l"/>
            <a:br>
              <a:rPr lang="en-US" sz="2400" dirty="0"/>
            </a:br>
            <a:br>
              <a:rPr lang="en-US" sz="2400" dirty="0"/>
            </a:br>
            <a:br>
              <a:rPr lang="en-US" sz="2400" dirty="0"/>
            </a:br>
            <a:br>
              <a:rPr lang="en-US" sz="2400" dirty="0"/>
            </a:br>
            <a:r>
              <a:rPr lang="en-US" sz="4900" dirty="0"/>
              <a:t>Stakeholder Outreach</a:t>
            </a:r>
            <a:br>
              <a:rPr lang="en-US" sz="2400" dirty="0"/>
            </a:br>
            <a:br>
              <a:rPr lang="en-US" sz="2400" dirty="0"/>
            </a:br>
            <a:r>
              <a:rPr lang="en-US" sz="2200" dirty="0"/>
              <a:t>Tax Practitioner Liaison Meeting – July 25, 2025</a:t>
            </a:r>
            <a:br>
              <a:rPr lang="en-US" sz="2400" dirty="0"/>
            </a:br>
            <a:br>
              <a:rPr lang="en-US" sz="2400" dirty="0"/>
            </a:br>
            <a:br>
              <a:rPr lang="en-US" sz="2400" dirty="0"/>
            </a:br>
            <a:br>
              <a:rPr lang="en-US" sz="2400" dirty="0"/>
            </a:br>
            <a:endParaRPr lang="en-US" sz="2400" dirty="0"/>
          </a:p>
        </p:txBody>
      </p:sp>
      <p:sp>
        <p:nvSpPr>
          <p:cNvPr id="19" name="Content Placeholder 2">
            <a:extLst>
              <a:ext uri="{FF2B5EF4-FFF2-40B4-BE49-F238E27FC236}">
                <a16:creationId xmlns:a16="http://schemas.microsoft.com/office/drawing/2014/main" id="{E38582E2-80B4-FFFE-D12C-E63CDF2365A0}"/>
              </a:ext>
            </a:extLst>
          </p:cNvPr>
          <p:cNvSpPr>
            <a:spLocks noGrp="1"/>
          </p:cNvSpPr>
          <p:nvPr>
            <p:ph type="subTitle" idx="1"/>
          </p:nvPr>
        </p:nvSpPr>
        <p:spPr>
          <a:xfrm>
            <a:off x="6096000" y="4619624"/>
            <a:ext cx="5251703" cy="1038225"/>
          </a:xfrm>
        </p:spPr>
        <p:txBody>
          <a:bodyPr>
            <a:noAutofit/>
          </a:bodyPr>
          <a:lstStyle/>
          <a:p>
            <a:pPr algn="l"/>
            <a:r>
              <a:rPr lang="en-US" sz="2800" dirty="0"/>
              <a:t>Robert Oakes, </a:t>
            </a:r>
          </a:p>
          <a:p>
            <a:pPr algn="l"/>
            <a:r>
              <a:rPr lang="en-US" sz="1800" dirty="0"/>
              <a:t>Operations and Policy Analyst – PTAC Policy and Operations </a:t>
            </a:r>
          </a:p>
        </p:txBody>
      </p:sp>
      <p:grpSp>
        <p:nvGrpSpPr>
          <p:cNvPr id="5" name="Group 4" descr="Logo, Oregon Department of Revenue">
            <a:extLst>
              <a:ext uri="{FF2B5EF4-FFF2-40B4-BE49-F238E27FC236}">
                <a16:creationId xmlns:a16="http://schemas.microsoft.com/office/drawing/2014/main" id="{37A79080-1AA2-E9B1-67C7-2823C280C372}"/>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56D20C15-A924-275B-BE22-05B82E1B0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202B7752-22A2-E71F-96E0-883FCE251664}"/>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E8E95998-E1DD-19DB-33F3-52E7C9DA1115}"/>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56F474C-5D66-8BFD-E320-FDC6039DC1C5}"/>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4302287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21DD0-2521-2A9C-E5CD-36DD44867C9D}"/>
              </a:ext>
            </a:extLst>
          </p:cNvPr>
          <p:cNvSpPr>
            <a:spLocks noGrp="1"/>
          </p:cNvSpPr>
          <p:nvPr>
            <p:ph type="title"/>
          </p:nvPr>
        </p:nvSpPr>
        <p:spPr/>
        <p:txBody>
          <a:bodyPr/>
          <a:lstStyle/>
          <a:p>
            <a:r>
              <a:rPr lang="en-US" dirty="0"/>
              <a:t>Tax Pro Stakeholders</a:t>
            </a:r>
          </a:p>
        </p:txBody>
      </p:sp>
      <p:sp>
        <p:nvSpPr>
          <p:cNvPr id="3" name="Content Placeholder 2">
            <a:extLst>
              <a:ext uri="{FF2B5EF4-FFF2-40B4-BE49-F238E27FC236}">
                <a16:creationId xmlns:a16="http://schemas.microsoft.com/office/drawing/2014/main" id="{72E4BD61-D87F-CE86-BE74-8CEFD5AC96FF}"/>
              </a:ext>
            </a:extLst>
          </p:cNvPr>
          <p:cNvSpPr>
            <a:spLocks noGrp="1"/>
          </p:cNvSpPr>
          <p:nvPr>
            <p:ph idx="1"/>
          </p:nvPr>
        </p:nvSpPr>
        <p:spPr/>
        <p:txBody>
          <a:bodyPr/>
          <a:lstStyle/>
          <a:p>
            <a:r>
              <a:rPr lang="en-US" dirty="0"/>
              <a:t>Oregon Association of Tax Consultants (OATC)</a:t>
            </a:r>
          </a:p>
          <a:p>
            <a:r>
              <a:rPr lang="en-US" dirty="0"/>
              <a:t>Oregon Society of Tax Consultants (OSTC)</a:t>
            </a:r>
          </a:p>
          <a:p>
            <a:r>
              <a:rPr lang="en-US" dirty="0"/>
              <a:t>National Association of Tax Professionals (NATP)</a:t>
            </a:r>
          </a:p>
          <a:p>
            <a:r>
              <a:rPr lang="en-US" dirty="0"/>
              <a:t>Oregon Society of CPAs (OSCPA)</a:t>
            </a:r>
          </a:p>
          <a:p>
            <a:r>
              <a:rPr lang="en-US" dirty="0"/>
              <a:t>Oregon Association of Independent Accountants (OAIA)</a:t>
            </a:r>
          </a:p>
          <a:p>
            <a:r>
              <a:rPr lang="en-US" dirty="0"/>
              <a:t>Oregon Society of Enrolled Agents (OSEA)</a:t>
            </a:r>
          </a:p>
        </p:txBody>
      </p:sp>
    </p:spTree>
    <p:extLst>
      <p:ext uri="{BB962C8B-B14F-4D97-AF65-F5344CB8AC3E}">
        <p14:creationId xmlns:p14="http://schemas.microsoft.com/office/powerpoint/2010/main" val="23875711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30AAF-8236-2DC0-0B23-F244EF107650}"/>
              </a:ext>
            </a:extLst>
          </p:cNvPr>
          <p:cNvSpPr>
            <a:spLocks noGrp="1"/>
          </p:cNvSpPr>
          <p:nvPr>
            <p:ph type="title"/>
          </p:nvPr>
        </p:nvSpPr>
        <p:spPr/>
        <p:txBody>
          <a:bodyPr/>
          <a:lstStyle/>
          <a:p>
            <a:r>
              <a:rPr lang="en-US" dirty="0"/>
              <a:t>DOR Partners</a:t>
            </a:r>
          </a:p>
        </p:txBody>
      </p:sp>
      <p:sp>
        <p:nvSpPr>
          <p:cNvPr id="3" name="Content Placeholder 2">
            <a:extLst>
              <a:ext uri="{FF2B5EF4-FFF2-40B4-BE49-F238E27FC236}">
                <a16:creationId xmlns:a16="http://schemas.microsoft.com/office/drawing/2014/main" id="{8957F9AA-2534-158D-6B94-663842C7FE21}"/>
              </a:ext>
            </a:extLst>
          </p:cNvPr>
          <p:cNvSpPr>
            <a:spLocks noGrp="1"/>
          </p:cNvSpPr>
          <p:nvPr>
            <p:ph idx="1"/>
          </p:nvPr>
        </p:nvSpPr>
        <p:spPr/>
        <p:txBody>
          <a:bodyPr>
            <a:normAutofit/>
          </a:bodyPr>
          <a:lstStyle/>
          <a:p>
            <a:r>
              <a:rPr lang="en-US" sz="3600" dirty="0"/>
              <a:t>Oregon Board of Tax Practitioners</a:t>
            </a:r>
          </a:p>
          <a:p>
            <a:r>
              <a:rPr lang="en-US" sz="3600" dirty="0"/>
              <a:t>Oregon Board of Accountancy</a:t>
            </a:r>
          </a:p>
          <a:p>
            <a:r>
              <a:rPr lang="en-US" sz="3600" dirty="0"/>
              <a:t>MFS Cash Oregon</a:t>
            </a:r>
          </a:p>
          <a:p>
            <a:r>
              <a:rPr lang="en-US" sz="3600" dirty="0"/>
              <a:t>H&amp;R Block</a:t>
            </a:r>
          </a:p>
          <a:p>
            <a:r>
              <a:rPr lang="en-US" sz="3600" dirty="0"/>
              <a:t>Volunteer Income Tax Assistance/AARP</a:t>
            </a:r>
          </a:p>
        </p:txBody>
      </p:sp>
    </p:spTree>
    <p:extLst>
      <p:ext uri="{BB962C8B-B14F-4D97-AF65-F5344CB8AC3E}">
        <p14:creationId xmlns:p14="http://schemas.microsoft.com/office/powerpoint/2010/main" val="33087235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D93F6-28B2-939E-2D43-6C37CB49BFEE}"/>
              </a:ext>
            </a:extLst>
          </p:cNvPr>
          <p:cNvSpPr>
            <a:spLocks noGrp="1"/>
          </p:cNvSpPr>
          <p:nvPr>
            <p:ph type="title"/>
          </p:nvPr>
        </p:nvSpPr>
        <p:spPr/>
        <p:txBody>
          <a:bodyPr/>
          <a:lstStyle/>
          <a:p>
            <a:r>
              <a:rPr lang="en-US" dirty="0"/>
              <a:t>DOR Outreach</a:t>
            </a:r>
          </a:p>
        </p:txBody>
      </p:sp>
      <p:sp>
        <p:nvSpPr>
          <p:cNvPr id="3" name="Content Placeholder 2">
            <a:extLst>
              <a:ext uri="{FF2B5EF4-FFF2-40B4-BE49-F238E27FC236}">
                <a16:creationId xmlns:a16="http://schemas.microsoft.com/office/drawing/2014/main" id="{D7680B85-411C-8283-CD6A-D7EB592B42F5}"/>
              </a:ext>
            </a:extLst>
          </p:cNvPr>
          <p:cNvSpPr>
            <a:spLocks noGrp="1"/>
          </p:cNvSpPr>
          <p:nvPr>
            <p:ph idx="1"/>
          </p:nvPr>
        </p:nvSpPr>
        <p:spPr/>
        <p:txBody>
          <a:bodyPr>
            <a:normAutofit lnSpcReduction="10000"/>
          </a:bodyPr>
          <a:lstStyle/>
          <a:p>
            <a:r>
              <a:rPr lang="en-US" sz="4000" dirty="0"/>
              <a:t>Tax Pro Liaison Meetings – Quarterly</a:t>
            </a:r>
          </a:p>
          <a:p>
            <a:pPr marL="0" indent="0">
              <a:buNone/>
            </a:pPr>
            <a:endParaRPr lang="en-US" sz="4000" dirty="0"/>
          </a:p>
          <a:p>
            <a:r>
              <a:rPr lang="en-US" sz="4000" dirty="0"/>
              <a:t>New Law Update – January</a:t>
            </a:r>
          </a:p>
          <a:p>
            <a:endParaRPr lang="en-US" sz="4000" dirty="0"/>
          </a:p>
          <a:p>
            <a:r>
              <a:rPr lang="en-US" sz="4000" dirty="0" err="1"/>
              <a:t>ReveNews</a:t>
            </a:r>
            <a:r>
              <a:rPr lang="en-US" sz="4000" dirty="0"/>
              <a:t> Bulletins</a:t>
            </a:r>
          </a:p>
          <a:p>
            <a:pPr marL="0" indent="0">
              <a:buNone/>
            </a:pPr>
            <a:endParaRPr lang="en-US" sz="4000" dirty="0"/>
          </a:p>
          <a:p>
            <a:r>
              <a:rPr lang="en-US" sz="4000" dirty="0"/>
              <a:t>Requested presentations</a:t>
            </a:r>
          </a:p>
        </p:txBody>
      </p:sp>
    </p:spTree>
    <p:extLst>
      <p:ext uri="{BB962C8B-B14F-4D97-AF65-F5344CB8AC3E}">
        <p14:creationId xmlns:p14="http://schemas.microsoft.com/office/powerpoint/2010/main" val="12892229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DB446-96A5-FC22-4E4D-B594BC45C671}"/>
              </a:ext>
            </a:extLst>
          </p:cNvPr>
          <p:cNvSpPr>
            <a:spLocks noGrp="1"/>
          </p:cNvSpPr>
          <p:nvPr>
            <p:ph type="title"/>
          </p:nvPr>
        </p:nvSpPr>
        <p:spPr/>
        <p:txBody>
          <a:bodyPr/>
          <a:lstStyle/>
          <a:p>
            <a:r>
              <a:rPr lang="en-US" dirty="0" err="1"/>
              <a:t>RevNews</a:t>
            </a:r>
            <a:r>
              <a:rPr lang="en-US" dirty="0"/>
              <a:t> Bulletins</a:t>
            </a:r>
          </a:p>
        </p:txBody>
      </p:sp>
      <p:pic>
        <p:nvPicPr>
          <p:cNvPr id="5" name="Content Placeholder 4" descr="This is the DOR Web page where you can sign up for ReveNews bulletins from the department.">
            <a:extLst>
              <a:ext uri="{FF2B5EF4-FFF2-40B4-BE49-F238E27FC236}">
                <a16:creationId xmlns:a16="http://schemas.microsoft.com/office/drawing/2014/main" id="{BDB4A8DB-1378-85E3-FFA2-67530E91F33B}"/>
              </a:ext>
            </a:extLst>
          </p:cNvPr>
          <p:cNvPicPr>
            <a:picLocks noGrp="1" noChangeAspect="1"/>
          </p:cNvPicPr>
          <p:nvPr>
            <p:ph idx="1"/>
          </p:nvPr>
        </p:nvPicPr>
        <p:blipFill>
          <a:blip r:embed="rId3"/>
          <a:stretch>
            <a:fillRect/>
          </a:stretch>
        </p:blipFill>
        <p:spPr>
          <a:xfrm>
            <a:off x="457200" y="1519881"/>
            <a:ext cx="10896600" cy="5226908"/>
          </a:xfrm>
        </p:spPr>
      </p:pic>
    </p:spTree>
    <p:extLst>
      <p:ext uri="{BB962C8B-B14F-4D97-AF65-F5344CB8AC3E}">
        <p14:creationId xmlns:p14="http://schemas.microsoft.com/office/powerpoint/2010/main" val="30711193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6BD9C-7E6E-DAFF-BF08-C4F9D3D01897}"/>
              </a:ext>
            </a:extLst>
          </p:cNvPr>
          <p:cNvSpPr>
            <a:spLocks noGrp="1"/>
          </p:cNvSpPr>
          <p:nvPr>
            <p:ph type="title"/>
          </p:nvPr>
        </p:nvSpPr>
        <p:spPr/>
        <p:txBody>
          <a:bodyPr/>
          <a:lstStyle/>
          <a:p>
            <a:r>
              <a:rPr lang="en-US" dirty="0" err="1"/>
              <a:t>ReveNews</a:t>
            </a:r>
            <a:endParaRPr lang="en-US" dirty="0"/>
          </a:p>
        </p:txBody>
      </p:sp>
      <p:pic>
        <p:nvPicPr>
          <p:cNvPr id="5" name="Content Placeholder 4" descr="This is what a DOR ReveNews about an Administrative Rules Hearing looks like.">
            <a:extLst>
              <a:ext uri="{FF2B5EF4-FFF2-40B4-BE49-F238E27FC236}">
                <a16:creationId xmlns:a16="http://schemas.microsoft.com/office/drawing/2014/main" id="{07FF3201-E898-049D-F16A-5F439CD0EF50}"/>
              </a:ext>
            </a:extLst>
          </p:cNvPr>
          <p:cNvPicPr>
            <a:picLocks noGrp="1" noChangeAspect="1"/>
          </p:cNvPicPr>
          <p:nvPr>
            <p:ph idx="1"/>
          </p:nvPr>
        </p:nvPicPr>
        <p:blipFill>
          <a:blip r:embed="rId3"/>
          <a:stretch>
            <a:fillRect/>
          </a:stretch>
        </p:blipFill>
        <p:spPr>
          <a:xfrm>
            <a:off x="838200" y="1495168"/>
            <a:ext cx="9986319" cy="5263977"/>
          </a:xfrm>
        </p:spPr>
      </p:pic>
    </p:spTree>
    <p:extLst>
      <p:ext uri="{BB962C8B-B14F-4D97-AF65-F5344CB8AC3E}">
        <p14:creationId xmlns:p14="http://schemas.microsoft.com/office/powerpoint/2010/main" val="17996925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A5B2E-3576-0305-76DA-F38092BDC35B}"/>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5402C6B3-B469-FB91-2976-09B41A1C986F}"/>
              </a:ext>
            </a:extLst>
          </p:cNvPr>
          <p:cNvSpPr>
            <a:spLocks noGrp="1"/>
          </p:cNvSpPr>
          <p:nvPr>
            <p:ph idx="1"/>
          </p:nvPr>
        </p:nvSpPr>
        <p:spPr/>
        <p:txBody>
          <a:bodyPr/>
          <a:lstStyle/>
          <a:p>
            <a:pPr algn="l">
              <a:spcBef>
                <a:spcPts val="1500"/>
              </a:spcBef>
              <a:spcAft>
                <a:spcPts val="750"/>
              </a:spcAft>
              <a:buNone/>
            </a:pPr>
            <a:br>
              <a:rPr lang="en-US" b="0" i="0" dirty="0">
                <a:solidFill>
                  <a:srgbClr val="444444"/>
                </a:solidFill>
                <a:effectLst/>
                <a:latin typeface="Helvetica Neue"/>
              </a:rPr>
            </a:br>
            <a:endParaRPr lang="en-US" b="0" i="0" dirty="0">
              <a:solidFill>
                <a:srgbClr val="444444"/>
              </a:solidFill>
              <a:effectLst/>
              <a:latin typeface="Helvetica Neue"/>
            </a:endParaRPr>
          </a:p>
          <a:p>
            <a:pPr algn="l">
              <a:spcAft>
                <a:spcPts val="750"/>
              </a:spcAft>
              <a:buNone/>
            </a:pPr>
            <a:r>
              <a:rPr lang="en-US" b="0" i="0" dirty="0">
                <a:solidFill>
                  <a:srgbClr val="444444"/>
                </a:solidFill>
                <a:effectLst/>
                <a:latin typeface="Helvetica Neue"/>
              </a:rPr>
              <a:t>To reach our dedicated practitioner specialist:</a:t>
            </a:r>
            <a:br>
              <a:rPr lang="en-US" b="0" i="0" dirty="0">
                <a:solidFill>
                  <a:srgbClr val="444444"/>
                </a:solidFill>
                <a:effectLst/>
                <a:latin typeface="Helvetica Neue"/>
              </a:rPr>
            </a:br>
            <a:endParaRPr lang="en-US" b="0" i="0" dirty="0">
              <a:solidFill>
                <a:srgbClr val="444444"/>
              </a:solidFill>
              <a:effectLst/>
              <a:latin typeface="Helvetica Neue"/>
            </a:endParaRPr>
          </a:p>
          <a:p>
            <a:pPr>
              <a:spcAft>
                <a:spcPts val="750"/>
              </a:spcAft>
            </a:pPr>
            <a:r>
              <a:rPr lang="en-US" b="0" i="0" dirty="0">
                <a:solidFill>
                  <a:srgbClr val="444444"/>
                </a:solidFill>
                <a:effectLst/>
                <a:latin typeface="Helvetica Neue"/>
              </a:rPr>
              <a:t>Email: </a:t>
            </a:r>
            <a:r>
              <a:rPr lang="en-US" b="0" i="0" u="sng" dirty="0">
                <a:solidFill>
                  <a:srgbClr val="3344DD"/>
                </a:solidFill>
                <a:effectLst/>
                <a:latin typeface="Helvetica Neue"/>
                <a:hlinkClick r:id="rId2"/>
              </a:rPr>
              <a:t>prac.revenue@dor.oregon.gov</a:t>
            </a:r>
            <a:br>
              <a:rPr lang="en-US" b="0" i="0" dirty="0">
                <a:solidFill>
                  <a:srgbClr val="444444"/>
                </a:solidFill>
                <a:effectLst/>
                <a:latin typeface="Helvetica Neue"/>
              </a:rPr>
            </a:br>
            <a:endParaRPr lang="en-US" b="0" i="0" dirty="0">
              <a:solidFill>
                <a:srgbClr val="444444"/>
              </a:solidFill>
              <a:effectLst/>
              <a:latin typeface="Helvetica Neue"/>
            </a:endParaRPr>
          </a:p>
          <a:p>
            <a:pPr algn="l">
              <a:spcAft>
                <a:spcPts val="750"/>
              </a:spcAft>
            </a:pPr>
            <a:r>
              <a:rPr lang="en-US" b="0" i="0" dirty="0">
                <a:solidFill>
                  <a:srgbClr val="444444"/>
                </a:solidFill>
                <a:effectLst/>
                <a:latin typeface="Helvetica Neue"/>
              </a:rPr>
              <a:t>Phone: 503-947-3541</a:t>
            </a:r>
          </a:p>
          <a:p>
            <a:endParaRPr lang="en-US" dirty="0"/>
          </a:p>
        </p:txBody>
      </p:sp>
    </p:spTree>
    <p:extLst>
      <p:ext uri="{BB962C8B-B14F-4D97-AF65-F5344CB8AC3E}">
        <p14:creationId xmlns:p14="http://schemas.microsoft.com/office/powerpoint/2010/main" val="13301387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F1AA0-0471-06DA-6EBA-883280585D4A}"/>
              </a:ext>
            </a:extLst>
          </p:cNvPr>
          <p:cNvSpPr>
            <a:spLocks noGrp="1"/>
          </p:cNvSpPr>
          <p:nvPr>
            <p:ph type="title"/>
          </p:nvPr>
        </p:nvSpPr>
        <p:spPr/>
        <p:txBody>
          <a:bodyPr/>
          <a:lstStyle/>
          <a:p>
            <a:r>
              <a:rPr lang="en-US" dirty="0"/>
              <a:t>Tax Practitioner Contacts</a:t>
            </a:r>
          </a:p>
        </p:txBody>
      </p:sp>
      <p:graphicFrame>
        <p:nvGraphicFramePr>
          <p:cNvPr id="4" name="Content Placeholder 3" descr="This is a graph showing the annual number of emails and phone calls to the department's tax practitioner line and inbox.">
            <a:extLst>
              <a:ext uri="{FF2B5EF4-FFF2-40B4-BE49-F238E27FC236}">
                <a16:creationId xmlns:a16="http://schemas.microsoft.com/office/drawing/2014/main" id="{5193D45B-17BA-0911-6FF4-0B36FFC7EB72}"/>
              </a:ext>
            </a:extLst>
          </p:cNvPr>
          <p:cNvGraphicFramePr>
            <a:graphicFrameLocks noGrp="1"/>
          </p:cNvGraphicFramePr>
          <p:nvPr>
            <p:ph idx="1"/>
            <p:extLst>
              <p:ext uri="{D42A27DB-BD31-4B8C-83A1-F6EECF244321}">
                <p14:modId xmlns:p14="http://schemas.microsoft.com/office/powerpoint/2010/main" val="100260428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064325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B441F-D35B-7B4A-031C-A9421F58D3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44F79D-9160-B250-2DF9-449D176A1604}"/>
              </a:ext>
            </a:extLst>
          </p:cNvPr>
          <p:cNvSpPr>
            <a:spLocks noGrp="1"/>
          </p:cNvSpPr>
          <p:nvPr>
            <p:ph type="ctrTitle"/>
          </p:nvPr>
        </p:nvSpPr>
        <p:spPr>
          <a:xfrm>
            <a:off x="7397872" y="724277"/>
            <a:ext cx="3946781" cy="3336719"/>
          </a:xfrm>
        </p:spPr>
        <p:txBody>
          <a:bodyPr>
            <a:normAutofit/>
          </a:bodyPr>
          <a:lstStyle/>
          <a:p>
            <a:pPr algn="l"/>
            <a:br>
              <a:rPr lang="en-US" sz="2400" dirty="0"/>
            </a:br>
            <a:br>
              <a:rPr lang="en-US" sz="2400" dirty="0"/>
            </a:br>
            <a:br>
              <a:rPr lang="en-US" sz="2400" dirty="0"/>
            </a:br>
            <a:br>
              <a:rPr lang="en-US" sz="2400" dirty="0"/>
            </a:br>
            <a:r>
              <a:rPr lang="en-US" sz="4000" dirty="0"/>
              <a:t>Questions to ask?</a:t>
            </a:r>
            <a:br>
              <a:rPr lang="en-US" sz="2400" dirty="0"/>
            </a:br>
            <a:br>
              <a:rPr lang="en-US" sz="2400" dirty="0"/>
            </a:br>
            <a:br>
              <a:rPr lang="en-US" sz="2400" dirty="0"/>
            </a:br>
            <a:br>
              <a:rPr lang="en-US" sz="2400" dirty="0"/>
            </a:br>
            <a:endParaRPr lang="en-US" sz="2400" dirty="0"/>
          </a:p>
        </p:txBody>
      </p:sp>
      <p:sp>
        <p:nvSpPr>
          <p:cNvPr id="19" name="Content Placeholder 2">
            <a:extLst>
              <a:ext uri="{FF2B5EF4-FFF2-40B4-BE49-F238E27FC236}">
                <a16:creationId xmlns:a16="http://schemas.microsoft.com/office/drawing/2014/main" id="{96D0ED2B-C15B-6CE7-9429-64EEBD7D8E0A}"/>
              </a:ext>
            </a:extLst>
          </p:cNvPr>
          <p:cNvSpPr>
            <a:spLocks noGrp="1"/>
          </p:cNvSpPr>
          <p:nvPr>
            <p:ph type="subTitle" idx="1"/>
          </p:nvPr>
        </p:nvSpPr>
        <p:spPr>
          <a:xfrm>
            <a:off x="838198" y="4619624"/>
            <a:ext cx="10509506" cy="1038225"/>
          </a:xfrm>
        </p:spPr>
        <p:txBody>
          <a:bodyPr>
            <a:noAutofit/>
          </a:bodyPr>
          <a:lstStyle/>
          <a:p>
            <a:pPr algn="l"/>
            <a:r>
              <a:rPr lang="en-US" sz="4000" b="0" i="0" u="sng" dirty="0">
                <a:solidFill>
                  <a:srgbClr val="B50010"/>
                </a:solidFill>
                <a:effectLst/>
                <a:latin typeface="Helvetica Neue"/>
                <a:hlinkClick r:id="rId3"/>
              </a:rPr>
              <a:t>TaxProfessional.Meeting@dor.oregon.gov</a:t>
            </a:r>
            <a:endParaRPr lang="en-US" sz="4000" u="sng" dirty="0"/>
          </a:p>
        </p:txBody>
      </p:sp>
      <p:grpSp>
        <p:nvGrpSpPr>
          <p:cNvPr id="5" name="Group 4" descr="Logo, Oregon Department of Revenue">
            <a:extLst>
              <a:ext uri="{FF2B5EF4-FFF2-40B4-BE49-F238E27FC236}">
                <a16:creationId xmlns:a16="http://schemas.microsoft.com/office/drawing/2014/main" id="{73D580A6-BA56-E9D0-7ABD-C41C00AD8E61}"/>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6F20D7FE-99B9-2C19-F5B5-5FAFC2E601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C348C17B-AA82-A064-B900-D7EAD45E6994}"/>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5C91E94D-F563-52B7-0427-BD69BB639D71}"/>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C344CBE-7E93-0549-964B-EEA11C7DAD9D}"/>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0625313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B437-D9CF-A715-026B-DC51254FF9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3E5238-BF13-7613-0172-129E6F5306F9}"/>
              </a:ext>
            </a:extLst>
          </p:cNvPr>
          <p:cNvSpPr>
            <a:spLocks noGrp="1"/>
          </p:cNvSpPr>
          <p:nvPr>
            <p:ph type="ctrTitle"/>
          </p:nvPr>
        </p:nvSpPr>
        <p:spPr>
          <a:xfrm>
            <a:off x="7397872" y="724277"/>
            <a:ext cx="3946781" cy="3336719"/>
          </a:xfrm>
        </p:spPr>
        <p:txBody>
          <a:bodyPr>
            <a:normAutofit fontScale="90000"/>
          </a:bodyPr>
          <a:lstStyle/>
          <a:p>
            <a:pPr algn="l"/>
            <a:br>
              <a:rPr lang="en-US" sz="2400" dirty="0"/>
            </a:br>
            <a:br>
              <a:rPr lang="en-US" sz="2400" dirty="0"/>
            </a:br>
            <a:br>
              <a:rPr lang="en-US" sz="2400" dirty="0"/>
            </a:br>
            <a:br>
              <a:rPr lang="en-US" sz="2400" dirty="0"/>
            </a:br>
            <a:r>
              <a:rPr lang="en-US" sz="4900" dirty="0"/>
              <a:t>Federal Tax Changes</a:t>
            </a:r>
            <a:br>
              <a:rPr lang="en-US" sz="2400" dirty="0"/>
            </a:br>
            <a:br>
              <a:rPr lang="en-US" sz="2400" dirty="0"/>
            </a:br>
            <a:r>
              <a:rPr lang="en-US" sz="2200" dirty="0"/>
              <a:t>Tax Practitioner Liaison Meeting – July 25, 2025</a:t>
            </a:r>
            <a:br>
              <a:rPr lang="en-US" sz="2400" dirty="0"/>
            </a:br>
            <a:br>
              <a:rPr lang="en-US" sz="2400" dirty="0"/>
            </a:br>
            <a:br>
              <a:rPr lang="en-US" sz="2400" dirty="0"/>
            </a:br>
            <a:br>
              <a:rPr lang="en-US" sz="2400" dirty="0"/>
            </a:br>
            <a:endParaRPr lang="en-US" sz="2400" dirty="0"/>
          </a:p>
        </p:txBody>
      </p:sp>
      <p:sp>
        <p:nvSpPr>
          <p:cNvPr id="19" name="Content Placeholder 2">
            <a:extLst>
              <a:ext uri="{FF2B5EF4-FFF2-40B4-BE49-F238E27FC236}">
                <a16:creationId xmlns:a16="http://schemas.microsoft.com/office/drawing/2014/main" id="{B1781F52-2BB4-8352-25B4-0858ECBBE124}"/>
              </a:ext>
            </a:extLst>
          </p:cNvPr>
          <p:cNvSpPr>
            <a:spLocks noGrp="1"/>
          </p:cNvSpPr>
          <p:nvPr>
            <p:ph type="subTitle" idx="1"/>
          </p:nvPr>
        </p:nvSpPr>
        <p:spPr>
          <a:xfrm>
            <a:off x="6096000" y="4619624"/>
            <a:ext cx="5251703" cy="1038225"/>
          </a:xfrm>
        </p:spPr>
        <p:txBody>
          <a:bodyPr>
            <a:noAutofit/>
          </a:bodyPr>
          <a:lstStyle/>
          <a:p>
            <a:pPr algn="l"/>
            <a:r>
              <a:rPr lang="en-US" sz="2800" dirty="0"/>
              <a:t>Robert Oakes, </a:t>
            </a:r>
          </a:p>
          <a:p>
            <a:pPr algn="l"/>
            <a:r>
              <a:rPr lang="en-US" sz="1800" dirty="0"/>
              <a:t>Operations and Policy Analyst – PTAC Policy and Operations </a:t>
            </a:r>
          </a:p>
        </p:txBody>
      </p:sp>
      <p:grpSp>
        <p:nvGrpSpPr>
          <p:cNvPr id="5" name="Group 4" descr="Logo, Oregon Department of Revenue">
            <a:extLst>
              <a:ext uri="{FF2B5EF4-FFF2-40B4-BE49-F238E27FC236}">
                <a16:creationId xmlns:a16="http://schemas.microsoft.com/office/drawing/2014/main" id="{9158D8C7-52D9-2DE0-8196-75F07318A6C0}"/>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74AF71B1-EA7A-5436-5188-8A0BC9875F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B4353B80-DA4A-DBA6-7A00-519609E5C3FC}"/>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C8E14432-A1F9-2E98-65B8-A99E123122C4}"/>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8269C33-467B-2D4D-B4BC-61CA31D991D3}"/>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915610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BE869-3EA3-0619-3781-7B7B3AAB0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E55FAC-C10B-8A24-1351-F55094EA06F9}"/>
              </a:ext>
            </a:extLst>
          </p:cNvPr>
          <p:cNvSpPr>
            <a:spLocks noGrp="1"/>
          </p:cNvSpPr>
          <p:nvPr>
            <p:ph type="title"/>
          </p:nvPr>
        </p:nvSpPr>
        <p:spPr>
          <a:xfrm>
            <a:off x="838200" y="556995"/>
            <a:ext cx="10515600" cy="1133693"/>
          </a:xfrm>
        </p:spPr>
        <p:txBody>
          <a:bodyPr>
            <a:normAutofit/>
          </a:bodyPr>
          <a:lstStyle/>
          <a:p>
            <a:r>
              <a:rPr lang="en-US" dirty="0"/>
              <a:t>Tax Pro Liaison Meetings - Changes</a:t>
            </a:r>
          </a:p>
        </p:txBody>
      </p:sp>
      <p:graphicFrame>
        <p:nvGraphicFramePr>
          <p:cNvPr id="5" name="Content Placeholder 2" descr="The PowerPoint slides will be posted. You can save the file, print it out, or both.">
            <a:extLst>
              <a:ext uri="{FF2B5EF4-FFF2-40B4-BE49-F238E27FC236}">
                <a16:creationId xmlns:a16="http://schemas.microsoft.com/office/drawing/2014/main" id="{1444F8FD-C4A7-8647-5191-085C9444C155}"/>
              </a:ext>
            </a:extLst>
          </p:cNvPr>
          <p:cNvGraphicFramePr>
            <a:graphicFrameLocks noGrp="1"/>
          </p:cNvGraphicFramePr>
          <p:nvPr>
            <p:ph idx="1"/>
            <p:extLst>
              <p:ext uri="{D42A27DB-BD31-4B8C-83A1-F6EECF244321}">
                <p14:modId xmlns:p14="http://schemas.microsoft.com/office/powerpoint/2010/main" val="400121114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E93410DC-258B-0333-CA35-123759A3FB95}"/>
              </a:ext>
              <a:ext uri="{C183D7F6-B498-43B3-948B-1728B52AA6E4}">
                <adec:decorative xmlns:adec="http://schemas.microsoft.com/office/drawing/2017/decorative" val="1"/>
              </a:ext>
            </a:extLst>
          </p:cNvPr>
          <p:cNvSpPr>
            <a:spLocks noGrp="1"/>
          </p:cNvSpPr>
          <p:nvPr>
            <p:ph type="sldNum" sz="quarter" idx="12"/>
          </p:nvPr>
        </p:nvSpPr>
        <p:spPr/>
        <p:txBody>
          <a:bodyPr/>
          <a:lstStyle/>
          <a:p>
            <a:fld id="{9E479467-D475-44BA-A6A1-CAD0337F3F46}" type="slidenum">
              <a:rPr lang="en-US" smtClean="0"/>
              <a:t>7</a:t>
            </a:fld>
            <a:endParaRPr lang="en-US" dirty="0"/>
          </a:p>
        </p:txBody>
      </p:sp>
      <p:sp>
        <p:nvSpPr>
          <p:cNvPr id="7" name="TextBox 6">
            <a:extLst>
              <a:ext uri="{FF2B5EF4-FFF2-40B4-BE49-F238E27FC236}">
                <a16:creationId xmlns:a16="http://schemas.microsoft.com/office/drawing/2014/main" id="{53E79693-A9EB-CA5E-9E2F-DC93109E273E}"/>
              </a:ext>
            </a:extLst>
          </p:cNvPr>
          <p:cNvSpPr txBox="1"/>
          <p:nvPr/>
        </p:nvSpPr>
        <p:spPr>
          <a:xfrm>
            <a:off x="8102853" y="4916032"/>
            <a:ext cx="2869948" cy="461665"/>
          </a:xfrm>
          <a:prstGeom prst="rect">
            <a:avLst/>
          </a:prstGeom>
          <a:noFill/>
        </p:spPr>
        <p:txBody>
          <a:bodyPr wrap="square" rtlCol="0">
            <a:spAutoFit/>
          </a:bodyPr>
          <a:lstStyle/>
          <a:p>
            <a:pPr algn="ctr"/>
            <a:r>
              <a:rPr lang="en-US" sz="2400" dirty="0"/>
              <a:t>Print if needed</a:t>
            </a:r>
          </a:p>
        </p:txBody>
      </p:sp>
    </p:spTree>
    <p:extLst>
      <p:ext uri="{BB962C8B-B14F-4D97-AF65-F5344CB8AC3E}">
        <p14:creationId xmlns:p14="http://schemas.microsoft.com/office/powerpoint/2010/main" val="31685180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D2A2A-ED41-A457-2D5B-77A1039DD0A9}"/>
              </a:ext>
            </a:extLst>
          </p:cNvPr>
          <p:cNvSpPr>
            <a:spLocks noGrp="1"/>
          </p:cNvSpPr>
          <p:nvPr>
            <p:ph type="title"/>
          </p:nvPr>
        </p:nvSpPr>
        <p:spPr/>
        <p:txBody>
          <a:bodyPr/>
          <a:lstStyle/>
          <a:p>
            <a:r>
              <a:rPr lang="en-US" dirty="0"/>
              <a:t>State and Local Tax Deduction (SALT)</a:t>
            </a:r>
          </a:p>
        </p:txBody>
      </p:sp>
      <p:sp>
        <p:nvSpPr>
          <p:cNvPr id="3" name="Content Placeholder 2">
            <a:extLst>
              <a:ext uri="{FF2B5EF4-FFF2-40B4-BE49-F238E27FC236}">
                <a16:creationId xmlns:a16="http://schemas.microsoft.com/office/drawing/2014/main" id="{372A1B22-0233-BA1A-FEE0-93059DABC3D3}"/>
              </a:ext>
            </a:extLst>
          </p:cNvPr>
          <p:cNvSpPr>
            <a:spLocks noGrp="1"/>
          </p:cNvSpPr>
          <p:nvPr>
            <p:ph idx="1"/>
          </p:nvPr>
        </p:nvSpPr>
        <p:spPr/>
        <p:txBody>
          <a:bodyPr/>
          <a:lstStyle/>
          <a:p>
            <a:r>
              <a:rPr lang="en-US" dirty="0"/>
              <a:t>Increased Cap: The deduction limit is temporarily raised from $10,000 to $40,000</a:t>
            </a:r>
          </a:p>
          <a:p>
            <a:r>
              <a:rPr lang="en-US" dirty="0"/>
              <a:t>Effective for the 2025 tax year.</a:t>
            </a:r>
          </a:p>
          <a:p>
            <a:r>
              <a:rPr lang="en-US" dirty="0"/>
              <a:t>Income-Based Phaseout: $40,000 cap applies to households with a Modified Adjusted Gross Income (MAGI) of $500,000 or less ($250,000 for married couples filing separately).</a:t>
            </a:r>
          </a:p>
          <a:p>
            <a:r>
              <a:rPr lang="en-US" dirty="0"/>
              <a:t>Phaseout Details: For households exceeding the threshold, the deduction is reduced by 30% of the excess income, but the deduction cannot drop below $10,000.</a:t>
            </a:r>
          </a:p>
        </p:txBody>
      </p:sp>
    </p:spTree>
    <p:extLst>
      <p:ext uri="{BB962C8B-B14F-4D97-AF65-F5344CB8AC3E}">
        <p14:creationId xmlns:p14="http://schemas.microsoft.com/office/powerpoint/2010/main" val="13897650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10C81-5369-8D74-503B-E2FF51B02BBB}"/>
              </a:ext>
            </a:extLst>
          </p:cNvPr>
          <p:cNvSpPr>
            <a:spLocks noGrp="1"/>
          </p:cNvSpPr>
          <p:nvPr>
            <p:ph type="title"/>
          </p:nvPr>
        </p:nvSpPr>
        <p:spPr/>
        <p:txBody>
          <a:bodyPr/>
          <a:lstStyle/>
          <a:p>
            <a:r>
              <a:rPr lang="en-US" dirty="0"/>
              <a:t>SALT Deduction</a:t>
            </a:r>
          </a:p>
        </p:txBody>
      </p:sp>
      <p:sp>
        <p:nvSpPr>
          <p:cNvPr id="3" name="Content Placeholder 2">
            <a:extLst>
              <a:ext uri="{FF2B5EF4-FFF2-40B4-BE49-F238E27FC236}">
                <a16:creationId xmlns:a16="http://schemas.microsoft.com/office/drawing/2014/main" id="{E70EF04D-90DB-7514-C421-A798AEDF195D}"/>
              </a:ext>
            </a:extLst>
          </p:cNvPr>
          <p:cNvSpPr>
            <a:spLocks noGrp="1"/>
          </p:cNvSpPr>
          <p:nvPr>
            <p:ph idx="1"/>
          </p:nvPr>
        </p:nvSpPr>
        <p:spPr/>
        <p:txBody>
          <a:bodyPr/>
          <a:lstStyle/>
          <a:p>
            <a:pPr marL="342900" marR="0" lvl="0" indent="-342900">
              <a:spcBef>
                <a:spcPts val="600"/>
              </a:spcBef>
              <a:buFont typeface="Symbol" panose="05050102010706020507" pitchFamily="18" charset="2"/>
              <a:buChar char=""/>
            </a:pPr>
            <a:r>
              <a:rPr lang="en-US" sz="3200" kern="100" dirty="0">
                <a:effectLst/>
                <a:latin typeface="Palatino Linotype" panose="02040502050505030304" pitchFamily="18" charset="0"/>
                <a:ea typeface="Aptos" panose="02110004020202020204"/>
                <a:cs typeface="Times New Roman" panose="02020603050405020304" pitchFamily="18" charset="0"/>
              </a:rPr>
              <a:t>Oregon is currently tied to the increase in the deduction for state and local taxes paid (SALT)</a:t>
            </a:r>
          </a:p>
          <a:p>
            <a:pPr marL="342900" marR="0" lvl="0" indent="-342900">
              <a:spcBef>
                <a:spcPts val="600"/>
              </a:spcBef>
              <a:buFont typeface="Symbol" panose="05050102010706020507" pitchFamily="18" charset="2"/>
              <a:buChar char=""/>
            </a:pPr>
            <a:endParaRPr lang="en-US" sz="3200" kern="100" dirty="0">
              <a:effectLst/>
              <a:latin typeface="Palatino Linotype" panose="02040502050505030304" pitchFamily="18" charset="0"/>
              <a:ea typeface="Aptos" panose="02110004020202020204"/>
              <a:cs typeface="Times New Roman" panose="02020603050405020304" pitchFamily="18" charset="0"/>
            </a:endParaRPr>
          </a:p>
          <a:p>
            <a:pPr marL="342900" marR="0" lvl="0" indent="-342900">
              <a:buFont typeface="Symbol" panose="05050102010706020507" pitchFamily="18" charset="2"/>
              <a:buChar char=""/>
            </a:pPr>
            <a:r>
              <a:rPr lang="en-US" sz="3200" kern="100" dirty="0">
                <a:effectLst/>
                <a:latin typeface="Palatino Linotype" panose="02040502050505030304" pitchFamily="18" charset="0"/>
                <a:ea typeface="Aptos" panose="02110004020202020204"/>
                <a:cs typeface="Times New Roman" panose="02020603050405020304" pitchFamily="18" charset="0"/>
              </a:rPr>
              <a:t>The same phaseout that applies to the federal deduction will also apply to Oregon</a:t>
            </a:r>
          </a:p>
          <a:p>
            <a:endParaRPr lang="en-US" dirty="0"/>
          </a:p>
        </p:txBody>
      </p:sp>
    </p:spTree>
    <p:extLst>
      <p:ext uri="{BB962C8B-B14F-4D97-AF65-F5344CB8AC3E}">
        <p14:creationId xmlns:p14="http://schemas.microsoft.com/office/powerpoint/2010/main" val="32640920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7E1D2-F9D8-9E12-6B59-05C8F5341BD2}"/>
              </a:ext>
            </a:extLst>
          </p:cNvPr>
          <p:cNvSpPr>
            <a:spLocks noGrp="1"/>
          </p:cNvSpPr>
          <p:nvPr>
            <p:ph type="title"/>
          </p:nvPr>
        </p:nvSpPr>
        <p:spPr/>
        <p:txBody>
          <a:bodyPr/>
          <a:lstStyle/>
          <a:p>
            <a:r>
              <a:rPr lang="en-US" dirty="0"/>
              <a:t>New Adjusted Gross Income (AGI) Deductions</a:t>
            </a:r>
          </a:p>
        </p:txBody>
      </p:sp>
      <p:sp>
        <p:nvSpPr>
          <p:cNvPr id="3" name="Content Placeholder 2">
            <a:extLst>
              <a:ext uri="{FF2B5EF4-FFF2-40B4-BE49-F238E27FC236}">
                <a16:creationId xmlns:a16="http://schemas.microsoft.com/office/drawing/2014/main" id="{A7386E12-A238-3C44-7AD4-F2E7FD00461D}"/>
              </a:ext>
            </a:extLst>
          </p:cNvPr>
          <p:cNvSpPr>
            <a:spLocks noGrp="1"/>
          </p:cNvSpPr>
          <p:nvPr>
            <p:ph idx="1"/>
          </p:nvPr>
        </p:nvSpPr>
        <p:spPr/>
        <p:txBody>
          <a:bodyPr/>
          <a:lstStyle/>
          <a:p>
            <a:pPr marL="0" indent="0">
              <a:buNone/>
            </a:pPr>
            <a:r>
              <a:rPr lang="en-US" sz="3600" dirty="0"/>
              <a:t>New federal deductions flow through to Oregon returns - 2025 through 2028 tax years:</a:t>
            </a:r>
          </a:p>
          <a:p>
            <a:pPr marL="0" indent="0">
              <a:buNone/>
            </a:pPr>
            <a:endParaRPr lang="en-US" sz="3600" dirty="0"/>
          </a:p>
          <a:p>
            <a:pPr marL="0" indent="0">
              <a:buNone/>
            </a:pPr>
            <a:r>
              <a:rPr lang="en-US" sz="3600" dirty="0"/>
              <a:t>•	Tips – </a:t>
            </a:r>
          </a:p>
          <a:p>
            <a:pPr marL="0" indent="0">
              <a:buNone/>
            </a:pPr>
            <a:r>
              <a:rPr lang="en-US" sz="3600" dirty="0"/>
              <a:t>•	Overtime wages </a:t>
            </a:r>
          </a:p>
          <a:p>
            <a:pPr marL="0" indent="0">
              <a:buNone/>
            </a:pPr>
            <a:r>
              <a:rPr lang="en-US" sz="3600" dirty="0"/>
              <a:t>•	Interest paid on new vehicle loans</a:t>
            </a:r>
          </a:p>
          <a:p>
            <a:pPr marL="0" indent="0">
              <a:buNone/>
            </a:pPr>
            <a:endParaRPr lang="en-US" dirty="0"/>
          </a:p>
        </p:txBody>
      </p:sp>
    </p:spTree>
    <p:extLst>
      <p:ext uri="{BB962C8B-B14F-4D97-AF65-F5344CB8AC3E}">
        <p14:creationId xmlns:p14="http://schemas.microsoft.com/office/powerpoint/2010/main" val="7293065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BDF8A-7900-99D3-C404-F8358CA5EC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C8855-83F3-A851-DBA8-9E0AD7A15446}"/>
              </a:ext>
            </a:extLst>
          </p:cNvPr>
          <p:cNvSpPr>
            <a:spLocks noGrp="1"/>
          </p:cNvSpPr>
          <p:nvPr>
            <p:ph type="ctrTitle"/>
          </p:nvPr>
        </p:nvSpPr>
        <p:spPr>
          <a:xfrm>
            <a:off x="7397872" y="724277"/>
            <a:ext cx="3946781" cy="3336719"/>
          </a:xfrm>
        </p:spPr>
        <p:txBody>
          <a:bodyPr>
            <a:normAutofit fontScale="90000"/>
          </a:bodyPr>
          <a:lstStyle/>
          <a:p>
            <a:pPr algn="l"/>
            <a:br>
              <a:rPr lang="en-US" sz="2400" dirty="0"/>
            </a:br>
            <a:br>
              <a:rPr lang="en-US" sz="2400" dirty="0"/>
            </a:br>
            <a:br>
              <a:rPr lang="en-US" sz="2400" dirty="0"/>
            </a:br>
            <a:br>
              <a:rPr lang="en-US" sz="2400" dirty="0"/>
            </a:br>
            <a:r>
              <a:rPr lang="en-US" sz="4000" dirty="0"/>
              <a:t>Questions we can answer?</a:t>
            </a:r>
            <a:br>
              <a:rPr lang="en-US" sz="2400" dirty="0"/>
            </a:br>
            <a:br>
              <a:rPr lang="en-US" sz="2400" dirty="0"/>
            </a:br>
            <a:br>
              <a:rPr lang="en-US" sz="2400" dirty="0"/>
            </a:br>
            <a:br>
              <a:rPr lang="en-US" sz="2400" dirty="0"/>
            </a:br>
            <a:endParaRPr lang="en-US" sz="2400" dirty="0"/>
          </a:p>
        </p:txBody>
      </p:sp>
      <p:sp>
        <p:nvSpPr>
          <p:cNvPr id="19" name="Content Placeholder 2">
            <a:extLst>
              <a:ext uri="{FF2B5EF4-FFF2-40B4-BE49-F238E27FC236}">
                <a16:creationId xmlns:a16="http://schemas.microsoft.com/office/drawing/2014/main" id="{B6788B3F-E6CE-B5C9-3C0B-26509A1CFD33}"/>
              </a:ext>
            </a:extLst>
          </p:cNvPr>
          <p:cNvSpPr>
            <a:spLocks noGrp="1"/>
          </p:cNvSpPr>
          <p:nvPr>
            <p:ph type="subTitle" idx="1"/>
          </p:nvPr>
        </p:nvSpPr>
        <p:spPr>
          <a:xfrm>
            <a:off x="838198" y="4619624"/>
            <a:ext cx="10509506" cy="1038225"/>
          </a:xfrm>
        </p:spPr>
        <p:txBody>
          <a:bodyPr>
            <a:noAutofit/>
          </a:bodyPr>
          <a:lstStyle/>
          <a:p>
            <a:pPr algn="l"/>
            <a:r>
              <a:rPr lang="en-US" sz="4000" b="0" i="0" u="sng" dirty="0">
                <a:solidFill>
                  <a:srgbClr val="B50010"/>
                </a:solidFill>
                <a:effectLst/>
                <a:latin typeface="Helvetica Neue"/>
                <a:hlinkClick r:id="rId3"/>
              </a:rPr>
              <a:t>TaxProfessional.Meeting@dor.oregon.gov</a:t>
            </a:r>
            <a:endParaRPr lang="en-US" sz="4000" u="sng" dirty="0"/>
          </a:p>
        </p:txBody>
      </p:sp>
      <p:grpSp>
        <p:nvGrpSpPr>
          <p:cNvPr id="5" name="Group 4" descr="Logo, Oregon Department of Revenue">
            <a:extLst>
              <a:ext uri="{FF2B5EF4-FFF2-40B4-BE49-F238E27FC236}">
                <a16:creationId xmlns:a16="http://schemas.microsoft.com/office/drawing/2014/main" id="{D715A641-D8E5-4BF6-622B-E3711DA20A6E}"/>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00B445BD-F0C8-FA77-A54F-B0EB05432A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00F56983-9276-DDB0-A78E-35B42C507DA4}"/>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32F40D42-0CE4-F6C0-3528-C947BEFA39EE}"/>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2D23A55-D81C-31ED-EC34-B7E1FE73ED06}"/>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9265271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CD136-909F-4436-9D9B-7C1B8F8C8370}"/>
              </a:ext>
            </a:extLst>
          </p:cNvPr>
          <p:cNvSpPr>
            <a:spLocks noGrp="1"/>
          </p:cNvSpPr>
          <p:nvPr>
            <p:ph type="ctrTitle"/>
          </p:nvPr>
        </p:nvSpPr>
        <p:spPr>
          <a:xfrm>
            <a:off x="7036632" y="1752600"/>
            <a:ext cx="4353303" cy="1298746"/>
          </a:xfrm>
        </p:spPr>
        <p:txBody>
          <a:bodyPr>
            <a:normAutofit/>
          </a:bodyPr>
          <a:lstStyle/>
          <a:p>
            <a:pPr algn="l"/>
            <a:r>
              <a:rPr lang="en-US" sz="4400" dirty="0"/>
              <a:t>Oregon Legislative Updates</a:t>
            </a:r>
          </a:p>
        </p:txBody>
      </p:sp>
      <p:sp>
        <p:nvSpPr>
          <p:cNvPr id="19" name="Content Placeholder 2">
            <a:extLst>
              <a:ext uri="{FF2B5EF4-FFF2-40B4-BE49-F238E27FC236}">
                <a16:creationId xmlns:a16="http://schemas.microsoft.com/office/drawing/2014/main" id="{2E626B20-55A9-438E-BBD3-9E49CE672B2B}"/>
              </a:ext>
            </a:extLst>
          </p:cNvPr>
          <p:cNvSpPr>
            <a:spLocks noGrp="1"/>
          </p:cNvSpPr>
          <p:nvPr>
            <p:ph type="subTitle" idx="1"/>
          </p:nvPr>
        </p:nvSpPr>
        <p:spPr>
          <a:xfrm>
            <a:off x="6138232" y="4638285"/>
            <a:ext cx="5251703" cy="1038225"/>
          </a:xfrm>
        </p:spPr>
        <p:txBody>
          <a:bodyPr>
            <a:noAutofit/>
          </a:bodyPr>
          <a:lstStyle/>
          <a:p>
            <a:pPr algn="r"/>
            <a:r>
              <a:rPr lang="en-US" sz="1800" dirty="0"/>
              <a:t>July 25, 2025</a:t>
            </a:r>
          </a:p>
          <a:p>
            <a:pPr algn="r"/>
            <a:r>
              <a:rPr lang="en-US" sz="1800" dirty="0"/>
              <a:t>Daron </a:t>
            </a:r>
            <a:r>
              <a:rPr lang="en-US" sz="1800" dirty="0" err="1"/>
              <a:t>Prara</a:t>
            </a:r>
            <a:r>
              <a:rPr lang="en-US" sz="1800" dirty="0"/>
              <a:t>, Operations and Policy Analyst</a:t>
            </a:r>
          </a:p>
        </p:txBody>
      </p:sp>
      <p:grpSp>
        <p:nvGrpSpPr>
          <p:cNvPr id="5" name="Group 4">
            <a:extLst>
              <a:ext uri="{FF2B5EF4-FFF2-40B4-BE49-F238E27FC236}">
                <a16:creationId xmlns:a16="http://schemas.microsoft.com/office/drawing/2014/main" id="{4A0F0094-3483-4F9C-BAC9-FBE6297B2F0E}"/>
              </a:ext>
              <a:ext uri="{C183D7F6-B498-43B3-948B-1728B52AA6E4}">
                <adec:decorative xmlns:adec="http://schemas.microsoft.com/office/drawing/2017/decorative" val="1"/>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9AD3DD1B-740A-4637-B025-1BF3AB980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710339A1-F963-410D-975A-DE942D760591}"/>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BDB087A8-F80B-4DC2-9F63-7DF17CDE6D82}"/>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4CFB20EE-555D-4A11-932D-3D68788458D8}"/>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spTree>
    <p:extLst>
      <p:ext uri="{BB962C8B-B14F-4D97-AF65-F5344CB8AC3E}">
        <p14:creationId xmlns:p14="http://schemas.microsoft.com/office/powerpoint/2010/main" val="17849202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3AEDD-9694-F2C5-5B18-51E0D2F22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F6E131-CB9D-710E-FAE4-C33D79D96BE2}"/>
              </a:ext>
            </a:extLst>
          </p:cNvPr>
          <p:cNvSpPr>
            <a:spLocks noGrp="1"/>
          </p:cNvSpPr>
          <p:nvPr>
            <p:ph type="ctrTitle"/>
          </p:nvPr>
        </p:nvSpPr>
        <p:spPr>
          <a:xfrm>
            <a:off x="1524000" y="428624"/>
            <a:ext cx="9144000" cy="823913"/>
          </a:xfrm>
        </p:spPr>
        <p:txBody>
          <a:bodyPr>
            <a:normAutofit fontScale="90000"/>
          </a:bodyPr>
          <a:lstStyle/>
          <a:p>
            <a:r>
              <a:rPr lang="en-US" dirty="0"/>
              <a:t>HB 2087 Credit Omnibus Bill</a:t>
            </a:r>
          </a:p>
        </p:txBody>
      </p:sp>
      <p:sp>
        <p:nvSpPr>
          <p:cNvPr id="3" name="Subtitle 2">
            <a:extLst>
              <a:ext uri="{FF2B5EF4-FFF2-40B4-BE49-F238E27FC236}">
                <a16:creationId xmlns:a16="http://schemas.microsoft.com/office/drawing/2014/main" id="{68D430CD-E3BE-FE0E-F6E1-8F442400C484}"/>
              </a:ext>
            </a:extLst>
          </p:cNvPr>
          <p:cNvSpPr>
            <a:spLocks noGrp="1"/>
          </p:cNvSpPr>
          <p:nvPr>
            <p:ph type="subTitle" idx="1"/>
          </p:nvPr>
        </p:nvSpPr>
        <p:spPr>
          <a:xfrm>
            <a:off x="1524000" y="1784350"/>
            <a:ext cx="9144000" cy="4521199"/>
          </a:xfrm>
        </p:spPr>
        <p:txBody>
          <a:bodyPr>
            <a:normAutofit/>
          </a:bodyPr>
          <a:lstStyle/>
          <a:p>
            <a:pPr marL="342900" indent="-342900" algn="l">
              <a:lnSpc>
                <a:spcPct val="200000"/>
              </a:lnSpc>
              <a:buFont typeface="Arial" panose="020B0604020202020204" pitchFamily="34" charset="0"/>
              <a:buChar char="•"/>
            </a:pPr>
            <a:r>
              <a:rPr lang="en-US" dirty="0"/>
              <a:t>Contained 11 provisions</a:t>
            </a:r>
          </a:p>
          <a:p>
            <a:pPr marL="342900" indent="-342900" algn="l">
              <a:lnSpc>
                <a:spcPct val="200000"/>
              </a:lnSpc>
              <a:buFont typeface="Arial" panose="020B0604020202020204" pitchFamily="34" charset="0"/>
              <a:buChar char="•"/>
            </a:pPr>
            <a:r>
              <a:rPr lang="en-US" dirty="0"/>
              <a:t>Most provisions were heard in other bills</a:t>
            </a:r>
          </a:p>
          <a:p>
            <a:pPr marL="342900" indent="-342900" algn="l">
              <a:lnSpc>
                <a:spcPct val="200000"/>
              </a:lnSpc>
              <a:buFont typeface="Arial" panose="020B0604020202020204" pitchFamily="34" charset="0"/>
              <a:buChar char="•"/>
            </a:pPr>
            <a:r>
              <a:rPr lang="en-US" dirty="0"/>
              <a:t>Most provisions amend existing credits</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30351183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485EF-A41E-3D7C-59A4-1465158331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0064F8-7089-8E7F-56E0-60A2EFE494A8}"/>
              </a:ext>
            </a:extLst>
          </p:cNvPr>
          <p:cNvSpPr>
            <a:spLocks noGrp="1"/>
          </p:cNvSpPr>
          <p:nvPr>
            <p:ph type="ctrTitle"/>
          </p:nvPr>
        </p:nvSpPr>
        <p:spPr>
          <a:xfrm>
            <a:off x="1524000" y="428624"/>
            <a:ext cx="9144000" cy="823913"/>
          </a:xfrm>
        </p:spPr>
        <p:txBody>
          <a:bodyPr>
            <a:normAutofit fontScale="90000"/>
          </a:bodyPr>
          <a:lstStyle/>
          <a:p>
            <a:r>
              <a:rPr lang="en-US" dirty="0"/>
              <a:t>HB 2087 Credit Bill passed</a:t>
            </a:r>
          </a:p>
        </p:txBody>
      </p:sp>
      <p:sp>
        <p:nvSpPr>
          <p:cNvPr id="3" name="Subtitle 2">
            <a:extLst>
              <a:ext uri="{FF2B5EF4-FFF2-40B4-BE49-F238E27FC236}">
                <a16:creationId xmlns:a16="http://schemas.microsoft.com/office/drawing/2014/main" id="{FFFAB0DE-D788-1A78-4F72-B30F60C853F5}"/>
              </a:ext>
            </a:extLst>
          </p:cNvPr>
          <p:cNvSpPr>
            <a:spLocks noGrp="1"/>
          </p:cNvSpPr>
          <p:nvPr>
            <p:ph type="subTitle" idx="1"/>
          </p:nvPr>
        </p:nvSpPr>
        <p:spPr>
          <a:xfrm>
            <a:off x="1524000" y="1784350"/>
            <a:ext cx="9144000" cy="4521199"/>
          </a:xfrm>
        </p:spPr>
        <p:txBody>
          <a:bodyPr>
            <a:normAutofit/>
          </a:bodyPr>
          <a:lstStyle/>
          <a:p>
            <a:pPr marL="342900" indent="-342900" algn="l">
              <a:buFont typeface="Arial" panose="020B0604020202020204" pitchFamily="34" charset="0"/>
              <a:buChar char="•"/>
            </a:pPr>
            <a:r>
              <a:rPr lang="en-US" dirty="0"/>
              <a:t>Earned income credit</a:t>
            </a:r>
          </a:p>
          <a:p>
            <a:pPr marL="800100" lvl="1" indent="-342900" algn="l">
              <a:buFont typeface="Arial" panose="020B0604020202020204" pitchFamily="34" charset="0"/>
              <a:buChar char="•"/>
            </a:pPr>
            <a:r>
              <a:rPr lang="en-US" dirty="0"/>
              <a:t>Extended sunset date by six years</a:t>
            </a:r>
          </a:p>
          <a:p>
            <a:pPr marL="800100" lvl="1" indent="-342900" algn="l">
              <a:buFont typeface="Arial" panose="020B0604020202020204" pitchFamily="34" charset="0"/>
              <a:buChar char="•"/>
            </a:pPr>
            <a:r>
              <a:rPr lang="en-US" dirty="0"/>
              <a:t>New sunset date is for tax years beginning before January 1, 2032</a:t>
            </a:r>
          </a:p>
          <a:p>
            <a:pPr marL="342900" indent="-342900" algn="l">
              <a:buFont typeface="Arial" panose="020B0604020202020204" pitchFamily="34" charset="0"/>
              <a:buChar char="•"/>
            </a:pPr>
            <a:r>
              <a:rPr lang="en-US" dirty="0"/>
              <a:t>Crop donation tax credit</a:t>
            </a:r>
          </a:p>
          <a:p>
            <a:pPr marL="800100" lvl="1" indent="-342900" algn="l">
              <a:buFont typeface="Arial" panose="020B0604020202020204" pitchFamily="34" charset="0"/>
              <a:buChar char="•"/>
            </a:pPr>
            <a:r>
              <a:rPr lang="en-US" dirty="0"/>
              <a:t>Increases credit from 15 percent to 25 percent</a:t>
            </a:r>
          </a:p>
          <a:p>
            <a:pPr marL="800100" lvl="1" indent="-342900" algn="l">
              <a:buFont typeface="Arial" panose="020B0604020202020204" pitchFamily="34" charset="0"/>
              <a:buChar char="•"/>
            </a:pPr>
            <a:r>
              <a:rPr lang="en-US" dirty="0"/>
              <a:t>Extends unset date to tax years beginning before January 1, 2032</a:t>
            </a:r>
          </a:p>
          <a:p>
            <a:pPr marL="342900" indent="-342900" algn="l">
              <a:buFont typeface="Arial" panose="020B0604020202020204" pitchFamily="34" charset="0"/>
              <a:buChar char="•"/>
            </a:pPr>
            <a:r>
              <a:rPr lang="en-US" dirty="0"/>
              <a:t>Pension income tax credit</a:t>
            </a:r>
          </a:p>
          <a:p>
            <a:pPr marL="800100" lvl="1" indent="-342900" algn="l">
              <a:buFont typeface="Arial" panose="020B0604020202020204" pitchFamily="34" charset="0"/>
              <a:buChar char="•"/>
            </a:pPr>
            <a:r>
              <a:rPr lang="en-US" dirty="0"/>
              <a:t>Extends sunset date by six years</a:t>
            </a:r>
          </a:p>
          <a:p>
            <a:pPr marL="800100" lvl="1" indent="-342900" algn="l">
              <a:buFont typeface="Arial" panose="020B0604020202020204" pitchFamily="34" charset="0"/>
              <a:buChar char="•"/>
            </a:pPr>
            <a:r>
              <a:rPr lang="en-US" dirty="0"/>
              <a:t>New sunset date is for tax years beginning before January 1, 2032</a:t>
            </a:r>
          </a:p>
          <a:p>
            <a:pPr marL="342900" indent="-342900" algn="l">
              <a:buFont typeface="Arial" panose="020B0604020202020204" pitchFamily="34" charset="0"/>
              <a:buChar char="•"/>
            </a:pPr>
            <a:r>
              <a:rPr lang="en-US" dirty="0"/>
              <a:t>Manufactured dwelling park tax credit</a:t>
            </a:r>
          </a:p>
          <a:p>
            <a:pPr marL="800100" lvl="1" indent="-342900" algn="l">
              <a:buFont typeface="Arial" panose="020B0604020202020204" pitchFamily="34" charset="0"/>
              <a:buChar char="•"/>
            </a:pPr>
            <a:r>
              <a:rPr lang="en-US" dirty="0"/>
              <a:t>Extended sunset date by six years</a:t>
            </a:r>
          </a:p>
          <a:p>
            <a:pPr marL="800100" lvl="1" indent="-342900" algn="l">
              <a:buFont typeface="Arial" panose="020B0604020202020204" pitchFamily="34" charset="0"/>
              <a:buChar char="•"/>
            </a:pPr>
            <a:r>
              <a:rPr lang="en-US" dirty="0"/>
              <a:t>New sunset date is for tax years beginning before January 1, 2032</a:t>
            </a:r>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40771859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F411B-77FE-BBA0-CA0C-331C44F05B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77F779-BCB8-3EE0-8F03-D0E374A2662D}"/>
              </a:ext>
            </a:extLst>
          </p:cNvPr>
          <p:cNvSpPr>
            <a:spLocks noGrp="1"/>
          </p:cNvSpPr>
          <p:nvPr>
            <p:ph type="ctrTitle"/>
          </p:nvPr>
        </p:nvSpPr>
        <p:spPr>
          <a:xfrm>
            <a:off x="1524000" y="428624"/>
            <a:ext cx="9144000" cy="823913"/>
          </a:xfrm>
        </p:spPr>
        <p:txBody>
          <a:bodyPr>
            <a:normAutofit fontScale="90000"/>
          </a:bodyPr>
          <a:lstStyle/>
          <a:p>
            <a:r>
              <a:rPr lang="en-US" dirty="0"/>
              <a:t>HB 2087  Tax Credit Bill</a:t>
            </a:r>
          </a:p>
        </p:txBody>
      </p:sp>
      <p:sp>
        <p:nvSpPr>
          <p:cNvPr id="3" name="Subtitle 2">
            <a:extLst>
              <a:ext uri="{FF2B5EF4-FFF2-40B4-BE49-F238E27FC236}">
                <a16:creationId xmlns:a16="http://schemas.microsoft.com/office/drawing/2014/main" id="{71084D04-804C-C3E8-D358-284B5CD1CD4A}"/>
              </a:ext>
            </a:extLst>
          </p:cNvPr>
          <p:cNvSpPr>
            <a:spLocks noGrp="1"/>
          </p:cNvSpPr>
          <p:nvPr>
            <p:ph type="subTitle" idx="1"/>
          </p:nvPr>
        </p:nvSpPr>
        <p:spPr>
          <a:xfrm>
            <a:off x="1524000" y="1784350"/>
            <a:ext cx="9144000" cy="4521199"/>
          </a:xfrm>
        </p:spPr>
        <p:txBody>
          <a:bodyPr>
            <a:normAutofit/>
          </a:bodyPr>
          <a:lstStyle/>
          <a:p>
            <a:pPr marL="342900" indent="-342900" algn="l">
              <a:buFont typeface="Arial" panose="020B0604020202020204" pitchFamily="34" charset="0"/>
              <a:buChar char="•"/>
            </a:pPr>
            <a:r>
              <a:rPr lang="en-US" dirty="0"/>
              <a:t>Manufactured dwelling park capital gain subtraction</a:t>
            </a:r>
          </a:p>
          <a:p>
            <a:pPr marL="800100" lvl="1" indent="-342900" algn="l">
              <a:buFont typeface="Arial" panose="020B0604020202020204" pitchFamily="34" charset="0"/>
              <a:buChar char="•"/>
            </a:pPr>
            <a:r>
              <a:rPr lang="en-US" dirty="0"/>
              <a:t>Extended sunset date by six years</a:t>
            </a:r>
          </a:p>
          <a:p>
            <a:pPr marL="800100" lvl="1" indent="-342900" algn="l">
              <a:buFont typeface="Arial" panose="020B0604020202020204" pitchFamily="34" charset="0"/>
              <a:buChar char="•"/>
            </a:pPr>
            <a:r>
              <a:rPr lang="en-US" dirty="0"/>
              <a:t>New sunset date is for tax years beginning before January 1, 2032</a:t>
            </a:r>
          </a:p>
          <a:p>
            <a:pPr marL="342900" indent="-342900" algn="l">
              <a:buFont typeface="Arial" panose="020B0604020202020204" pitchFamily="34" charset="0"/>
              <a:buChar char="•"/>
            </a:pPr>
            <a:r>
              <a:rPr lang="en-US" dirty="0"/>
              <a:t>Affordable housing lender tax credit</a:t>
            </a:r>
          </a:p>
          <a:p>
            <a:pPr marL="800100" lvl="1" indent="-342900" algn="l">
              <a:buFont typeface="Arial" panose="020B0604020202020204" pitchFamily="34" charset="0"/>
              <a:buChar char="•"/>
            </a:pPr>
            <a:r>
              <a:rPr lang="en-US" dirty="0"/>
              <a:t>Expands the credit for certain loan types</a:t>
            </a:r>
          </a:p>
          <a:p>
            <a:pPr marL="800100" lvl="1" indent="-342900" algn="l">
              <a:buFont typeface="Arial" panose="020B0604020202020204" pitchFamily="34" charset="0"/>
              <a:buChar char="•"/>
            </a:pPr>
            <a:r>
              <a:rPr lang="en-US" dirty="0"/>
              <a:t>Loans are for an expanded universe of buyers, or</a:t>
            </a:r>
          </a:p>
          <a:p>
            <a:pPr marL="1257300" lvl="2" indent="-342900" algn="l">
              <a:buFont typeface="Arial" panose="020B0604020202020204" pitchFamily="34" charset="0"/>
              <a:buChar char="•"/>
            </a:pPr>
            <a:r>
              <a:rPr lang="en-US" sz="2000" dirty="0"/>
              <a:t>A qualified mortgage loan fund</a:t>
            </a:r>
          </a:p>
          <a:p>
            <a:pPr marL="800100" lvl="1" indent="-342900" algn="l">
              <a:buFont typeface="Arial" panose="020B0604020202020204" pitchFamily="34" charset="0"/>
              <a:buChar char="•"/>
            </a:pPr>
            <a:r>
              <a:rPr lang="en-US" dirty="0"/>
              <a:t>Effective for loans made on or after January 1, 2026, and</a:t>
            </a:r>
          </a:p>
          <a:p>
            <a:pPr marL="1257300" lvl="2" indent="-342900" algn="l">
              <a:buFont typeface="Arial" panose="020B0604020202020204" pitchFamily="34" charset="0"/>
              <a:buChar char="•"/>
            </a:pPr>
            <a:r>
              <a:rPr lang="en-US" sz="2000" dirty="0"/>
              <a:t>For tax years beginning on or after January 1, 2026</a:t>
            </a:r>
          </a:p>
          <a:p>
            <a:pPr marL="800100" lvl="1"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30617617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76B4-CF7C-4940-128F-4D270262E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DC747D-8CB7-2E89-7481-FB6A5D6A829C}"/>
              </a:ext>
            </a:extLst>
          </p:cNvPr>
          <p:cNvSpPr>
            <a:spLocks noGrp="1"/>
          </p:cNvSpPr>
          <p:nvPr>
            <p:ph type="ctrTitle"/>
          </p:nvPr>
        </p:nvSpPr>
        <p:spPr>
          <a:xfrm>
            <a:off x="1524000" y="428624"/>
            <a:ext cx="9144000" cy="823913"/>
          </a:xfrm>
        </p:spPr>
        <p:txBody>
          <a:bodyPr>
            <a:normAutofit fontScale="90000"/>
          </a:bodyPr>
          <a:lstStyle/>
          <a:p>
            <a:r>
              <a:rPr lang="en-US" dirty="0"/>
              <a:t>HB 2087  Tax Credits</a:t>
            </a:r>
          </a:p>
        </p:txBody>
      </p:sp>
      <p:sp>
        <p:nvSpPr>
          <p:cNvPr id="3" name="Subtitle 2">
            <a:extLst>
              <a:ext uri="{FF2B5EF4-FFF2-40B4-BE49-F238E27FC236}">
                <a16:creationId xmlns:a16="http://schemas.microsoft.com/office/drawing/2014/main" id="{63C64731-3543-AB9F-A1AA-AE598ADDE7D3}"/>
              </a:ext>
            </a:extLst>
          </p:cNvPr>
          <p:cNvSpPr>
            <a:spLocks noGrp="1"/>
          </p:cNvSpPr>
          <p:nvPr>
            <p:ph type="subTitle" idx="1"/>
          </p:nvPr>
        </p:nvSpPr>
        <p:spPr>
          <a:xfrm>
            <a:off x="1524000" y="1784350"/>
            <a:ext cx="9144000" cy="4521199"/>
          </a:xfrm>
        </p:spPr>
        <p:txBody>
          <a:bodyPr>
            <a:normAutofit/>
          </a:bodyPr>
          <a:lstStyle/>
          <a:p>
            <a:pPr marL="342900" indent="-342900" algn="l">
              <a:buFont typeface="Arial" panose="020B0604020202020204" pitchFamily="34" charset="0"/>
              <a:buChar char="•"/>
            </a:pPr>
            <a:r>
              <a:rPr lang="en-US" dirty="0"/>
              <a:t>Rural medical provider tax credit</a:t>
            </a:r>
          </a:p>
          <a:p>
            <a:pPr marL="800100" lvl="1" indent="-342900" algn="l">
              <a:buFont typeface="Arial" panose="020B0604020202020204" pitchFamily="34" charset="0"/>
              <a:buChar char="•"/>
            </a:pPr>
            <a:r>
              <a:rPr lang="en-US" dirty="0"/>
              <a:t>Increases rural emergency management services (EMS) volunteer credit from $250 to $1,000</a:t>
            </a:r>
          </a:p>
          <a:p>
            <a:pPr marL="800100" lvl="1" indent="-342900" algn="l">
              <a:buFont typeface="Arial" panose="020B0604020202020204" pitchFamily="34" charset="0"/>
              <a:buChar char="•"/>
            </a:pPr>
            <a:r>
              <a:rPr lang="en-US" dirty="0"/>
              <a:t>Effective for tax years beginning on or after January 1, 2026</a:t>
            </a:r>
          </a:p>
          <a:p>
            <a:pPr marL="800100" lvl="1" indent="-342900" algn="l">
              <a:buFont typeface="Arial" panose="020B0604020202020204" pitchFamily="34" charset="0"/>
              <a:buChar char="•"/>
            </a:pPr>
            <a:r>
              <a:rPr lang="en-US" dirty="0"/>
              <a:t>Extends credit sunset to tax years ending December 31, 2029</a:t>
            </a:r>
          </a:p>
          <a:p>
            <a:pPr marL="342900" indent="-342900" algn="l">
              <a:buFont typeface="Arial" panose="020B0604020202020204" pitchFamily="34" charset="0"/>
              <a:buChar char="•"/>
            </a:pPr>
            <a:r>
              <a:rPr lang="en-US" dirty="0"/>
              <a:t>Individual Development Account (IDA) credit</a:t>
            </a:r>
          </a:p>
          <a:p>
            <a:pPr marL="800100" lvl="1" indent="-342900" algn="l">
              <a:buFont typeface="Arial" panose="020B0604020202020204" pitchFamily="34" charset="0"/>
              <a:buChar char="•"/>
            </a:pPr>
            <a:r>
              <a:rPr lang="en-US" dirty="0"/>
              <a:t>Increases the IDA credit cap from $7.5 million to $7.7 million for tax year beginning on or after January 1, 2025 and before January 1, 2026</a:t>
            </a:r>
          </a:p>
          <a:p>
            <a:pPr marL="800100" lvl="1" indent="-342900" algn="l">
              <a:buFont typeface="Arial" panose="020B0604020202020204" pitchFamily="34" charset="0"/>
              <a:buChar char="•"/>
            </a:pPr>
            <a:r>
              <a:rPr lang="en-US" dirty="0"/>
              <a:t>Increased the IDA credit cap from $7.7 million to $8 million for tax years beginning on or after January 1, 2026</a:t>
            </a:r>
          </a:p>
          <a:p>
            <a:pPr marL="800100" lvl="1" indent="-342900" algn="l">
              <a:buFont typeface="Arial" panose="020B0604020202020204" pitchFamily="34" charset="0"/>
              <a:buChar char="•"/>
            </a:pPr>
            <a:r>
              <a:rPr lang="en-US" dirty="0"/>
              <a:t>Adds that for a taxpayer to qualify, donations must be made prior to April 15, 2030</a:t>
            </a:r>
          </a:p>
          <a:p>
            <a:pPr marL="800100" lvl="1"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19425225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FCEC9-CEE9-63D6-AA10-98F1BD66FE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0996C-81F1-02C3-B401-3B9ED49E3F85}"/>
              </a:ext>
            </a:extLst>
          </p:cNvPr>
          <p:cNvSpPr>
            <a:spLocks noGrp="1"/>
          </p:cNvSpPr>
          <p:nvPr>
            <p:ph type="ctrTitle"/>
          </p:nvPr>
        </p:nvSpPr>
        <p:spPr>
          <a:xfrm>
            <a:off x="1524000" y="428624"/>
            <a:ext cx="9144000" cy="823913"/>
          </a:xfrm>
        </p:spPr>
        <p:txBody>
          <a:bodyPr>
            <a:normAutofit fontScale="90000"/>
          </a:bodyPr>
          <a:lstStyle/>
          <a:p>
            <a:r>
              <a:rPr lang="en-US" dirty="0"/>
              <a:t>HB 2087 Credits</a:t>
            </a:r>
          </a:p>
        </p:txBody>
      </p:sp>
      <p:sp>
        <p:nvSpPr>
          <p:cNvPr id="3" name="Subtitle 2">
            <a:extLst>
              <a:ext uri="{FF2B5EF4-FFF2-40B4-BE49-F238E27FC236}">
                <a16:creationId xmlns:a16="http://schemas.microsoft.com/office/drawing/2014/main" id="{D59820F1-BB34-9891-221F-74CA837FBC60}"/>
              </a:ext>
            </a:extLst>
          </p:cNvPr>
          <p:cNvSpPr>
            <a:spLocks noGrp="1"/>
          </p:cNvSpPr>
          <p:nvPr>
            <p:ph type="subTitle" idx="1"/>
          </p:nvPr>
        </p:nvSpPr>
        <p:spPr>
          <a:xfrm>
            <a:off x="1524000" y="1784350"/>
            <a:ext cx="9144000" cy="4521199"/>
          </a:xfrm>
        </p:spPr>
        <p:txBody>
          <a:bodyPr>
            <a:normAutofit/>
          </a:bodyPr>
          <a:lstStyle/>
          <a:p>
            <a:pPr marL="342900" indent="-342900" algn="l">
              <a:buFont typeface="Arial" panose="020B0604020202020204" pitchFamily="34" charset="0"/>
              <a:buChar char="•"/>
            </a:pPr>
            <a:r>
              <a:rPr lang="en-US" dirty="0"/>
              <a:t>Film production credit</a:t>
            </a:r>
          </a:p>
          <a:p>
            <a:pPr marL="800100" lvl="1" indent="-342900" algn="l">
              <a:buFont typeface="Arial" panose="020B0604020202020204" pitchFamily="34" charset="0"/>
              <a:buChar char="•"/>
            </a:pPr>
            <a:r>
              <a:rPr lang="en-US" dirty="0"/>
              <a:t>Expands Film and Video Auction credit from $20 million to $20.6 million for fiscal years beginning on or after July 1, 2025, and before July 1, 2026</a:t>
            </a:r>
          </a:p>
          <a:p>
            <a:pPr marL="800100" lvl="1" indent="-342900" algn="l">
              <a:buFont typeface="Arial" panose="020B0604020202020204" pitchFamily="34" charset="0"/>
              <a:buChar char="•"/>
            </a:pPr>
            <a:r>
              <a:rPr lang="en-US" dirty="0"/>
              <a:t>Expands the auction credit from $20.6 million to $21.2 million for fiscal years beginning on or after July 1, 2026</a:t>
            </a:r>
          </a:p>
          <a:p>
            <a:pPr marL="342900" indent="-342900" algn="l">
              <a:buFont typeface="Arial" panose="020B0604020202020204" pitchFamily="34" charset="0"/>
              <a:buChar char="•"/>
            </a:pPr>
            <a:r>
              <a:rPr lang="en-US" dirty="0"/>
              <a:t>Motor carrier and fuel tax</a:t>
            </a:r>
          </a:p>
          <a:p>
            <a:pPr marL="800100" lvl="1" indent="-342900" algn="l">
              <a:buFont typeface="Arial" panose="020B0604020202020204" pitchFamily="34" charset="0"/>
              <a:buChar char="•"/>
            </a:pPr>
            <a:r>
              <a:rPr lang="en-US" dirty="0"/>
              <a:t>Changes repeal date of ORS 282.475 from January 1, 2026 to January 1, 2032</a:t>
            </a:r>
          </a:p>
          <a:p>
            <a:pPr marL="800100" lvl="1" indent="-342900" algn="l">
              <a:buFont typeface="Arial" panose="020B0604020202020204" pitchFamily="34" charset="0"/>
              <a:buChar char="•"/>
            </a:pPr>
            <a:r>
              <a:rPr lang="en-US" dirty="0"/>
              <a:t>Administered by Oregon Department of Transportation</a:t>
            </a:r>
          </a:p>
          <a:p>
            <a:pPr marL="342900" indent="-342900" algn="l">
              <a:buFont typeface="Arial" panose="020B0604020202020204" pitchFamily="34" charset="0"/>
              <a:buChar char="•"/>
            </a:pPr>
            <a:r>
              <a:rPr lang="en-US" dirty="0"/>
              <a:t>First-time home buyer savings account tax subtraction</a:t>
            </a:r>
          </a:p>
          <a:p>
            <a:pPr marL="800100" lvl="1" indent="-342900" algn="l">
              <a:buFont typeface="Arial" panose="020B0604020202020204" pitchFamily="34" charset="0"/>
              <a:buChar char="•"/>
            </a:pPr>
            <a:r>
              <a:rPr lang="en-US" dirty="0"/>
              <a:t>Amends that account must be opened from January 1, 2027 to January 1, 2032</a:t>
            </a:r>
          </a:p>
          <a:p>
            <a:pPr marL="800100" lvl="1" indent="-342900" algn="l">
              <a:buFont typeface="Arial" panose="020B0604020202020204" pitchFamily="34" charset="0"/>
              <a:buChar char="•"/>
            </a:pPr>
            <a:r>
              <a:rPr lang="en-US" dirty="0"/>
              <a:t>Amends that funds must be used from January 1, 2037 to January 1, 2042</a:t>
            </a:r>
          </a:p>
        </p:txBody>
      </p:sp>
    </p:spTree>
    <p:extLst>
      <p:ext uri="{BB962C8B-B14F-4D97-AF65-F5344CB8AC3E}">
        <p14:creationId xmlns:p14="http://schemas.microsoft.com/office/powerpoint/2010/main" val="3703437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8AE85-494A-6FA6-4857-5AA97117D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8BC41-8564-1ADB-0794-A8BC0B226768}"/>
              </a:ext>
            </a:extLst>
          </p:cNvPr>
          <p:cNvSpPr>
            <a:spLocks noGrp="1"/>
          </p:cNvSpPr>
          <p:nvPr>
            <p:ph type="ctrTitle"/>
          </p:nvPr>
        </p:nvSpPr>
        <p:spPr>
          <a:xfrm>
            <a:off x="7397872" y="724277"/>
            <a:ext cx="3946781" cy="3336719"/>
          </a:xfrm>
        </p:spPr>
        <p:txBody>
          <a:bodyPr>
            <a:normAutofit/>
          </a:bodyPr>
          <a:lstStyle/>
          <a:p>
            <a:pPr algn="l"/>
            <a:br>
              <a:rPr lang="en-US" sz="2400" dirty="0"/>
            </a:br>
            <a:br>
              <a:rPr lang="en-US" sz="2400" dirty="0"/>
            </a:br>
            <a:br>
              <a:rPr lang="en-US" sz="2400" dirty="0"/>
            </a:br>
            <a:br>
              <a:rPr lang="en-US" sz="2400" dirty="0"/>
            </a:br>
            <a:r>
              <a:rPr lang="en-US" sz="4000" dirty="0"/>
              <a:t>Questions?</a:t>
            </a:r>
            <a:br>
              <a:rPr lang="en-US" sz="2400" dirty="0"/>
            </a:br>
            <a:br>
              <a:rPr lang="en-US" sz="2400" dirty="0"/>
            </a:br>
            <a:br>
              <a:rPr lang="en-US" sz="2400" dirty="0"/>
            </a:br>
            <a:br>
              <a:rPr lang="en-US" sz="2400" dirty="0"/>
            </a:br>
            <a:endParaRPr lang="en-US" sz="2400" dirty="0"/>
          </a:p>
        </p:txBody>
      </p:sp>
      <p:sp>
        <p:nvSpPr>
          <p:cNvPr id="19" name="Content Placeholder 2">
            <a:extLst>
              <a:ext uri="{FF2B5EF4-FFF2-40B4-BE49-F238E27FC236}">
                <a16:creationId xmlns:a16="http://schemas.microsoft.com/office/drawing/2014/main" id="{DDC7C3C4-B98F-86EC-8207-250BD5878AC7}"/>
              </a:ext>
            </a:extLst>
          </p:cNvPr>
          <p:cNvSpPr>
            <a:spLocks noGrp="1"/>
          </p:cNvSpPr>
          <p:nvPr>
            <p:ph type="subTitle" idx="1"/>
          </p:nvPr>
        </p:nvSpPr>
        <p:spPr>
          <a:xfrm>
            <a:off x="838198" y="4619624"/>
            <a:ext cx="10509506" cy="1038225"/>
          </a:xfrm>
        </p:spPr>
        <p:txBody>
          <a:bodyPr>
            <a:noAutofit/>
          </a:bodyPr>
          <a:lstStyle/>
          <a:p>
            <a:pPr algn="l"/>
            <a:r>
              <a:rPr lang="en-US" sz="4000" b="0" i="0" u="sng" dirty="0">
                <a:solidFill>
                  <a:srgbClr val="B50010"/>
                </a:solidFill>
                <a:effectLst/>
                <a:latin typeface="Helvetica Neue"/>
                <a:hlinkClick r:id="rId3"/>
              </a:rPr>
              <a:t>TaxProfessional.Meeting@dor.oregon.gov</a:t>
            </a:r>
            <a:r>
              <a:rPr lang="en-US" sz="4000" b="0" i="0" u="sng" dirty="0">
                <a:solidFill>
                  <a:srgbClr val="444444"/>
                </a:solidFill>
                <a:effectLst/>
                <a:latin typeface="Helvetica Neue"/>
              </a:rPr>
              <a:t>.</a:t>
            </a:r>
            <a:endParaRPr lang="en-US" sz="4000" u="sng" dirty="0"/>
          </a:p>
        </p:txBody>
      </p:sp>
      <p:grpSp>
        <p:nvGrpSpPr>
          <p:cNvPr id="5" name="Group 4" descr="Logo, Oregon Department of Revenue">
            <a:extLst>
              <a:ext uri="{FF2B5EF4-FFF2-40B4-BE49-F238E27FC236}">
                <a16:creationId xmlns:a16="http://schemas.microsoft.com/office/drawing/2014/main" id="{06401F4F-45E7-F1E8-44E8-4406AAE18240}"/>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4BD8A4D0-5329-A4FF-4144-202C3D81F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EAEF07BD-8E93-C3DD-43F3-6DD274170A9F}"/>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3E0ED8CD-246F-689B-117A-954512CD5CF1}"/>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4D49D9D-9CE3-2CF4-4566-3BCD46EED565}"/>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55269385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5AE2F-87E5-6DB7-EBBF-F49CA1D0B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40A50-F147-7849-EB67-EF97B5C1639A}"/>
              </a:ext>
            </a:extLst>
          </p:cNvPr>
          <p:cNvSpPr>
            <a:spLocks noGrp="1"/>
          </p:cNvSpPr>
          <p:nvPr>
            <p:ph type="ctrTitle"/>
          </p:nvPr>
        </p:nvSpPr>
        <p:spPr>
          <a:xfrm>
            <a:off x="1524000" y="428624"/>
            <a:ext cx="9144000" cy="823913"/>
          </a:xfrm>
        </p:spPr>
        <p:txBody>
          <a:bodyPr>
            <a:normAutofit fontScale="90000"/>
          </a:bodyPr>
          <a:lstStyle/>
          <a:p>
            <a:r>
              <a:rPr lang="en-US" dirty="0"/>
              <a:t>HB 2339 DOR Request Bill</a:t>
            </a:r>
          </a:p>
        </p:txBody>
      </p:sp>
      <p:sp>
        <p:nvSpPr>
          <p:cNvPr id="5" name="Subtitle 2">
            <a:extLst>
              <a:ext uri="{FF2B5EF4-FFF2-40B4-BE49-F238E27FC236}">
                <a16:creationId xmlns:a16="http://schemas.microsoft.com/office/drawing/2014/main" id="{C6CE200A-2D49-1165-0EBE-AA1B4A149D4A}"/>
              </a:ext>
            </a:extLst>
          </p:cNvPr>
          <p:cNvSpPr txBox="1">
            <a:spLocks/>
          </p:cNvSpPr>
          <p:nvPr/>
        </p:nvSpPr>
        <p:spPr>
          <a:xfrm>
            <a:off x="1524000" y="1534414"/>
            <a:ext cx="9144000" cy="45211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Char char="•"/>
            </a:pPr>
            <a:r>
              <a:rPr lang="en-US" dirty="0"/>
              <a:t>Department legislative concept for improving different program administration</a:t>
            </a:r>
          </a:p>
          <a:p>
            <a:pPr marL="342900" indent="-342900" algn="l">
              <a:lnSpc>
                <a:spcPct val="200000"/>
              </a:lnSpc>
              <a:buFont typeface="Arial" panose="020B0604020202020204" pitchFamily="34" charset="0"/>
              <a:buChar char="•"/>
            </a:pPr>
            <a:r>
              <a:rPr lang="en-US" dirty="0"/>
              <a:t>Impacts multiple divisions</a:t>
            </a:r>
          </a:p>
          <a:p>
            <a:pPr marL="342900" indent="-342900" algn="l">
              <a:lnSpc>
                <a:spcPct val="200000"/>
              </a:lnSpc>
              <a:buFont typeface="Arial" panose="020B0604020202020204" pitchFamily="34" charset="0"/>
              <a:buChar char="•"/>
            </a:pPr>
            <a:r>
              <a:rPr lang="en-US" dirty="0"/>
              <a:t>Bill includes five provisions</a:t>
            </a:r>
          </a:p>
          <a:p>
            <a:pPr marL="342900" indent="-342900" algn="l">
              <a:buFont typeface="Arial" panose="020B0604020202020204" pitchFamily="34" charset="0"/>
              <a:buChar char="•"/>
            </a:pPr>
            <a:endParaRPr lang="en-US" dirty="0"/>
          </a:p>
          <a:p>
            <a:pPr marL="800100" lvl="1"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23596727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A555D-2122-B12E-F61C-2CA3A82C95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2D8F43-520B-EA3E-7368-19525EF096E7}"/>
              </a:ext>
            </a:extLst>
          </p:cNvPr>
          <p:cNvSpPr>
            <a:spLocks noGrp="1"/>
          </p:cNvSpPr>
          <p:nvPr>
            <p:ph type="ctrTitle"/>
          </p:nvPr>
        </p:nvSpPr>
        <p:spPr>
          <a:xfrm>
            <a:off x="1524000" y="428624"/>
            <a:ext cx="9144000" cy="823913"/>
          </a:xfrm>
        </p:spPr>
        <p:txBody>
          <a:bodyPr>
            <a:normAutofit fontScale="90000"/>
          </a:bodyPr>
          <a:lstStyle/>
          <a:p>
            <a:r>
              <a:rPr lang="en-US" dirty="0"/>
              <a:t>HB 2339 DOR Requested Bill</a:t>
            </a:r>
          </a:p>
        </p:txBody>
      </p:sp>
      <p:sp>
        <p:nvSpPr>
          <p:cNvPr id="5" name="Subtitle 2">
            <a:extLst>
              <a:ext uri="{FF2B5EF4-FFF2-40B4-BE49-F238E27FC236}">
                <a16:creationId xmlns:a16="http://schemas.microsoft.com/office/drawing/2014/main" id="{23E76518-363E-20B8-2564-3D66DFE69ABE}"/>
              </a:ext>
            </a:extLst>
          </p:cNvPr>
          <p:cNvSpPr txBox="1">
            <a:spLocks/>
          </p:cNvSpPr>
          <p:nvPr/>
        </p:nvSpPr>
        <p:spPr>
          <a:xfrm>
            <a:off x="1524000" y="1534414"/>
            <a:ext cx="9144000" cy="45211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Small tract forestland severance tax (STF)</a:t>
            </a:r>
          </a:p>
          <a:p>
            <a:pPr marL="800100" lvl="1" indent="-342900" algn="l">
              <a:buFont typeface="Arial" panose="020B0604020202020204" pitchFamily="34" charset="0"/>
              <a:buChar char="•"/>
            </a:pPr>
            <a:r>
              <a:rPr lang="en-US" dirty="0"/>
              <a:t>Changed STF fund balance calculation date from May 1 to June 1 each year</a:t>
            </a:r>
          </a:p>
          <a:p>
            <a:pPr marL="800100" lvl="1" indent="-342900" algn="l">
              <a:buFont typeface="Arial" panose="020B0604020202020204" pitchFamily="34" charset="0"/>
              <a:buChar char="•"/>
            </a:pPr>
            <a:r>
              <a:rPr lang="en-US" dirty="0"/>
              <a:t>Changed distribution deadline from May 15 to June 15 each year</a:t>
            </a:r>
          </a:p>
          <a:p>
            <a:pPr marL="800100" lvl="1"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dirty="0"/>
              <a:t>Data-sharing for Marijuana and Psilocybin programs</a:t>
            </a:r>
          </a:p>
          <a:p>
            <a:pPr marL="800100" lvl="1" indent="-342900" algn="l">
              <a:buFont typeface="Arial" panose="020B0604020202020204" pitchFamily="34" charset="0"/>
              <a:buChar char="•"/>
            </a:pPr>
            <a:r>
              <a:rPr lang="en-US" dirty="0"/>
              <a:t>Allows agreements with:</a:t>
            </a:r>
          </a:p>
          <a:p>
            <a:pPr marL="1257300" lvl="2" indent="-342900" algn="l">
              <a:buFont typeface="Arial" panose="020B0604020202020204" pitchFamily="34" charset="0"/>
              <a:buChar char="•"/>
            </a:pPr>
            <a:r>
              <a:rPr lang="en-US" sz="2000" dirty="0"/>
              <a:t>Oregon Liquor and Cannabis Commission</a:t>
            </a:r>
          </a:p>
          <a:p>
            <a:pPr marL="1257300" lvl="2" indent="-342900" algn="l">
              <a:buFont typeface="Arial" panose="020B0604020202020204" pitchFamily="34" charset="0"/>
              <a:buChar char="•"/>
            </a:pPr>
            <a:r>
              <a:rPr lang="en-US" sz="2000" dirty="0"/>
              <a:t>Oregon Health Authority</a:t>
            </a:r>
          </a:p>
          <a:p>
            <a:pPr marL="800100" lvl="1" indent="-342900" algn="l">
              <a:buFont typeface="Arial" panose="020B0604020202020204" pitchFamily="34" charset="0"/>
              <a:buChar char="•"/>
            </a:pPr>
            <a:r>
              <a:rPr lang="en-US" dirty="0"/>
              <a:t>Allows sharing data for income, excise, and corporate activity tax programs</a:t>
            </a:r>
          </a:p>
          <a:p>
            <a:pPr marL="800100" lvl="1" indent="-342900" algn="l">
              <a:buFont typeface="Arial" panose="020B0604020202020204" pitchFamily="34" charset="0"/>
              <a:buChar char="•"/>
            </a:pPr>
            <a:r>
              <a:rPr lang="en-US" dirty="0"/>
              <a:t>Increases efficiency with audit and enforcement</a:t>
            </a:r>
          </a:p>
          <a:p>
            <a:pPr marL="800100" lvl="1"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7573512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4FA8A-0297-1277-D9B3-085FEC0592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979F42-54D0-56BF-528C-1B5F098DD1A3}"/>
              </a:ext>
            </a:extLst>
          </p:cNvPr>
          <p:cNvSpPr>
            <a:spLocks noGrp="1"/>
          </p:cNvSpPr>
          <p:nvPr>
            <p:ph type="ctrTitle"/>
          </p:nvPr>
        </p:nvSpPr>
        <p:spPr>
          <a:xfrm>
            <a:off x="1524000" y="428624"/>
            <a:ext cx="9144000" cy="823913"/>
          </a:xfrm>
        </p:spPr>
        <p:txBody>
          <a:bodyPr>
            <a:normAutofit fontScale="90000"/>
          </a:bodyPr>
          <a:lstStyle/>
          <a:p>
            <a:r>
              <a:rPr lang="en-US" dirty="0"/>
              <a:t>HB 2339 DOR Bill</a:t>
            </a:r>
          </a:p>
        </p:txBody>
      </p:sp>
      <p:sp>
        <p:nvSpPr>
          <p:cNvPr id="5" name="Subtitle 2">
            <a:extLst>
              <a:ext uri="{FF2B5EF4-FFF2-40B4-BE49-F238E27FC236}">
                <a16:creationId xmlns:a16="http://schemas.microsoft.com/office/drawing/2014/main" id="{35265366-E246-5EC6-D9FC-C8E7A717EC32}"/>
              </a:ext>
            </a:extLst>
          </p:cNvPr>
          <p:cNvSpPr txBox="1">
            <a:spLocks/>
          </p:cNvSpPr>
          <p:nvPr/>
        </p:nvSpPr>
        <p:spPr>
          <a:xfrm>
            <a:off x="1524000" y="1534414"/>
            <a:ext cx="9144000" cy="45211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Modifications to outdated agency reporting</a:t>
            </a:r>
          </a:p>
          <a:p>
            <a:pPr marL="800100" lvl="1" indent="-342900" algn="l">
              <a:buFont typeface="Arial" panose="020B0604020202020204" pitchFamily="34" charset="0"/>
              <a:buChar char="•"/>
            </a:pPr>
            <a:r>
              <a:rPr lang="en-US" dirty="0"/>
              <a:t>Certain statutes require the department to issue certain reports</a:t>
            </a:r>
          </a:p>
          <a:p>
            <a:pPr marL="800100" lvl="1" indent="-342900" algn="l">
              <a:buFont typeface="Arial" panose="020B0604020202020204" pitchFamily="34" charset="0"/>
              <a:buChar char="•"/>
            </a:pPr>
            <a:r>
              <a:rPr lang="en-US" dirty="0"/>
              <a:t>Some reports outdated or no longer reflect current practice</a:t>
            </a:r>
          </a:p>
          <a:p>
            <a:pPr marL="800100" lvl="1" indent="-342900" algn="l">
              <a:buFont typeface="Arial" panose="020B0604020202020204" pitchFamily="34" charset="0"/>
              <a:buChar char="•"/>
            </a:pPr>
            <a:r>
              <a:rPr lang="en-US" dirty="0"/>
              <a:t>Relevant statutes were repealed</a:t>
            </a:r>
          </a:p>
          <a:p>
            <a:pPr marL="800100" lvl="1"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dirty="0"/>
              <a:t>Alignment of Agricultural Employer Overtime Tax Credit (AEOTC) statutes</a:t>
            </a:r>
          </a:p>
          <a:p>
            <a:pPr marL="800100" lvl="1" indent="-342900" algn="l">
              <a:buFont typeface="Arial" panose="020B0604020202020204" pitchFamily="34" charset="0"/>
              <a:buChar char="•"/>
            </a:pPr>
            <a:r>
              <a:rPr lang="en-US" dirty="0"/>
              <a:t>Aligns AEOTC statutes with business statutes</a:t>
            </a:r>
          </a:p>
          <a:p>
            <a:pPr marL="800100" lvl="1" indent="-342900" algn="l">
              <a:buFont typeface="Arial" panose="020B0604020202020204" pitchFamily="34" charset="0"/>
              <a:buChar char="•"/>
            </a:pPr>
            <a:r>
              <a:rPr lang="en-US" dirty="0"/>
              <a:t>Clarifies that S Corporations cannot claim the credit on the entity return</a:t>
            </a:r>
          </a:p>
          <a:p>
            <a:pPr marL="800100" lvl="1" indent="-342900" algn="l">
              <a:buFont typeface="Arial" panose="020B0604020202020204" pitchFamily="34" charset="0"/>
              <a:buChar char="•"/>
            </a:pPr>
            <a:r>
              <a:rPr lang="en-US" dirty="0"/>
              <a:t>Does not change how pass-through entities are currently filing returns</a:t>
            </a:r>
          </a:p>
          <a:p>
            <a:pPr lvl="1" algn="l"/>
            <a:endParaRPr lang="en-US" dirty="0"/>
          </a:p>
        </p:txBody>
      </p:sp>
    </p:spTree>
    <p:extLst>
      <p:ext uri="{BB962C8B-B14F-4D97-AF65-F5344CB8AC3E}">
        <p14:creationId xmlns:p14="http://schemas.microsoft.com/office/powerpoint/2010/main" val="29044067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C6AA8-E1C6-513A-D9C7-87E6DA311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F91D7D-AC23-42AE-64D4-66A8ECAE25F9}"/>
              </a:ext>
            </a:extLst>
          </p:cNvPr>
          <p:cNvSpPr>
            <a:spLocks noGrp="1"/>
          </p:cNvSpPr>
          <p:nvPr>
            <p:ph type="ctrTitle"/>
          </p:nvPr>
        </p:nvSpPr>
        <p:spPr>
          <a:xfrm>
            <a:off x="1524000" y="428624"/>
            <a:ext cx="9144000" cy="823913"/>
          </a:xfrm>
        </p:spPr>
        <p:txBody>
          <a:bodyPr>
            <a:normAutofit fontScale="90000"/>
          </a:bodyPr>
          <a:lstStyle/>
          <a:p>
            <a:r>
              <a:rPr lang="en-US" dirty="0"/>
              <a:t>HB 2339 DOR Bill Request</a:t>
            </a:r>
          </a:p>
        </p:txBody>
      </p:sp>
      <p:sp>
        <p:nvSpPr>
          <p:cNvPr id="5" name="Subtitle 2">
            <a:extLst>
              <a:ext uri="{FF2B5EF4-FFF2-40B4-BE49-F238E27FC236}">
                <a16:creationId xmlns:a16="http://schemas.microsoft.com/office/drawing/2014/main" id="{5D4A1E84-A734-344A-9F43-FFAE05E3DCF8}"/>
              </a:ext>
            </a:extLst>
          </p:cNvPr>
          <p:cNvSpPr txBox="1">
            <a:spLocks/>
          </p:cNvSpPr>
          <p:nvPr/>
        </p:nvSpPr>
        <p:spPr>
          <a:xfrm>
            <a:off x="1524000" y="1534414"/>
            <a:ext cx="9144000" cy="45211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Limiting foreign-earned income for Oregon Kids Credit qualification</a:t>
            </a:r>
          </a:p>
          <a:p>
            <a:pPr marL="800100" lvl="1" indent="-342900" algn="l">
              <a:buFont typeface="Arial" panose="020B0604020202020204" pitchFamily="34" charset="0"/>
              <a:buChar char="•"/>
            </a:pPr>
            <a:r>
              <a:rPr lang="en-US" dirty="0"/>
              <a:t>Requires addback of foreign income exclusion taken on federal return</a:t>
            </a:r>
          </a:p>
          <a:p>
            <a:pPr marL="800100" lvl="1" indent="-342900" algn="l">
              <a:buFont typeface="Arial" panose="020B0604020202020204" pitchFamily="34" charset="0"/>
              <a:buChar char="•"/>
            </a:pPr>
            <a:r>
              <a:rPr lang="en-US" dirty="0"/>
              <a:t>Intent is to prevent high-earning individuals from claiming credit</a:t>
            </a:r>
          </a:p>
          <a:p>
            <a:pPr marL="800100" lvl="1" indent="-342900" algn="l">
              <a:buFont typeface="Arial" panose="020B0604020202020204" pitchFamily="34" charset="0"/>
              <a:buChar char="•"/>
            </a:pPr>
            <a:r>
              <a:rPr lang="en-US" dirty="0"/>
              <a:t>Aligns program with original intent of legislature</a:t>
            </a:r>
          </a:p>
          <a:p>
            <a:pPr lvl="1" algn="l"/>
            <a:endParaRPr lang="en-US" dirty="0"/>
          </a:p>
          <a:p>
            <a:pPr lvl="1" algn="l"/>
            <a:endParaRPr lang="en-US" dirty="0"/>
          </a:p>
        </p:txBody>
      </p:sp>
    </p:spTree>
    <p:extLst>
      <p:ext uri="{BB962C8B-B14F-4D97-AF65-F5344CB8AC3E}">
        <p14:creationId xmlns:p14="http://schemas.microsoft.com/office/powerpoint/2010/main" val="12175100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1771C-4C66-EC67-2404-F09E3DE18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18E9C6-B52A-4BE9-D0BB-38466F780E76}"/>
              </a:ext>
            </a:extLst>
          </p:cNvPr>
          <p:cNvSpPr>
            <a:spLocks noGrp="1"/>
          </p:cNvSpPr>
          <p:nvPr>
            <p:ph type="ctrTitle"/>
          </p:nvPr>
        </p:nvSpPr>
        <p:spPr>
          <a:xfrm>
            <a:off x="1524000" y="428624"/>
            <a:ext cx="9144000" cy="823913"/>
          </a:xfrm>
        </p:spPr>
        <p:txBody>
          <a:bodyPr>
            <a:normAutofit fontScale="90000"/>
          </a:bodyPr>
          <a:lstStyle/>
          <a:p>
            <a:r>
              <a:rPr lang="en-US" dirty="0"/>
              <a:t>HB 3115 Lottery Ticket Sales</a:t>
            </a:r>
          </a:p>
        </p:txBody>
      </p:sp>
      <p:sp>
        <p:nvSpPr>
          <p:cNvPr id="3" name="Subtitle 2">
            <a:extLst>
              <a:ext uri="{FF2B5EF4-FFF2-40B4-BE49-F238E27FC236}">
                <a16:creationId xmlns:a16="http://schemas.microsoft.com/office/drawing/2014/main" id="{DE7CA846-BC0F-B10F-CFFE-4049679E1983}"/>
              </a:ext>
            </a:extLst>
          </p:cNvPr>
          <p:cNvSpPr>
            <a:spLocks noGrp="1"/>
          </p:cNvSpPr>
          <p:nvPr>
            <p:ph type="subTitle" idx="1"/>
          </p:nvPr>
        </p:nvSpPr>
        <p:spPr>
          <a:xfrm>
            <a:off x="1524000" y="1784350"/>
            <a:ext cx="9144000" cy="4521199"/>
          </a:xfrm>
        </p:spPr>
        <p:txBody>
          <a:bodyPr anchor="t">
            <a:normAutofit/>
          </a:bodyPr>
          <a:lstStyle/>
          <a:p>
            <a:pPr marL="342900" indent="-342900" algn="l">
              <a:lnSpc>
                <a:spcPct val="100000"/>
              </a:lnSpc>
              <a:buFont typeface="Arial" panose="020B0604020202020204" pitchFamily="34" charset="0"/>
              <a:buChar char="•"/>
            </a:pPr>
            <a:r>
              <a:rPr lang="en-US" dirty="0"/>
              <a:t>Affects taxpayers that purchase winning lottery tickets from the original purchaser</a:t>
            </a:r>
          </a:p>
          <a:p>
            <a:pPr marL="342900" indent="-342900" algn="l">
              <a:lnSpc>
                <a:spcPct val="100000"/>
              </a:lnSpc>
              <a:buFont typeface="Arial" panose="020B0604020202020204" pitchFamily="34" charset="0"/>
              <a:buChar char="•"/>
            </a:pPr>
            <a:r>
              <a:rPr lang="en-US" dirty="0"/>
              <a:t>Creates an addition for illegal lottery ticket sales where cost of goods sold is deducted at the federal level</a:t>
            </a:r>
          </a:p>
          <a:p>
            <a:pPr marL="342900" indent="-342900" algn="l">
              <a:lnSpc>
                <a:spcPct val="100000"/>
              </a:lnSpc>
              <a:buFont typeface="Arial" panose="020B0604020202020204" pitchFamily="34" charset="0"/>
              <a:buChar char="•"/>
            </a:pPr>
            <a:r>
              <a:rPr lang="en-US" dirty="0"/>
              <a:t>The new addition will apply to tax years beginning on or after January 1, 2026</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36223916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A9D46-A88B-BF51-2ADD-C881D014A5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B7880-7928-A70C-9AB2-3615F751F00B}"/>
              </a:ext>
            </a:extLst>
          </p:cNvPr>
          <p:cNvSpPr>
            <a:spLocks noGrp="1"/>
          </p:cNvSpPr>
          <p:nvPr>
            <p:ph type="ctrTitle"/>
          </p:nvPr>
        </p:nvSpPr>
        <p:spPr>
          <a:xfrm>
            <a:off x="7397872" y="724277"/>
            <a:ext cx="3946781" cy="3336719"/>
          </a:xfrm>
        </p:spPr>
        <p:txBody>
          <a:bodyPr>
            <a:normAutofit fontScale="90000"/>
          </a:bodyPr>
          <a:lstStyle/>
          <a:p>
            <a:pPr algn="l"/>
            <a:br>
              <a:rPr lang="en-US" sz="2400" dirty="0"/>
            </a:br>
            <a:br>
              <a:rPr lang="en-US" sz="2400" dirty="0"/>
            </a:br>
            <a:br>
              <a:rPr lang="en-US" sz="2400" dirty="0"/>
            </a:br>
            <a:br>
              <a:rPr lang="en-US" sz="2400" dirty="0"/>
            </a:br>
            <a:r>
              <a:rPr lang="en-US" sz="4000" dirty="0"/>
              <a:t>Questions about this?</a:t>
            </a:r>
            <a:br>
              <a:rPr lang="en-US" sz="2400" dirty="0"/>
            </a:br>
            <a:br>
              <a:rPr lang="en-US" sz="2400" dirty="0"/>
            </a:br>
            <a:br>
              <a:rPr lang="en-US" sz="2400" dirty="0"/>
            </a:br>
            <a:br>
              <a:rPr lang="en-US" sz="2400" dirty="0"/>
            </a:br>
            <a:endParaRPr lang="en-US" sz="2400" dirty="0"/>
          </a:p>
        </p:txBody>
      </p:sp>
      <p:sp>
        <p:nvSpPr>
          <p:cNvPr id="19" name="Content Placeholder 2">
            <a:extLst>
              <a:ext uri="{FF2B5EF4-FFF2-40B4-BE49-F238E27FC236}">
                <a16:creationId xmlns:a16="http://schemas.microsoft.com/office/drawing/2014/main" id="{3252FC26-E959-D169-1C8A-F877DF370D02}"/>
              </a:ext>
            </a:extLst>
          </p:cNvPr>
          <p:cNvSpPr>
            <a:spLocks noGrp="1"/>
          </p:cNvSpPr>
          <p:nvPr>
            <p:ph type="subTitle" idx="1"/>
          </p:nvPr>
        </p:nvSpPr>
        <p:spPr>
          <a:xfrm>
            <a:off x="838198" y="4619624"/>
            <a:ext cx="10509506" cy="1038225"/>
          </a:xfrm>
        </p:spPr>
        <p:txBody>
          <a:bodyPr>
            <a:noAutofit/>
          </a:bodyPr>
          <a:lstStyle/>
          <a:p>
            <a:pPr algn="l"/>
            <a:r>
              <a:rPr lang="en-US" sz="4000" b="0" i="0" u="sng" dirty="0">
                <a:solidFill>
                  <a:srgbClr val="B50010"/>
                </a:solidFill>
                <a:effectLst/>
                <a:latin typeface="Helvetica Neue"/>
                <a:hlinkClick r:id="rId3"/>
              </a:rPr>
              <a:t>TaxProfessional.Meeting@dor.oregon.gov</a:t>
            </a:r>
            <a:endParaRPr lang="en-US" sz="4000" u="sng" dirty="0"/>
          </a:p>
        </p:txBody>
      </p:sp>
      <p:grpSp>
        <p:nvGrpSpPr>
          <p:cNvPr id="5" name="Group 4" descr="Logo, Oregon Department of Revenue">
            <a:extLst>
              <a:ext uri="{FF2B5EF4-FFF2-40B4-BE49-F238E27FC236}">
                <a16:creationId xmlns:a16="http://schemas.microsoft.com/office/drawing/2014/main" id="{5DD06D49-4F3B-7727-5E5B-8C222C4339E3}"/>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2A7B10A6-C2D3-6C4D-AD72-0E947D49F1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AB9AF284-6EEA-A5E7-E19E-00C0AC4354DE}"/>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E8F5043D-7D24-BC9F-E4A9-E7476CB3E803}"/>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D20C0C3-64A1-89D2-B4E8-EED9A90F8C5E}"/>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4309691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9670A-2B08-4723-6957-259C1DF4C7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AE72F4-FEF1-A369-9616-868F2D4B1231}"/>
              </a:ext>
              <a:ext uri="{C183D7F6-B498-43B3-948B-1728B52AA6E4}">
                <adec:decorative xmlns:adec="http://schemas.microsoft.com/office/drawing/2017/decorative" val="1"/>
              </a:ext>
            </a:extLst>
          </p:cNvPr>
          <p:cNvSpPr>
            <a:spLocks noGrp="1"/>
          </p:cNvSpPr>
          <p:nvPr>
            <p:ph type="title" idx="4294967295"/>
          </p:nvPr>
        </p:nvSpPr>
        <p:spPr>
          <a:xfrm>
            <a:off x="8610600" y="6356350"/>
            <a:ext cx="27432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479467-D475-44BA-A6A1-CAD0337F3F46}" type="slidenum">
              <a:rPr kumimoji="0" lang="en-US" sz="1200" b="0" i="0" u="none" strike="noStrike" kern="1200" cap="none" spc="0" normalizeH="0" baseline="0" noProof="0" smtClean="0">
                <a:ln>
                  <a:noFill/>
                </a:ln>
                <a:solidFill>
                  <a:schemeClr val="tx1">
                    <a:tint val="82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dirty="0">
              <a:ln>
                <a:noFill/>
              </a:ln>
              <a:solidFill>
                <a:schemeClr val="tx1">
                  <a:tint val="82000"/>
                </a:schemeClr>
              </a:solidFill>
              <a:effectLst/>
              <a:uLnTx/>
              <a:uFillTx/>
              <a:latin typeface="+mn-lt"/>
              <a:ea typeface="+mn-ea"/>
              <a:cs typeface="+mn-cs"/>
            </a:endParaRPr>
          </a:p>
        </p:txBody>
      </p:sp>
      <p:grpSp>
        <p:nvGrpSpPr>
          <p:cNvPr id="5" name="Group 4">
            <a:extLst>
              <a:ext uri="{FF2B5EF4-FFF2-40B4-BE49-F238E27FC236}">
                <a16:creationId xmlns:a16="http://schemas.microsoft.com/office/drawing/2014/main" id="{97A9642B-4F68-DA97-C09F-4623ACDC20EA}"/>
              </a:ext>
              <a:ext uri="{C183D7F6-B498-43B3-948B-1728B52AA6E4}">
                <adec:decorative xmlns:adec="http://schemas.microsoft.com/office/drawing/2017/decorative" val="1"/>
              </a:ext>
            </a:extLst>
          </p:cNvPr>
          <p:cNvGrpSpPr/>
          <p:nvPr/>
        </p:nvGrpSpPr>
        <p:grpSpPr>
          <a:xfrm>
            <a:off x="-7410" y="2800346"/>
            <a:ext cx="3744435" cy="1188723"/>
            <a:chOff x="-7410" y="2800346"/>
            <a:chExt cx="3744435" cy="1188723"/>
          </a:xfrm>
        </p:grpSpPr>
        <p:pic>
          <p:nvPicPr>
            <p:cNvPr id="7" name="Picture 6" descr="Oregon Department of Revenue Logo">
              <a:extLst>
                <a:ext uri="{FF2B5EF4-FFF2-40B4-BE49-F238E27FC236}">
                  <a16:creationId xmlns:a16="http://schemas.microsoft.com/office/drawing/2014/main" id="{E1ECCFAD-3EBB-1FF4-3DAC-53EAFD84C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248" y="2951197"/>
              <a:ext cx="2895777" cy="955606"/>
            </a:xfrm>
            <a:prstGeom prst="rect">
              <a:avLst/>
            </a:prstGeom>
          </p:spPr>
        </p:pic>
        <p:sp>
          <p:nvSpPr>
            <p:cNvPr id="4" name="Rectangle 3">
              <a:extLst>
                <a:ext uri="{FF2B5EF4-FFF2-40B4-BE49-F238E27FC236}">
                  <a16:creationId xmlns:a16="http://schemas.microsoft.com/office/drawing/2014/main" id="{64A91C27-23B4-F643-7C8C-8978DF5675AC}"/>
                </a:ext>
              </a:extLst>
            </p:cNvPr>
            <p:cNvSpPr/>
            <p:nvPr/>
          </p:nvSpPr>
          <p:spPr>
            <a:xfrm>
              <a:off x="-7410" y="2800346"/>
              <a:ext cx="636059" cy="1188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a:extLst>
              <a:ext uri="{FF2B5EF4-FFF2-40B4-BE49-F238E27FC236}">
                <a16:creationId xmlns:a16="http://schemas.microsoft.com/office/drawing/2014/main" id="{26B5D5E5-86D3-8D44-56CE-9C5E216DC1D9}"/>
              </a:ext>
            </a:extLst>
          </p:cNvPr>
          <p:cNvSpPr txBox="1"/>
          <p:nvPr/>
        </p:nvSpPr>
        <p:spPr>
          <a:xfrm>
            <a:off x="5047989" y="1547117"/>
            <a:ext cx="5924811" cy="4401205"/>
          </a:xfrm>
          <a:prstGeom prst="rect">
            <a:avLst/>
          </a:prstGeom>
          <a:noFill/>
        </p:spPr>
        <p:txBody>
          <a:bodyPr wrap="square" rtlCol="0">
            <a:spAutoFit/>
          </a:bodyPr>
          <a:lstStyle/>
          <a:p>
            <a:pPr marL="0" indent="0">
              <a:buNone/>
            </a:pPr>
            <a:r>
              <a:rPr lang="en-US" sz="2800" b="1" dirty="0"/>
              <a:t>Do you have questions or need help? </a:t>
            </a:r>
          </a:p>
          <a:p>
            <a:pPr marL="0" indent="0">
              <a:buNone/>
            </a:pPr>
            <a:endParaRPr lang="en-US" sz="2800" b="1" dirty="0"/>
          </a:p>
          <a:p>
            <a:pPr marL="0" indent="0">
              <a:buNone/>
            </a:pPr>
            <a:r>
              <a:rPr lang="en-US" sz="2800" dirty="0"/>
              <a:t>www.oregon.gov/dor </a:t>
            </a:r>
          </a:p>
          <a:p>
            <a:pPr marL="0" indent="0">
              <a:buNone/>
            </a:pPr>
            <a:endParaRPr lang="en-US" sz="2800" dirty="0"/>
          </a:p>
          <a:p>
            <a:pPr marL="0" indent="0">
              <a:buNone/>
            </a:pPr>
            <a:r>
              <a:rPr lang="en-US" sz="2800" dirty="0"/>
              <a:t>503-378-4988 or 800-356-4222</a:t>
            </a:r>
          </a:p>
          <a:p>
            <a:pPr marL="0" indent="0">
              <a:buNone/>
            </a:pPr>
            <a:r>
              <a:rPr lang="en-US" sz="2800" dirty="0"/>
              <a:t> </a:t>
            </a:r>
          </a:p>
          <a:p>
            <a:pPr marL="0" indent="0">
              <a:buNone/>
            </a:pPr>
            <a:r>
              <a:rPr lang="en-US" sz="2800" dirty="0"/>
              <a:t>questions.dor@dor.oregon.gov </a:t>
            </a:r>
          </a:p>
          <a:p>
            <a:pPr marL="0" indent="0">
              <a:buNone/>
            </a:pPr>
            <a:endParaRPr lang="en-US" sz="2800" dirty="0"/>
          </a:p>
          <a:p>
            <a:pPr marL="0" indent="0">
              <a:buNone/>
            </a:pPr>
            <a:r>
              <a:rPr lang="en-US" sz="2800" dirty="0"/>
              <a:t>Contact us for ADA accommodations or assistance in other languages. </a:t>
            </a:r>
          </a:p>
        </p:txBody>
      </p:sp>
    </p:spTree>
    <p:extLst>
      <p:ext uri="{BB962C8B-B14F-4D97-AF65-F5344CB8AC3E}">
        <p14:creationId xmlns:p14="http://schemas.microsoft.com/office/powerpoint/2010/main" val="1564853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CD136-909F-4436-9D9B-7C1B8F8C8370}"/>
              </a:ext>
            </a:extLst>
          </p:cNvPr>
          <p:cNvSpPr>
            <a:spLocks noGrp="1"/>
          </p:cNvSpPr>
          <p:nvPr>
            <p:ph type="ctrTitle"/>
          </p:nvPr>
        </p:nvSpPr>
        <p:spPr>
          <a:xfrm>
            <a:off x="7397872" y="1093788"/>
            <a:ext cx="3946781" cy="2967208"/>
          </a:xfrm>
        </p:spPr>
        <p:txBody>
          <a:bodyPr>
            <a:normAutofit/>
          </a:bodyPr>
          <a:lstStyle/>
          <a:p>
            <a:pPr algn="l"/>
            <a:r>
              <a:rPr lang="en-US" sz="4400" dirty="0"/>
              <a:t>Salem Payment Center</a:t>
            </a:r>
          </a:p>
        </p:txBody>
      </p:sp>
      <p:sp>
        <p:nvSpPr>
          <p:cNvPr id="19" name="Content Placeholder 2">
            <a:extLst>
              <a:ext uri="{FF2B5EF4-FFF2-40B4-BE49-F238E27FC236}">
                <a16:creationId xmlns:a16="http://schemas.microsoft.com/office/drawing/2014/main" id="{2E626B20-55A9-438E-BBD3-9E49CE672B2B}"/>
              </a:ext>
            </a:extLst>
          </p:cNvPr>
          <p:cNvSpPr>
            <a:spLocks noGrp="1"/>
          </p:cNvSpPr>
          <p:nvPr>
            <p:ph type="subTitle" idx="1"/>
          </p:nvPr>
        </p:nvSpPr>
        <p:spPr>
          <a:xfrm>
            <a:off x="6096000" y="4619624"/>
            <a:ext cx="5251703" cy="1038225"/>
          </a:xfrm>
        </p:spPr>
        <p:txBody>
          <a:bodyPr>
            <a:noAutofit/>
          </a:bodyPr>
          <a:lstStyle/>
          <a:p>
            <a:pPr algn="r"/>
            <a:r>
              <a:rPr lang="en-US" sz="1800" dirty="0"/>
              <a:t>Jennifer Rux – Revenue Supervisor</a:t>
            </a:r>
          </a:p>
          <a:p>
            <a:pPr algn="r"/>
            <a:r>
              <a:rPr lang="en-US" sz="1800" dirty="0"/>
              <a:t>Program Services Section</a:t>
            </a:r>
          </a:p>
        </p:txBody>
      </p:sp>
      <p:grpSp>
        <p:nvGrpSpPr>
          <p:cNvPr id="5" name="Group 4" descr="Logo, Oregon Department of Revenue">
            <a:extLst>
              <a:ext uri="{FF2B5EF4-FFF2-40B4-BE49-F238E27FC236}">
                <a16:creationId xmlns:a16="http://schemas.microsoft.com/office/drawing/2014/main" id="{4A0F0094-3483-4F9C-BAC9-FBE6297B2F0E}"/>
              </a:ext>
            </a:extLst>
          </p:cNvPr>
          <p:cNvGrpSpPr/>
          <p:nvPr/>
        </p:nvGrpSpPr>
        <p:grpSpPr>
          <a:xfrm>
            <a:off x="321734" y="2261661"/>
            <a:ext cx="11211136" cy="2230329"/>
            <a:chOff x="321734" y="2261661"/>
            <a:chExt cx="11211136" cy="2230329"/>
          </a:xfrm>
        </p:grpSpPr>
        <p:pic>
          <p:nvPicPr>
            <p:cNvPr id="21" name="Picture 20" descr="Oregon Department of Revenue Logo">
              <a:extLst>
                <a:ext uri="{FF2B5EF4-FFF2-40B4-BE49-F238E27FC236}">
                  <a16:creationId xmlns:a16="http://schemas.microsoft.com/office/drawing/2014/main" id="{9AD3DD1B-740A-4637-B025-1BF3AB9800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4" y="2261661"/>
              <a:ext cx="5452533" cy="1799335"/>
            </a:xfrm>
            <a:prstGeom prst="rect">
              <a:avLst/>
            </a:prstGeom>
          </p:spPr>
        </p:pic>
        <p:grpSp>
          <p:nvGrpSpPr>
            <p:cNvPr id="4" name="Group 3">
              <a:extLst>
                <a:ext uri="{FF2B5EF4-FFF2-40B4-BE49-F238E27FC236}">
                  <a16:creationId xmlns:a16="http://schemas.microsoft.com/office/drawing/2014/main" id="{710339A1-F963-410D-975A-DE942D760591}"/>
                </a:ext>
              </a:extLst>
            </p:cNvPr>
            <p:cNvGrpSpPr/>
            <p:nvPr/>
          </p:nvGrpSpPr>
          <p:grpSpPr>
            <a:xfrm>
              <a:off x="697230" y="4171950"/>
              <a:ext cx="10835640" cy="320040"/>
              <a:chOff x="697230" y="4171950"/>
              <a:chExt cx="10835640" cy="320040"/>
            </a:xfrm>
          </p:grpSpPr>
          <p:sp>
            <p:nvSpPr>
              <p:cNvPr id="3" name="Rectangle 2">
                <a:extLst>
                  <a:ext uri="{FF2B5EF4-FFF2-40B4-BE49-F238E27FC236}">
                    <a16:creationId xmlns:a16="http://schemas.microsoft.com/office/drawing/2014/main" id="{BDB087A8-F80B-4DC2-9F63-7DF17CDE6D82}"/>
                  </a:ext>
                </a:extLst>
              </p:cNvPr>
              <p:cNvSpPr/>
              <p:nvPr/>
            </p:nvSpPr>
            <p:spPr>
              <a:xfrm>
                <a:off x="697230" y="4171950"/>
                <a:ext cx="10835640" cy="32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CFB20EE-555D-4A11-932D-3D68788458D8}"/>
                  </a:ext>
                </a:extLst>
              </p:cNvPr>
              <p:cNvSpPr/>
              <p:nvPr/>
            </p:nvSpPr>
            <p:spPr>
              <a:xfrm>
                <a:off x="838197" y="4303733"/>
                <a:ext cx="10506456" cy="548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71310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CFACC122E8814585D9CF43BD8F890D" ma:contentTypeVersion="5" ma:contentTypeDescription="Create a new document." ma:contentTypeScope="" ma:versionID="8f6d7b9b32b4c8e0318a61a155ef23fc">
  <xsd:schema xmlns:xsd="http://www.w3.org/2001/XMLSchema" xmlns:xs="http://www.w3.org/2001/XMLSchema" xmlns:p="http://schemas.microsoft.com/office/2006/metadata/properties" xmlns:ns1="http://schemas.microsoft.com/sharepoint/v3" xmlns:ns2="7e67b09f-8cec-41e7-8019-71d0205fa43a" targetNamespace="http://schemas.microsoft.com/office/2006/metadata/properties" ma:root="true" ma:fieldsID="ddd7df3d904ae865aac69d6193faa771" ns1:_="" ns2:_="">
    <xsd:import namespace="http://schemas.microsoft.com/sharepoint/v3"/>
    <xsd:import namespace="7e67b09f-8cec-41e7-8019-71d0205fa43a"/>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 ma:internalName="PublishingStartDate">
      <xsd:simpleType>
        <xsd:restriction base="dms:Unknown"/>
      </xsd:simpleType>
    </xsd:element>
    <xsd:element name="PublishingExpirationDate" ma:index="5" nillable="true" ma:displayName="Scheduling End Date" ma:description=""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e67b09f-8cec-41e7-8019-71d0205fa43a" elementFormDefault="qualified">
    <xsd:import namespace="http://schemas.microsoft.com/office/2006/documentManagement/types"/>
    <xsd:import namespace="http://schemas.microsoft.com/office/infopath/2007/PartnerControls"/>
    <xsd:element name="SharedWithUsers" ma:index="6"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6EF86FB-A385-4AA1-AD9B-3A1D15C80137}"/>
</file>

<file path=customXml/itemProps2.xml><?xml version="1.0" encoding="utf-8"?>
<ds:datastoreItem xmlns:ds="http://schemas.openxmlformats.org/officeDocument/2006/customXml" ds:itemID="{A2B8A691-8C96-48C0-B24E-52EA4822ECCB}"/>
</file>

<file path=customXml/itemProps3.xml><?xml version="1.0" encoding="utf-8"?>
<ds:datastoreItem xmlns:ds="http://schemas.openxmlformats.org/officeDocument/2006/customXml" ds:itemID="{48D3F4B2-23B1-48C0-9208-A0EDEB94BF8B}"/>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otalTime>1419</TotalTime>
  <Words>4041</Words>
  <Application>Microsoft Office PowerPoint</Application>
  <PresentationFormat>Widescreen</PresentationFormat>
  <Paragraphs>482</Paragraphs>
  <Slides>86</Slides>
  <Notes>63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86</vt:i4>
      </vt:variant>
    </vt:vector>
  </HeadingPairs>
  <TitlesOfParts>
    <vt:vector size="97" baseType="lpstr">
      <vt:lpstr>__Nunito_2a7671</vt:lpstr>
      <vt:lpstr>Aptos</vt:lpstr>
      <vt:lpstr>Aptos Display</vt:lpstr>
      <vt:lpstr>Arial</vt:lpstr>
      <vt:lpstr>Calibri</vt:lpstr>
      <vt:lpstr>Helvetica Neue</vt:lpstr>
      <vt:lpstr>Lato</vt:lpstr>
      <vt:lpstr>Palatino Linotype</vt:lpstr>
      <vt:lpstr>Symbol</vt:lpstr>
      <vt:lpstr>system-ui</vt:lpstr>
      <vt:lpstr>Office Theme</vt:lpstr>
      <vt:lpstr>DOR Tax Professional Liaison Meeting</vt:lpstr>
      <vt:lpstr>Presenters</vt:lpstr>
      <vt:lpstr>Agenda</vt:lpstr>
      <vt:lpstr>New Accessibility Rule</vt:lpstr>
      <vt:lpstr>WCAG Standards</vt:lpstr>
      <vt:lpstr>Tax Pro Liaison Web page</vt:lpstr>
      <vt:lpstr>Tax Pro Liaison Meetings - Changes</vt:lpstr>
      <vt:lpstr>    Questions?    </vt:lpstr>
      <vt:lpstr>Salem Payment Center</vt:lpstr>
      <vt:lpstr>New Salem Payment Center</vt:lpstr>
      <vt:lpstr>Salem Payment Center remodel</vt:lpstr>
      <vt:lpstr>Salem Payment Center Layout</vt:lpstr>
      <vt:lpstr>Salem Payment Center Information</vt:lpstr>
      <vt:lpstr>Salem Payment Center Photo</vt:lpstr>
      <vt:lpstr>Salem Payment Center Hours</vt:lpstr>
      <vt:lpstr>Salem Payment Center Assistance</vt:lpstr>
      <vt:lpstr>Questions?  Jenn Rux Jennifer.Rux@dor.Oregon.gov</vt:lpstr>
      <vt:lpstr>Residency &amp; Nonresident Taxation in Oregon</vt:lpstr>
      <vt:lpstr>Agenda for today</vt:lpstr>
      <vt:lpstr>Defining Residency</vt:lpstr>
      <vt:lpstr>ORS 316.027 Oregon Resident defined</vt:lpstr>
      <vt:lpstr>Oregon-Source Income Rules</vt:lpstr>
      <vt:lpstr>Full-year, Part-year and Nonresidents.</vt:lpstr>
      <vt:lpstr>What is Oregon Sourced Income?</vt:lpstr>
      <vt:lpstr>What are Oregon Sourced Income types?</vt:lpstr>
      <vt:lpstr>Form OR-40</vt:lpstr>
      <vt:lpstr>Form OR-40-P</vt:lpstr>
      <vt:lpstr>Form OR-40-N</vt:lpstr>
      <vt:lpstr>Filing Considerations</vt:lpstr>
      <vt:lpstr>Domicile vs. Residence</vt:lpstr>
      <vt:lpstr>Home</vt:lpstr>
      <vt:lpstr>Change of domicile</vt:lpstr>
      <vt:lpstr>Full-year resident – Form OR-40</vt:lpstr>
      <vt:lpstr>Full-year resident – the Form OR-40</vt:lpstr>
      <vt:lpstr> Nonresident – Form OR-40-N</vt:lpstr>
      <vt:lpstr>Nonresident – Form OR-40-N</vt:lpstr>
      <vt:lpstr>Spouses with different residencies</vt:lpstr>
      <vt:lpstr> Special cases regarding residency</vt:lpstr>
      <vt:lpstr> Military Personnel Exceptions</vt:lpstr>
      <vt:lpstr> Military Personnel Exceptions in Oregon</vt:lpstr>
      <vt:lpstr>Examples</vt:lpstr>
      <vt:lpstr>Example 1 – OAR 150-316-0025</vt:lpstr>
      <vt:lpstr>Example 2 - OAR 150-316-0025</vt:lpstr>
      <vt:lpstr>Example 3 - OAR 150-316-0025</vt:lpstr>
      <vt:lpstr>Example 4 - OAR 150-316-0025</vt:lpstr>
      <vt:lpstr>Example 5 - OAR 150-316-0025</vt:lpstr>
      <vt:lpstr>Example 6 - OAR 150-316-0025</vt:lpstr>
      <vt:lpstr>Example 7 - OAR 150-316-0025</vt:lpstr>
      <vt:lpstr>Example 8 - OAR 150-316-0025</vt:lpstr>
      <vt:lpstr>Example 9 - OAR 150-316-0025</vt:lpstr>
      <vt:lpstr>References</vt:lpstr>
      <vt:lpstr>References for Forms</vt:lpstr>
      <vt:lpstr>OR-W-4 Instruction Changes</vt:lpstr>
      <vt:lpstr>Withholding Formula Limitations</vt:lpstr>
      <vt:lpstr>Revised Worksheets</vt:lpstr>
      <vt:lpstr>Increased Transparency Regarding Employers</vt:lpstr>
      <vt:lpstr>Online Withholding Calculator</vt:lpstr>
      <vt:lpstr>        Online Withholding Calculator –   DOR YouTube Channel </vt:lpstr>
      <vt:lpstr>Questions you have?</vt:lpstr>
      <vt:lpstr>    Stakeholder Outreach  Tax Practitioner Liaison Meeting – July 25, 2025    </vt:lpstr>
      <vt:lpstr>Tax Pro Stakeholders</vt:lpstr>
      <vt:lpstr>DOR Partners</vt:lpstr>
      <vt:lpstr>DOR Outreach</vt:lpstr>
      <vt:lpstr>RevNews Bulletins</vt:lpstr>
      <vt:lpstr>ReveNews</vt:lpstr>
      <vt:lpstr>Contact Us</vt:lpstr>
      <vt:lpstr>Tax Practitioner Contacts</vt:lpstr>
      <vt:lpstr>    Questions to ask?    </vt:lpstr>
      <vt:lpstr>    Federal Tax Changes  Tax Practitioner Liaison Meeting – July 25, 2025    </vt:lpstr>
      <vt:lpstr>State and Local Tax Deduction (SALT)</vt:lpstr>
      <vt:lpstr>SALT Deduction</vt:lpstr>
      <vt:lpstr>New Adjusted Gross Income (AGI) Deductions</vt:lpstr>
      <vt:lpstr>    Questions we can answer?    </vt:lpstr>
      <vt:lpstr>Oregon Legislative Updates</vt:lpstr>
      <vt:lpstr>HB 2087 Credit Omnibus Bill</vt:lpstr>
      <vt:lpstr>HB 2087 Credit Bill passed</vt:lpstr>
      <vt:lpstr>HB 2087  Tax Credit Bill</vt:lpstr>
      <vt:lpstr>HB 2087  Tax Credits</vt:lpstr>
      <vt:lpstr>HB 2087 Credits</vt:lpstr>
      <vt:lpstr>HB 2339 DOR Request Bill</vt:lpstr>
      <vt:lpstr>HB 2339 DOR Requested Bill</vt:lpstr>
      <vt:lpstr>HB 2339 DOR Bill</vt:lpstr>
      <vt:lpstr>HB 2339 DOR Bill Request</vt:lpstr>
      <vt:lpstr>HB 3115 Lottery Ticket Sales</vt:lpstr>
      <vt:lpstr>    Questions about this?    </vt:lpstr>
      <vt:lpstr>86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OAKES Robert * DOR</dc:creator>
  <cp:lastModifiedBy>MCKINNEY Simone * DOR</cp:lastModifiedBy>
  <cp:revision>22</cp:revision>
  <dcterms:created xsi:type="dcterms:W3CDTF">2025-07-22T16:32:03Z</dcterms:created>
  <dcterms:modified xsi:type="dcterms:W3CDTF">2025-08-05T14:58:30Z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0x01010027CFACC122E8814585D9CF43BD8F890D</vt:lpwstr>
  </property>
</Properties>
</file>