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2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omments/modernComment_7FF64CE9_9697102B.xml" ContentType="application/vnd.ms-powerpoint.comment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authors.xml" ContentType="application/vnd.ms-powerpoint.authors+xml"/>
  <Override PartName="/ppt/comments/modernComment_7FF64D03_5B63BA16.xml" ContentType="application/vnd.ms-powerpoint.comments+xml"/>
  <Override PartName="/ppt/comments/modernComment_7FF64CF4_FEA03F0E.xml" ContentType="application/vnd.ms-powerpoint.comments+xml"/>
  <Override PartName="/ppt/comments/modernComment_7FF64CF0_66665DA1.xml" ContentType="application/vnd.ms-powerpoint.comments+xml"/>
  <Override PartName="/ppt/comments/modernComment_7FF64D09_E4DE8DD4.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 id="2147483677" r:id="rId2"/>
  </p:sldMasterIdLst>
  <p:notesMasterIdLst>
    <p:notesMasterId r:id="rId35"/>
  </p:notesMasterIdLst>
  <p:sldIdLst>
    <p:sldId id="269" r:id="rId3"/>
    <p:sldId id="358" r:id="rId4"/>
    <p:sldId id="2146847977" r:id="rId5"/>
    <p:sldId id="314" r:id="rId6"/>
    <p:sldId id="2146848016" r:id="rId7"/>
    <p:sldId id="2146848028" r:id="rId8"/>
    <p:sldId id="2146847994" r:id="rId9"/>
    <p:sldId id="2146847995" r:id="rId10"/>
    <p:sldId id="2146848005" r:id="rId11"/>
    <p:sldId id="2146848022" r:id="rId12"/>
    <p:sldId id="2146848021" r:id="rId13"/>
    <p:sldId id="2146848017" r:id="rId14"/>
    <p:sldId id="2146848020" r:id="rId15"/>
    <p:sldId id="2146848015" r:id="rId16"/>
    <p:sldId id="2146848027" r:id="rId17"/>
    <p:sldId id="2146848009" r:id="rId18"/>
    <p:sldId id="399" r:id="rId19"/>
    <p:sldId id="2146847980" r:id="rId20"/>
    <p:sldId id="2146847984" r:id="rId21"/>
    <p:sldId id="2146847988" r:id="rId22"/>
    <p:sldId id="2146848023" r:id="rId23"/>
    <p:sldId id="762" r:id="rId24"/>
    <p:sldId id="313" r:id="rId25"/>
    <p:sldId id="2146848003" r:id="rId26"/>
    <p:sldId id="2146847998" r:id="rId27"/>
    <p:sldId id="2146847990" r:id="rId28"/>
    <p:sldId id="323" r:id="rId29"/>
    <p:sldId id="2146848030" r:id="rId30"/>
    <p:sldId id="2146847986" r:id="rId31"/>
    <p:sldId id="2146848025" r:id="rId32"/>
    <p:sldId id="2146848026" r:id="rId33"/>
    <p:sldId id="2146848024"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29082B-DAB6-4FBD-1585-87F45D9EE4A6}" name="PASSON Cassie R * DOC" initials="CP" userId="S::Cassie.R.PASSON@doc.oregon.gov::bb5df233-d2ef-426c-b729-78b9532eb681" providerId="AD"/>
  <p188:author id="{8C7B8C86-6DCB-C1D0-D512-283B9BF7277B}" name="COOK Stephen M * DOC" initials="CD" userId="S::stephen.m.cook@doc.oregon.gov::bb7b2b40-9c5a-4080-99e7-531ad2492fdf" providerId="AD"/>
  <p188:author id="{225BB198-F0FC-B893-6A85-2A3405F101AB}" name="MATHEWS Harvey T * DOC" initials="HM" userId="S::Harvey.T.MATHEWS@doc.oregon.gov::faa2efe2-1341-4256-b8f8-3abf0d7504f8" providerId="AD"/>
  <p188:author id="{4008409C-E769-CA10-505E-DB72570086BC}" name="BLACK Jennifer * DOC" initials="JB" userId="S::Jennifer.Black@doc.oregon.gov::823d6727-4af2-4b88-9c8f-813354945be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32D4B"/>
    <a:srgbClr val="132D49"/>
    <a:srgbClr val="FFFFFF"/>
    <a:srgbClr val="25A2D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E903FD-1918-4F9E-933B-88E8FB63B492}" v="529" dt="2025-04-16T00:33:09.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52" autoAdjust="0"/>
  </p:normalViewPr>
  <p:slideViewPr>
    <p:cSldViewPr snapToGrid="0">
      <p:cViewPr varScale="1">
        <p:scale>
          <a:sx n="85" d="100"/>
          <a:sy n="85" d="100"/>
        </p:scale>
        <p:origin x="15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Count</c:v>
                </c:pt>
              </c:strCache>
            </c:strRef>
          </c:tx>
          <c:spPr>
            <a:solidFill>
              <a:schemeClr val="accent6">
                <a:shade val="80000"/>
                <a:satMod val="15000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c:spPr>
          <c:invertIfNegative val="0"/>
          <c:dPt>
            <c:idx val="0"/>
            <c:invertIfNegative val="0"/>
            <c:bubble3D val="0"/>
            <c:spPr>
              <a:solidFill>
                <a:schemeClr val="tx2"/>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c:spPr>
            <c:extLst>
              <c:ext xmlns:c16="http://schemas.microsoft.com/office/drawing/2014/chart" uri="{C3380CC4-5D6E-409C-BE32-E72D297353CC}">
                <c16:uniqueId val="{00000000-2AAB-4BE1-AB8F-E7F0B63038E2}"/>
              </c:ext>
            </c:extLst>
          </c:dPt>
          <c:dPt>
            <c:idx val="1"/>
            <c:invertIfNegative val="0"/>
            <c:bubble3D val="0"/>
            <c:spPr>
              <a:solidFill>
                <a:schemeClr val="accent1">
                  <a:lumMod val="60000"/>
                  <a:lumOff val="40000"/>
                </a:schemeClr>
              </a:solidFill>
              <a:ln w="22225">
                <a:solidFill>
                  <a:srgbClr val="0F2C52"/>
                </a:solid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c:spPr>
            <c:extLst>
              <c:ext xmlns:c16="http://schemas.microsoft.com/office/drawing/2014/chart" uri="{C3380CC4-5D6E-409C-BE32-E72D297353CC}">
                <c16:uniqueId val="{00000001-2AAB-4BE1-AB8F-E7F0B63038E2}"/>
              </c:ext>
            </c:extLst>
          </c:dPt>
          <c:dLbls>
            <c:dLbl>
              <c:idx val="0"/>
              <c:layout>
                <c:manualLayout>
                  <c:x val="5.2947551361602514E-3"/>
                  <c:y val="1.2897922090465674E-2"/>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fld id="{B9B74FB3-C130-4467-96F6-C2CA3ADCD929}" type="VALUE">
                      <a:rPr lang="en-US" b="1">
                        <a:solidFill>
                          <a:schemeClr val="tx1"/>
                        </a:solidFill>
                      </a:rPr>
                      <a:pPr>
                        <a:defRPr sz="2000" b="1">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AAB-4BE1-AB8F-E7F0B63038E2}"/>
                </c:ext>
              </c:extLst>
            </c:dLbl>
            <c:dLbl>
              <c:idx val="1"/>
              <c:layout>
                <c:manualLayout>
                  <c:x val="-5.6560990833337838E-3"/>
                  <c:y val="7.85285608292321E-3"/>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fld id="{E61F554F-0F28-43E9-9659-405FEA4F20F2}" type="VALUE">
                      <a:rPr lang="en-US" b="1">
                        <a:solidFill>
                          <a:schemeClr val="tx1"/>
                        </a:solidFill>
                      </a:rPr>
                      <a:pPr>
                        <a:defRPr sz="2000" b="1">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AAB-4BE1-AB8F-E7F0B63038E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Male</c:v>
                </c:pt>
                <c:pt idx="1">
                  <c:v>Female</c:v>
                </c:pt>
              </c:strCache>
            </c:strRef>
          </c:cat>
          <c:val>
            <c:numRef>
              <c:f>Sheet1!$B$2:$B$3</c:f>
              <c:numCache>
                <c:formatCode>#,##0</c:formatCode>
                <c:ptCount val="2"/>
                <c:pt idx="0">
                  <c:v>11115</c:v>
                </c:pt>
                <c:pt idx="1">
                  <c:v>905</c:v>
                </c:pt>
              </c:numCache>
            </c:numRef>
          </c:val>
          <c:extLst>
            <c:ext xmlns:c16="http://schemas.microsoft.com/office/drawing/2014/chart" uri="{C3380CC4-5D6E-409C-BE32-E72D297353CC}">
              <c16:uniqueId val="{00000000-E13A-403D-ADCC-24D10CE8885F}"/>
            </c:ext>
          </c:extLst>
        </c:ser>
        <c:dLbls>
          <c:showLegendKey val="0"/>
          <c:showVal val="0"/>
          <c:showCatName val="0"/>
          <c:showSerName val="0"/>
          <c:showPercent val="0"/>
          <c:showBubbleSize val="0"/>
        </c:dLbls>
        <c:gapWidth val="64"/>
        <c:axId val="929010176"/>
        <c:axId val="929006576"/>
      </c:barChart>
      <c:catAx>
        <c:axId val="9290101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929006576"/>
        <c:crosses val="autoZero"/>
        <c:auto val="1"/>
        <c:lblAlgn val="ctr"/>
        <c:lblOffset val="100"/>
        <c:noMultiLvlLbl val="0"/>
      </c:catAx>
      <c:valAx>
        <c:axId val="929006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9010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omments/modernComment_7FF64CE9_9697102B.xml><?xml version="1.0" encoding="utf-8"?>
<p188:cmLst xmlns:a="http://schemas.openxmlformats.org/drawingml/2006/main" xmlns:r="http://schemas.openxmlformats.org/officeDocument/2006/relationships" xmlns:p188="http://schemas.microsoft.com/office/powerpoint/2018/8/main">
  <p188:cm id="{A6080FF5-D002-43FA-B885-64461F1BAAB9}" authorId="{4008409C-E769-CA10-505E-DB72570086BC}" created="2025-04-11T16:40:31.912">
    <ac:deMkLst xmlns:ac="http://schemas.microsoft.com/office/drawing/2013/main/command">
      <pc:docMk xmlns:pc="http://schemas.microsoft.com/office/powerpoint/2013/main/command"/>
      <pc:sldMk xmlns:pc="http://schemas.microsoft.com/office/powerpoint/2013/main/command" cId="2526482475" sldId="2146847977"/>
      <ac:spMk id="24" creationId="{0ADCD434-6FDA-0028-1166-072172159CF9}"/>
    </ac:deMkLst>
    <p188:txBody>
      <a:bodyPr/>
      <a:lstStyle/>
      <a:p>
        <a:r>
          <a:rPr lang="en-US"/>
          <a:t>Add a women on Intake? Staff and AIC picture?</a:t>
        </a:r>
      </a:p>
    </p188:txBody>
  </p188:cm>
</p188:cmLst>
</file>

<file path=ppt/comments/modernComment_7FF64CF0_66665DA1.xml><?xml version="1.0" encoding="utf-8"?>
<p188:cmLst xmlns:a="http://schemas.openxmlformats.org/drawingml/2006/main" xmlns:r="http://schemas.openxmlformats.org/officeDocument/2006/relationships" xmlns:p188="http://schemas.microsoft.com/office/powerpoint/2018/8/main">
  <p188:cm id="{10839C59-1BA7-4F57-AFF8-BBE12B02303F}" authorId="{4008409C-E769-CA10-505E-DB72570086BC}" created="2025-04-14T19:31:56.478">
    <pc:sldMkLst xmlns:pc="http://schemas.microsoft.com/office/powerpoint/2013/main/command">
      <pc:docMk/>
      <pc:sldMk cId="1717984673" sldId="2146847984"/>
    </pc:sldMkLst>
    <p188:txBody>
      <a:bodyPr/>
      <a:lstStyle/>
      <a:p>
        <a:r>
          <a:rPr lang="en-US"/>
          <a:t>Picture?</a:t>
        </a:r>
      </a:p>
    </p188:txBody>
  </p188:cm>
</p188:cmLst>
</file>

<file path=ppt/comments/modernComment_7FF64CF4_FEA03F0E.xml><?xml version="1.0" encoding="utf-8"?>
<p188:cmLst xmlns:a="http://schemas.openxmlformats.org/drawingml/2006/main" xmlns:r="http://schemas.openxmlformats.org/officeDocument/2006/relationships" xmlns:p188="http://schemas.microsoft.com/office/powerpoint/2018/8/main">
  <p188:cm id="{83C55CC1-5542-490D-B2B0-AC1479D2A795}" authorId="{225BB198-F0FC-B893-6A85-2A3405F101AB}" created="2025-04-15T16:43:49.348">
    <pc:sldMkLst xmlns:pc="http://schemas.microsoft.com/office/powerpoint/2013/main/command">
      <pc:docMk/>
      <pc:sldMk cId="4271914766" sldId="2146847988"/>
    </pc:sldMkLst>
    <p188:txBody>
      <a:bodyPr/>
      <a:lstStyle/>
      <a:p>
        <a:r>
          <a:rPr lang="en-US"/>
          <a:t>Change: identifying structural vulnerabilities….add a picture.</a:t>
        </a:r>
      </a:p>
    </p188:txBody>
  </p188:cm>
</p188:cmLst>
</file>

<file path=ppt/comments/modernComment_7FF64D03_5B63BA16.xml><?xml version="1.0" encoding="utf-8"?>
<p188:cmLst xmlns:a="http://schemas.openxmlformats.org/drawingml/2006/main" xmlns:r="http://schemas.openxmlformats.org/officeDocument/2006/relationships" xmlns:p188="http://schemas.microsoft.com/office/powerpoint/2018/8/main">
  <p188:cm id="{056BD5F1-F487-4CF1-84A8-F981181D4BDE}" authorId="{225BB198-F0FC-B893-6A85-2A3405F101AB}" created="2025-04-15T16:48:05.465">
    <pc:sldMkLst xmlns:pc="http://schemas.microsoft.com/office/powerpoint/2013/main/command">
      <pc:docMk/>
      <pc:sldMk cId="1533262358" sldId="2146848003"/>
    </pc:sldMkLst>
    <p188:txBody>
      <a:bodyPr/>
      <a:lstStyle/>
      <a:p>
        <a:r>
          <a:rPr lang="en-US"/>
          <a:t>Pull quote &amp; fix picture</a:t>
        </a:r>
      </a:p>
    </p188:txBody>
  </p188:cm>
</p188:cmLst>
</file>

<file path=ppt/comments/modernComment_7FF64D09_E4DE8DD4.xml><?xml version="1.0" encoding="utf-8"?>
<p188:cmLst xmlns:a="http://schemas.openxmlformats.org/drawingml/2006/main" xmlns:r="http://schemas.openxmlformats.org/officeDocument/2006/relationships" xmlns:p188="http://schemas.microsoft.com/office/powerpoint/2018/8/main">
  <p188:cm id="{39620559-FB64-4B93-A774-6BF525CFA410}" authorId="{4008409C-E769-CA10-505E-DB72570086BC}" created="2025-04-14T20:38:40.364">
    <pc:sldMkLst xmlns:pc="http://schemas.microsoft.com/office/powerpoint/2013/main/command">
      <pc:docMk/>
      <pc:sldMk cId="3839790548" sldId="2146848009"/>
    </pc:sldMkLst>
    <p188:txBody>
      <a:bodyPr/>
      <a:lstStyle/>
      <a:p>
        <a:r>
          <a:rPr lang="en-US"/>
          <a:t>Sustainability concern. Implementation teams are working on how this work remains sustainable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DDEF0-DE9C-4684-9E99-3016710CF73D}" type="doc">
      <dgm:prSet loTypeId="urn:microsoft.com/office/officeart/2017/3/layout/DropPinTimeline" loCatId="process" qsTypeId="urn:microsoft.com/office/officeart/2005/8/quickstyle/simple2" qsCatId="simple" csTypeId="urn:microsoft.com/office/officeart/2005/8/colors/accent1_2" csCatId="accent1" phldr="1"/>
      <dgm:spPr/>
      <dgm:t>
        <a:bodyPr/>
        <a:lstStyle/>
        <a:p>
          <a:endParaRPr lang="en-US"/>
        </a:p>
      </dgm:t>
    </dgm:pt>
    <dgm:pt modelId="{32A25CB4-E70F-4384-BE09-FD227B64B4AD}">
      <dgm:prSet/>
      <dgm:spPr/>
      <dgm:t>
        <a:bodyPr/>
        <a:lstStyle/>
        <a:p>
          <a:pPr>
            <a:defRPr b="1"/>
          </a:pPr>
          <a:r>
            <a:rPr lang="en-US"/>
            <a:t>Jan. 2022</a:t>
          </a:r>
        </a:p>
      </dgm:t>
    </dgm:pt>
    <dgm:pt modelId="{6EE71E28-D351-4834-9489-25865D8E56A0}" type="parTrans" cxnId="{7AC9B82F-AF88-467B-8B90-824516586413}">
      <dgm:prSet/>
      <dgm:spPr/>
      <dgm:t>
        <a:bodyPr/>
        <a:lstStyle/>
        <a:p>
          <a:endParaRPr lang="en-US"/>
        </a:p>
      </dgm:t>
    </dgm:pt>
    <dgm:pt modelId="{590997C5-5981-4834-B2C5-8487A8BBDD1E}" type="sibTrans" cxnId="{7AC9B82F-AF88-467B-8B90-824516586413}">
      <dgm:prSet/>
      <dgm:spPr/>
      <dgm:t>
        <a:bodyPr/>
        <a:lstStyle/>
        <a:p>
          <a:endParaRPr lang="en-US"/>
        </a:p>
      </dgm:t>
    </dgm:pt>
    <dgm:pt modelId="{647A94A1-A8D6-473E-B0D8-AB11CC5563F5}">
      <dgm:prSet/>
      <dgm:spPr/>
      <dgm:t>
        <a:bodyPr/>
        <a:lstStyle/>
        <a:p>
          <a:r>
            <a:rPr lang="en-US">
              <a:ea typeface="+mn-lt"/>
              <a:cs typeface="+mn-lt"/>
            </a:rPr>
            <a:t>GIPA report through budget omnibus bill (HB 5202).</a:t>
          </a:r>
          <a:endParaRPr lang="en-US"/>
        </a:p>
      </dgm:t>
    </dgm:pt>
    <dgm:pt modelId="{0E611047-60E0-49F6-B0D1-A0BBF9B25B1E}" type="parTrans" cxnId="{0D1A2CFB-EA61-4801-86F1-3923E0E2973E}">
      <dgm:prSet/>
      <dgm:spPr/>
      <dgm:t>
        <a:bodyPr/>
        <a:lstStyle/>
        <a:p>
          <a:endParaRPr lang="en-US"/>
        </a:p>
      </dgm:t>
    </dgm:pt>
    <dgm:pt modelId="{53E625A0-0ABD-4D93-8ADA-68B03A5A65E3}" type="sibTrans" cxnId="{0D1A2CFB-EA61-4801-86F1-3923E0E2973E}">
      <dgm:prSet/>
      <dgm:spPr/>
      <dgm:t>
        <a:bodyPr/>
        <a:lstStyle/>
        <a:p>
          <a:endParaRPr lang="en-US"/>
        </a:p>
      </dgm:t>
    </dgm:pt>
    <dgm:pt modelId="{E697580B-563F-42E0-929B-4CACFB3A2347}">
      <dgm:prSet/>
      <dgm:spPr/>
      <dgm:t>
        <a:bodyPr/>
        <a:lstStyle/>
        <a:p>
          <a:pPr>
            <a:defRPr b="1"/>
          </a:pPr>
          <a:r>
            <a:rPr lang="en-US"/>
            <a:t>Apr. – Nov. 2022</a:t>
          </a:r>
        </a:p>
      </dgm:t>
    </dgm:pt>
    <dgm:pt modelId="{89FC9E9A-1E61-40E1-9385-A5FDDF9E4CFC}" type="parTrans" cxnId="{D0CB93FC-D917-446C-924A-03D8BCAF436E}">
      <dgm:prSet/>
      <dgm:spPr/>
      <dgm:t>
        <a:bodyPr/>
        <a:lstStyle/>
        <a:p>
          <a:endParaRPr lang="en-US"/>
        </a:p>
      </dgm:t>
    </dgm:pt>
    <dgm:pt modelId="{D16A46D5-F015-463B-A69D-9191EB333AE8}" type="sibTrans" cxnId="{D0CB93FC-D917-446C-924A-03D8BCAF436E}">
      <dgm:prSet/>
      <dgm:spPr/>
      <dgm:t>
        <a:bodyPr/>
        <a:lstStyle/>
        <a:p>
          <a:endParaRPr lang="en-US"/>
        </a:p>
      </dgm:t>
    </dgm:pt>
    <dgm:pt modelId="{2CD550ED-903C-4763-9FCE-6E283A1A2C64}">
      <dgm:prSet/>
      <dgm:spPr/>
      <dgm:t>
        <a:bodyPr/>
        <a:lstStyle/>
        <a:p>
          <a:r>
            <a:rPr lang="en-US">
              <a:ea typeface="+mn-lt"/>
              <a:cs typeface="+mn-lt"/>
            </a:rPr>
            <a:t>DOC engages DAS and Governor’s office to initiate GIPA contracting.</a:t>
          </a:r>
          <a:endParaRPr lang="en-US"/>
        </a:p>
      </dgm:t>
    </dgm:pt>
    <dgm:pt modelId="{05C5093F-ADF7-4EE4-A6B0-87D395C46A92}" type="parTrans" cxnId="{A3A170B2-305D-49B5-85D0-508B187A9518}">
      <dgm:prSet/>
      <dgm:spPr/>
      <dgm:t>
        <a:bodyPr/>
        <a:lstStyle/>
        <a:p>
          <a:endParaRPr lang="en-US"/>
        </a:p>
      </dgm:t>
    </dgm:pt>
    <dgm:pt modelId="{38ADD740-D9B7-4EE5-9DA4-1881053DE60B}" type="sibTrans" cxnId="{A3A170B2-305D-49B5-85D0-508B187A9518}">
      <dgm:prSet/>
      <dgm:spPr/>
      <dgm:t>
        <a:bodyPr/>
        <a:lstStyle/>
        <a:p>
          <a:endParaRPr lang="en-US"/>
        </a:p>
      </dgm:t>
    </dgm:pt>
    <dgm:pt modelId="{5616FC41-79A3-41D4-9A73-DA6A3BF1818A}">
      <dgm:prSet/>
      <dgm:spPr/>
      <dgm:t>
        <a:bodyPr/>
        <a:lstStyle/>
        <a:p>
          <a:pPr>
            <a:defRPr b="1"/>
          </a:pPr>
          <a:r>
            <a:rPr lang="en-US"/>
            <a:t> Jan. 2020</a:t>
          </a:r>
        </a:p>
      </dgm:t>
    </dgm:pt>
    <dgm:pt modelId="{59F9CEC6-4BAF-4DD3-83F1-47CCED80E39C}" type="parTrans" cxnId="{D5A001C6-D060-4E2A-9968-FB4CD4AE570D}">
      <dgm:prSet/>
      <dgm:spPr/>
      <dgm:t>
        <a:bodyPr/>
        <a:lstStyle/>
        <a:p>
          <a:endParaRPr lang="en-US"/>
        </a:p>
      </dgm:t>
    </dgm:pt>
    <dgm:pt modelId="{A7CFCB10-9AE5-45FA-8278-CA0D6B7DE7FA}" type="sibTrans" cxnId="{D5A001C6-D060-4E2A-9968-FB4CD4AE570D}">
      <dgm:prSet/>
      <dgm:spPr/>
      <dgm:t>
        <a:bodyPr/>
        <a:lstStyle/>
        <a:p>
          <a:endParaRPr lang="en-US"/>
        </a:p>
      </dgm:t>
    </dgm:pt>
    <dgm:pt modelId="{E43E0BFF-A84D-4810-8352-F1D59E7FE122}">
      <dgm:prSet/>
      <dgm:spPr/>
      <dgm:t>
        <a:bodyPr/>
        <a:lstStyle/>
        <a:p>
          <a:r>
            <a:rPr lang="en-US" b="0">
              <a:solidFill>
                <a:srgbClr val="132D4B"/>
              </a:solidFill>
              <a:latin typeface="+mn-lt"/>
              <a:ea typeface="Calibri"/>
              <a:cs typeface="Calibri"/>
            </a:rPr>
            <a:t>Joint Judiciary LPRO convenes Gender Responsive (GR) Workgroup.</a:t>
          </a:r>
          <a:endParaRPr lang="en-US"/>
        </a:p>
      </dgm:t>
    </dgm:pt>
    <dgm:pt modelId="{122AAE50-575D-4032-A351-EF40F2B87336}" type="parTrans" cxnId="{F03C1555-20B1-4779-8648-C452EB24394A}">
      <dgm:prSet/>
      <dgm:spPr/>
      <dgm:t>
        <a:bodyPr/>
        <a:lstStyle/>
        <a:p>
          <a:endParaRPr lang="en-US"/>
        </a:p>
      </dgm:t>
    </dgm:pt>
    <dgm:pt modelId="{C139ECE7-BB7D-4C97-8AAE-5AD4A97D3FFC}" type="sibTrans" cxnId="{F03C1555-20B1-4779-8648-C452EB24394A}">
      <dgm:prSet/>
      <dgm:spPr/>
      <dgm:t>
        <a:bodyPr/>
        <a:lstStyle/>
        <a:p>
          <a:endParaRPr lang="en-US"/>
        </a:p>
      </dgm:t>
    </dgm:pt>
    <dgm:pt modelId="{4A1F3E5A-69B8-416C-8F81-9CDE36801CAB}">
      <dgm:prSet/>
      <dgm:spPr/>
      <dgm:t>
        <a:bodyPr/>
        <a:lstStyle/>
        <a:p>
          <a:pPr>
            <a:defRPr b="1"/>
          </a:pPr>
          <a:r>
            <a:rPr lang="en-US"/>
            <a:t>Jan. – Feb. 2023</a:t>
          </a:r>
        </a:p>
      </dgm:t>
    </dgm:pt>
    <dgm:pt modelId="{B72CDDE4-CE98-4653-8067-5C3C14AFD674}" type="parTrans" cxnId="{2EC69C9C-1676-497C-92FF-0125CC37659F}">
      <dgm:prSet/>
      <dgm:spPr/>
      <dgm:t>
        <a:bodyPr/>
        <a:lstStyle/>
        <a:p>
          <a:endParaRPr lang="en-US"/>
        </a:p>
      </dgm:t>
    </dgm:pt>
    <dgm:pt modelId="{DCBC3535-F942-4068-A3C8-10AD8122EB55}" type="sibTrans" cxnId="{2EC69C9C-1676-497C-92FF-0125CC37659F}">
      <dgm:prSet/>
      <dgm:spPr/>
      <dgm:t>
        <a:bodyPr/>
        <a:lstStyle/>
        <a:p>
          <a:endParaRPr lang="en-US"/>
        </a:p>
      </dgm:t>
    </dgm:pt>
    <dgm:pt modelId="{8B7ECB88-8EAC-4162-9A3A-CE59C9F10460}">
      <dgm:prSet/>
      <dgm:spPr/>
      <dgm:t>
        <a:bodyPr/>
        <a:lstStyle/>
        <a:p>
          <a:r>
            <a:rPr lang="en-US">
              <a:ea typeface="+mn-lt"/>
              <a:cs typeface="+mn-lt"/>
            </a:rPr>
            <a:t>CCCF GIPA Assessment conducted by Women’s Justice Institute.</a:t>
          </a:r>
          <a:endParaRPr lang="en-US"/>
        </a:p>
      </dgm:t>
    </dgm:pt>
    <dgm:pt modelId="{AE687A6A-7CD6-48DA-AC69-6DFABCECA345}" type="parTrans" cxnId="{DC9682A7-1683-4EDB-9D98-48FE64B8B1DE}">
      <dgm:prSet/>
      <dgm:spPr/>
      <dgm:t>
        <a:bodyPr/>
        <a:lstStyle/>
        <a:p>
          <a:endParaRPr lang="en-US"/>
        </a:p>
      </dgm:t>
    </dgm:pt>
    <dgm:pt modelId="{8FD4D262-96C0-4475-8B28-5C9BF46805AD}" type="sibTrans" cxnId="{DC9682A7-1683-4EDB-9D98-48FE64B8B1DE}">
      <dgm:prSet/>
      <dgm:spPr/>
      <dgm:t>
        <a:bodyPr/>
        <a:lstStyle/>
        <a:p>
          <a:endParaRPr lang="en-US"/>
        </a:p>
      </dgm:t>
    </dgm:pt>
    <dgm:pt modelId="{5C07F93E-E292-4B92-810C-5AE45C55ABF3}">
      <dgm:prSet/>
      <dgm:spPr/>
      <dgm:t>
        <a:bodyPr/>
        <a:lstStyle/>
        <a:p>
          <a:pPr>
            <a:defRPr b="1"/>
          </a:pPr>
          <a:r>
            <a:rPr lang="en-US"/>
            <a:t>Aug. 2023</a:t>
          </a:r>
        </a:p>
      </dgm:t>
    </dgm:pt>
    <dgm:pt modelId="{6F8EB0D7-C087-4CF8-883C-3A5AF2B7650F}" type="parTrans" cxnId="{7C0C0D03-BEDC-414D-9768-75AB9BD40A85}">
      <dgm:prSet/>
      <dgm:spPr/>
      <dgm:t>
        <a:bodyPr/>
        <a:lstStyle/>
        <a:p>
          <a:endParaRPr lang="en-US"/>
        </a:p>
      </dgm:t>
    </dgm:pt>
    <dgm:pt modelId="{AF726C75-70FC-4D15-99EB-6BF4DF2163CA}" type="sibTrans" cxnId="{7C0C0D03-BEDC-414D-9768-75AB9BD40A85}">
      <dgm:prSet/>
      <dgm:spPr/>
      <dgm:t>
        <a:bodyPr/>
        <a:lstStyle/>
        <a:p>
          <a:endParaRPr lang="en-US"/>
        </a:p>
      </dgm:t>
    </dgm:pt>
    <dgm:pt modelId="{7892365C-E660-4E88-A5A9-469FF5ABA28C}">
      <dgm:prSet/>
      <dgm:spPr/>
      <dgm:t>
        <a:bodyPr/>
        <a:lstStyle/>
        <a:p>
          <a:r>
            <a:rPr lang="en-US">
              <a:ea typeface="+mn-lt"/>
              <a:cs typeface="+mn-lt"/>
            </a:rPr>
            <a:t>CCCF GIPA report issued.</a:t>
          </a:r>
          <a:endParaRPr lang="en-US"/>
        </a:p>
      </dgm:t>
    </dgm:pt>
    <dgm:pt modelId="{BFFF6E2B-518D-42BD-B005-57ED92C16578}" type="parTrans" cxnId="{A2AD2A9C-AB14-4375-9D25-0FF5DAB2F4FD}">
      <dgm:prSet/>
      <dgm:spPr/>
      <dgm:t>
        <a:bodyPr/>
        <a:lstStyle/>
        <a:p>
          <a:endParaRPr lang="en-US"/>
        </a:p>
      </dgm:t>
    </dgm:pt>
    <dgm:pt modelId="{B52F6DE7-2F48-4496-8ED1-EF50A64491D0}" type="sibTrans" cxnId="{A2AD2A9C-AB14-4375-9D25-0FF5DAB2F4FD}">
      <dgm:prSet/>
      <dgm:spPr/>
      <dgm:t>
        <a:bodyPr/>
        <a:lstStyle/>
        <a:p>
          <a:endParaRPr lang="en-US"/>
        </a:p>
      </dgm:t>
    </dgm:pt>
    <dgm:pt modelId="{4C758196-2B75-4C22-96B7-C2EE03A1C058}">
      <dgm:prSet/>
      <dgm:spPr/>
      <dgm:t>
        <a:bodyPr/>
        <a:lstStyle/>
        <a:p>
          <a:pPr>
            <a:defRPr b="1"/>
          </a:pPr>
          <a:r>
            <a:rPr lang="en-US"/>
            <a:t>Sept. 2023</a:t>
          </a:r>
        </a:p>
      </dgm:t>
    </dgm:pt>
    <dgm:pt modelId="{5B32AE13-5607-47EE-9D1B-37B2B22389B3}" type="parTrans" cxnId="{876100E2-35BC-4E3E-B516-23FDCF2D09B9}">
      <dgm:prSet/>
      <dgm:spPr/>
      <dgm:t>
        <a:bodyPr/>
        <a:lstStyle/>
        <a:p>
          <a:endParaRPr lang="en-US"/>
        </a:p>
      </dgm:t>
    </dgm:pt>
    <dgm:pt modelId="{C9A2E3B8-DE34-42DF-80FD-A97F3D8E54EC}" type="sibTrans" cxnId="{876100E2-35BC-4E3E-B516-23FDCF2D09B9}">
      <dgm:prSet/>
      <dgm:spPr/>
      <dgm:t>
        <a:bodyPr/>
        <a:lstStyle/>
        <a:p>
          <a:endParaRPr lang="en-US"/>
        </a:p>
      </dgm:t>
    </dgm:pt>
    <dgm:pt modelId="{10453450-B57A-4BB9-AACE-DA96E348672B}">
      <dgm:prSet/>
      <dgm:spPr/>
      <dgm:t>
        <a:bodyPr/>
        <a:lstStyle/>
        <a:p>
          <a:r>
            <a:rPr lang="en-US">
              <a:latin typeface="+mn-lt"/>
              <a:ea typeface="+mn-lt"/>
              <a:cs typeface="+mn-lt"/>
            </a:rPr>
            <a:t>DOC Domain Teams </a:t>
          </a:r>
          <a:r>
            <a:rPr lang="en-US" b="0">
              <a:latin typeface="+mn-lt"/>
              <a:ea typeface="+mn-lt"/>
              <a:cs typeface="+mn-lt"/>
            </a:rPr>
            <a:t>formed, and </a:t>
          </a:r>
          <a:r>
            <a:rPr lang="en-US" b="0">
              <a:solidFill>
                <a:schemeClr val="tx1"/>
              </a:solidFill>
              <a:latin typeface="+mn-lt"/>
              <a:ea typeface="+mn-lt"/>
              <a:cs typeface="+mn-lt"/>
            </a:rPr>
            <a:t>Governor’s Advisory Panel </a:t>
          </a:r>
          <a:r>
            <a:rPr lang="en-US" b="0">
              <a:latin typeface="+mn-lt"/>
              <a:ea typeface="+mn-lt"/>
              <a:cs typeface="+mn-lt"/>
            </a:rPr>
            <a:t>and </a:t>
          </a:r>
          <a:r>
            <a:rPr lang="en-US">
              <a:latin typeface="+mn-lt"/>
              <a:ea typeface="+mn-lt"/>
              <a:cs typeface="+mn-lt"/>
            </a:rPr>
            <a:t>AIC GIPA Council begin work.</a:t>
          </a:r>
          <a:endParaRPr lang="en-US"/>
        </a:p>
      </dgm:t>
    </dgm:pt>
    <dgm:pt modelId="{A462646C-DF3C-4E59-A3B4-8D7539B22640}" type="parTrans" cxnId="{37B07678-1171-4C5F-81DB-837D182C5F79}">
      <dgm:prSet/>
      <dgm:spPr/>
      <dgm:t>
        <a:bodyPr/>
        <a:lstStyle/>
        <a:p>
          <a:endParaRPr lang="en-US"/>
        </a:p>
      </dgm:t>
    </dgm:pt>
    <dgm:pt modelId="{A85C7BAC-F798-467E-88FB-16DB9F351D08}" type="sibTrans" cxnId="{37B07678-1171-4C5F-81DB-837D182C5F79}">
      <dgm:prSet/>
      <dgm:spPr/>
      <dgm:t>
        <a:bodyPr/>
        <a:lstStyle/>
        <a:p>
          <a:endParaRPr lang="en-US"/>
        </a:p>
      </dgm:t>
    </dgm:pt>
    <dgm:pt modelId="{05A99B19-3C2E-4E52-A43D-348A30917CD9}">
      <dgm:prSet/>
      <dgm:spPr/>
      <dgm:t>
        <a:bodyPr/>
        <a:lstStyle/>
        <a:p>
          <a:pPr>
            <a:defRPr b="1"/>
          </a:pPr>
          <a:r>
            <a:rPr lang="en-US"/>
            <a:t>Nov. 2023</a:t>
          </a:r>
        </a:p>
      </dgm:t>
    </dgm:pt>
    <dgm:pt modelId="{C671E887-17AB-47D8-914A-1CD0F4BFAE09}" type="parTrans" cxnId="{DC87DE50-0FA2-43A9-8151-EF88AC1E94F0}">
      <dgm:prSet/>
      <dgm:spPr/>
      <dgm:t>
        <a:bodyPr/>
        <a:lstStyle/>
        <a:p>
          <a:endParaRPr lang="en-US"/>
        </a:p>
      </dgm:t>
    </dgm:pt>
    <dgm:pt modelId="{8152C821-F30E-435E-B0D1-FF9F8C09D422}" type="sibTrans" cxnId="{DC87DE50-0FA2-43A9-8151-EF88AC1E94F0}">
      <dgm:prSet/>
      <dgm:spPr/>
      <dgm:t>
        <a:bodyPr/>
        <a:lstStyle/>
        <a:p>
          <a:endParaRPr lang="en-US"/>
        </a:p>
      </dgm:t>
    </dgm:pt>
    <dgm:pt modelId="{47EF5EED-55DB-419C-889C-3C098B36D260}">
      <dgm:prSet/>
      <dgm:spPr/>
      <dgm:t>
        <a:bodyPr/>
        <a:lstStyle/>
        <a:p>
          <a:r>
            <a:rPr lang="en-US">
              <a:ea typeface="+mn-lt"/>
              <a:cs typeface="+mn-lt"/>
            </a:rPr>
            <a:t>DOC letter to governor identifying tasks completed and 6-month work plan sent.</a:t>
          </a:r>
          <a:endParaRPr lang="en-US"/>
        </a:p>
      </dgm:t>
    </dgm:pt>
    <dgm:pt modelId="{D11CE1C0-60B7-4DCE-8AC1-F9A204101072}" type="parTrans" cxnId="{5D2CB9BB-31F9-4A57-92EE-00FCE8929402}">
      <dgm:prSet/>
      <dgm:spPr/>
      <dgm:t>
        <a:bodyPr/>
        <a:lstStyle/>
        <a:p>
          <a:endParaRPr lang="en-US"/>
        </a:p>
      </dgm:t>
    </dgm:pt>
    <dgm:pt modelId="{7FEE5C08-1150-44D7-B2DA-7D72793C6BC3}" type="sibTrans" cxnId="{5D2CB9BB-31F9-4A57-92EE-00FCE8929402}">
      <dgm:prSet/>
      <dgm:spPr/>
      <dgm:t>
        <a:bodyPr/>
        <a:lstStyle/>
        <a:p>
          <a:endParaRPr lang="en-US"/>
        </a:p>
      </dgm:t>
    </dgm:pt>
    <dgm:pt modelId="{F29C53EA-AA05-4826-9E32-384B25205A05}">
      <dgm:prSet/>
      <dgm:spPr/>
      <dgm:t>
        <a:bodyPr/>
        <a:lstStyle/>
        <a:p>
          <a:pPr>
            <a:defRPr b="1"/>
          </a:pPr>
          <a:r>
            <a:rPr lang="en-US"/>
            <a:t>May 2024</a:t>
          </a:r>
        </a:p>
      </dgm:t>
    </dgm:pt>
    <dgm:pt modelId="{4193A3C3-E91B-463A-8731-7DC5A84465E0}" type="parTrans" cxnId="{BCFEF221-CB4A-4922-829C-0CE1ED9B338D}">
      <dgm:prSet/>
      <dgm:spPr/>
      <dgm:t>
        <a:bodyPr/>
        <a:lstStyle/>
        <a:p>
          <a:endParaRPr lang="en-US"/>
        </a:p>
      </dgm:t>
    </dgm:pt>
    <dgm:pt modelId="{73E4754E-644E-4BEF-8E86-E827D8FE7338}" type="sibTrans" cxnId="{BCFEF221-CB4A-4922-829C-0CE1ED9B338D}">
      <dgm:prSet/>
      <dgm:spPr/>
      <dgm:t>
        <a:bodyPr/>
        <a:lstStyle/>
        <a:p>
          <a:endParaRPr lang="en-US"/>
        </a:p>
      </dgm:t>
    </dgm:pt>
    <dgm:pt modelId="{EB16A0CF-AC3F-4775-ABF0-EB568607011A}">
      <dgm:prSet/>
      <dgm:spPr/>
      <dgm:t>
        <a:bodyPr/>
        <a:lstStyle/>
        <a:p>
          <a:r>
            <a:rPr lang="en-US"/>
            <a:t>DOC submits 6-month report to Governor on status of 11/23 letter actions.</a:t>
          </a:r>
        </a:p>
      </dgm:t>
    </dgm:pt>
    <dgm:pt modelId="{C6136452-BB70-4B7F-BFAE-B006CD1AFD86}" type="parTrans" cxnId="{CB07842F-369C-482A-B8C6-D3CE16AF06A0}">
      <dgm:prSet/>
      <dgm:spPr/>
      <dgm:t>
        <a:bodyPr/>
        <a:lstStyle/>
        <a:p>
          <a:endParaRPr lang="en-US"/>
        </a:p>
      </dgm:t>
    </dgm:pt>
    <dgm:pt modelId="{99DFA4B4-8AC2-495F-98C5-9DC7E381E80B}" type="sibTrans" cxnId="{CB07842F-369C-482A-B8C6-D3CE16AF06A0}">
      <dgm:prSet/>
      <dgm:spPr/>
      <dgm:t>
        <a:bodyPr/>
        <a:lstStyle/>
        <a:p>
          <a:endParaRPr lang="en-US"/>
        </a:p>
      </dgm:t>
    </dgm:pt>
    <dgm:pt modelId="{10E65A9F-F38A-4574-8AA5-4D0A2DD9F4E3}">
      <dgm:prSet/>
      <dgm:spPr/>
      <dgm:t>
        <a:bodyPr/>
        <a:lstStyle/>
        <a:p>
          <a:pPr>
            <a:defRPr b="1"/>
          </a:pPr>
          <a:r>
            <a:rPr lang="en-US"/>
            <a:t>Oct. 2024</a:t>
          </a:r>
        </a:p>
      </dgm:t>
    </dgm:pt>
    <dgm:pt modelId="{82797C79-C729-4B0A-8A26-5DA813A50A7E}" type="parTrans" cxnId="{51638BE9-A717-4F53-9A59-86F0655748C3}">
      <dgm:prSet/>
      <dgm:spPr/>
      <dgm:t>
        <a:bodyPr/>
        <a:lstStyle/>
        <a:p>
          <a:endParaRPr lang="en-US"/>
        </a:p>
      </dgm:t>
    </dgm:pt>
    <dgm:pt modelId="{D99543E9-D518-4539-90D2-56339B60C5C8}" type="sibTrans" cxnId="{51638BE9-A717-4F53-9A59-86F0655748C3}">
      <dgm:prSet/>
      <dgm:spPr/>
      <dgm:t>
        <a:bodyPr/>
        <a:lstStyle/>
        <a:p>
          <a:endParaRPr lang="en-US"/>
        </a:p>
      </dgm:t>
    </dgm:pt>
    <dgm:pt modelId="{68B90FD3-2032-4BE1-9342-8889BA7ECA5B}">
      <dgm:prSet/>
      <dgm:spPr/>
      <dgm:t>
        <a:bodyPr/>
        <a:lstStyle/>
        <a:p>
          <a:r>
            <a:rPr lang="en-US" b="0" dirty="0">
              <a:latin typeface="+mn-lt"/>
            </a:rPr>
            <a:t>Governor's Advisory Panel prioritized </a:t>
          </a:r>
          <a:r>
            <a:rPr lang="en-US" b="0">
              <a:latin typeface="+mn-lt"/>
            </a:rPr>
            <a:t>all proposals  </a:t>
          </a:r>
          <a:r>
            <a:rPr lang="en-US" b="0" dirty="0">
              <a:latin typeface="+mn-lt"/>
            </a:rPr>
            <a:t>to determine the five strategic areas.</a:t>
          </a:r>
          <a:endParaRPr lang="en-US" dirty="0"/>
        </a:p>
      </dgm:t>
    </dgm:pt>
    <dgm:pt modelId="{3E5C4A24-D7C1-4CD2-BFF4-01CDC7248246}" type="parTrans" cxnId="{4D765DE1-95FA-4941-82C0-56E8E02AA255}">
      <dgm:prSet/>
      <dgm:spPr/>
      <dgm:t>
        <a:bodyPr/>
        <a:lstStyle/>
        <a:p>
          <a:endParaRPr lang="en-US"/>
        </a:p>
      </dgm:t>
    </dgm:pt>
    <dgm:pt modelId="{34F7B5E3-6DB9-4B59-BDE0-5509D928C043}" type="sibTrans" cxnId="{4D765DE1-95FA-4941-82C0-56E8E02AA255}">
      <dgm:prSet/>
      <dgm:spPr/>
      <dgm:t>
        <a:bodyPr/>
        <a:lstStyle/>
        <a:p>
          <a:endParaRPr lang="en-US"/>
        </a:p>
      </dgm:t>
    </dgm:pt>
    <dgm:pt modelId="{A00A3CCB-436E-4582-AA79-8F0955E7697E}">
      <dgm:prSet/>
      <dgm:spPr/>
      <dgm:t>
        <a:bodyPr/>
        <a:lstStyle/>
        <a:p>
          <a:pPr>
            <a:defRPr b="1"/>
          </a:pPr>
          <a:r>
            <a:rPr lang="en-US"/>
            <a:t>Jan. 2025</a:t>
          </a:r>
        </a:p>
      </dgm:t>
    </dgm:pt>
    <dgm:pt modelId="{ADDE8431-9E7E-4AF4-8692-7780AAF43C73}" type="parTrans" cxnId="{7CB67F5E-0111-4936-BD92-C0C1F8A99333}">
      <dgm:prSet/>
      <dgm:spPr/>
      <dgm:t>
        <a:bodyPr/>
        <a:lstStyle/>
        <a:p>
          <a:endParaRPr lang="en-US"/>
        </a:p>
      </dgm:t>
    </dgm:pt>
    <dgm:pt modelId="{F962A466-214F-4B48-9291-87E2B5D2C0EE}" type="sibTrans" cxnId="{7CB67F5E-0111-4936-BD92-C0C1F8A99333}">
      <dgm:prSet/>
      <dgm:spPr/>
      <dgm:t>
        <a:bodyPr/>
        <a:lstStyle/>
        <a:p>
          <a:endParaRPr lang="en-US"/>
        </a:p>
      </dgm:t>
    </dgm:pt>
    <dgm:pt modelId="{651519C5-18A6-46E2-BB5A-F91AB1139C30}">
      <dgm:prSet/>
      <dgm:spPr/>
      <dgm:t>
        <a:bodyPr/>
        <a:lstStyle/>
        <a:p>
          <a:r>
            <a:rPr lang="en-US" b="0"/>
            <a:t>Project sponsors and five</a:t>
          </a:r>
          <a:r>
            <a:rPr lang="en-US" b="0">
              <a:latin typeface="Aptos Narrow"/>
            </a:rPr>
            <a:t> i</a:t>
          </a:r>
          <a:r>
            <a:rPr lang="en-US" b="0">
              <a:latin typeface="+mn-lt"/>
            </a:rPr>
            <a:t>mplementation</a:t>
          </a:r>
          <a:r>
            <a:rPr lang="en-US" b="0"/>
            <a:t> teams formed.</a:t>
          </a:r>
          <a:endParaRPr lang="en-US"/>
        </a:p>
      </dgm:t>
    </dgm:pt>
    <dgm:pt modelId="{8875FC2A-6629-4776-877D-D7C4AF58D8FD}" type="parTrans" cxnId="{3CA6D1B5-ECBF-41FB-82F5-BBCB0759BF90}">
      <dgm:prSet/>
      <dgm:spPr/>
      <dgm:t>
        <a:bodyPr/>
        <a:lstStyle/>
        <a:p>
          <a:endParaRPr lang="en-US"/>
        </a:p>
      </dgm:t>
    </dgm:pt>
    <dgm:pt modelId="{C47C9817-C259-4562-813F-556DB165A2D4}" type="sibTrans" cxnId="{3CA6D1B5-ECBF-41FB-82F5-BBCB0759BF90}">
      <dgm:prSet/>
      <dgm:spPr/>
      <dgm:t>
        <a:bodyPr/>
        <a:lstStyle/>
        <a:p>
          <a:endParaRPr lang="en-US"/>
        </a:p>
      </dgm:t>
    </dgm:pt>
    <dgm:pt modelId="{62EA30DE-EBF0-488E-859F-2EEE423DF506}">
      <dgm:prSet/>
      <dgm:spPr/>
      <dgm:t>
        <a:bodyPr/>
        <a:lstStyle/>
        <a:p>
          <a:pPr>
            <a:defRPr b="1"/>
          </a:pPr>
          <a:r>
            <a:rPr lang="en-US"/>
            <a:t>Feb. 2025</a:t>
          </a:r>
        </a:p>
      </dgm:t>
    </dgm:pt>
    <dgm:pt modelId="{0F8DE8EB-9CD7-4E5E-89D6-4BB078F7B538}" type="parTrans" cxnId="{AA246308-B2BA-4115-9ED0-B9F7E8FBBBF7}">
      <dgm:prSet/>
      <dgm:spPr/>
      <dgm:t>
        <a:bodyPr/>
        <a:lstStyle/>
        <a:p>
          <a:endParaRPr lang="en-US"/>
        </a:p>
      </dgm:t>
    </dgm:pt>
    <dgm:pt modelId="{78EB848B-0EC6-450D-BFE3-23BAF2E6EA69}" type="sibTrans" cxnId="{AA246308-B2BA-4115-9ED0-B9F7E8FBBBF7}">
      <dgm:prSet/>
      <dgm:spPr/>
      <dgm:t>
        <a:bodyPr/>
        <a:lstStyle/>
        <a:p>
          <a:endParaRPr lang="en-US"/>
        </a:p>
      </dgm:t>
    </dgm:pt>
    <dgm:pt modelId="{603E9C0E-0003-4FC4-B2F8-1C5D20F5E7C1}">
      <dgm:prSet/>
      <dgm:spPr/>
      <dgm:t>
        <a:bodyPr/>
        <a:lstStyle/>
        <a:p>
          <a:r>
            <a:rPr lang="en-US">
              <a:latin typeface="+mn-lt"/>
            </a:rPr>
            <a:t>DOC publishes GIPA Implementation Plan &amp; GIPA Report update.</a:t>
          </a:r>
          <a:endParaRPr lang="en-US"/>
        </a:p>
      </dgm:t>
    </dgm:pt>
    <dgm:pt modelId="{D80E64CB-3002-423C-98B2-605B69BD6474}" type="parTrans" cxnId="{AAF3E7DD-0439-42BE-A62B-5A389664B78D}">
      <dgm:prSet/>
      <dgm:spPr/>
      <dgm:t>
        <a:bodyPr/>
        <a:lstStyle/>
        <a:p>
          <a:endParaRPr lang="en-US"/>
        </a:p>
      </dgm:t>
    </dgm:pt>
    <dgm:pt modelId="{E2301FFB-5D3F-4B6E-945B-1368A8A38FA9}" type="sibTrans" cxnId="{AAF3E7DD-0439-42BE-A62B-5A389664B78D}">
      <dgm:prSet/>
      <dgm:spPr/>
      <dgm:t>
        <a:bodyPr/>
        <a:lstStyle/>
        <a:p>
          <a:endParaRPr lang="en-US"/>
        </a:p>
      </dgm:t>
    </dgm:pt>
    <dgm:pt modelId="{D539D8C3-259A-4C08-A837-43D04F98B47B}">
      <dgm:prSet/>
      <dgm:spPr/>
      <dgm:t>
        <a:bodyPr/>
        <a:lstStyle/>
        <a:p>
          <a:pPr>
            <a:defRPr b="1"/>
          </a:pPr>
          <a:r>
            <a:rPr lang="en-US"/>
            <a:t>Current</a:t>
          </a:r>
        </a:p>
      </dgm:t>
    </dgm:pt>
    <dgm:pt modelId="{BF45DE16-1927-4069-B688-9161903ADE52}" type="parTrans" cxnId="{DA81D955-FD41-4390-865E-406C81D61F0D}">
      <dgm:prSet/>
      <dgm:spPr/>
      <dgm:t>
        <a:bodyPr/>
        <a:lstStyle/>
        <a:p>
          <a:endParaRPr lang="en-US"/>
        </a:p>
      </dgm:t>
    </dgm:pt>
    <dgm:pt modelId="{6733B8C5-31E6-4D85-988A-052A93D17395}" type="sibTrans" cxnId="{DA81D955-FD41-4390-865E-406C81D61F0D}">
      <dgm:prSet/>
      <dgm:spPr/>
      <dgm:t>
        <a:bodyPr/>
        <a:lstStyle/>
        <a:p>
          <a:endParaRPr lang="en-US"/>
        </a:p>
      </dgm:t>
    </dgm:pt>
    <dgm:pt modelId="{EF5E0605-57DB-4F97-932C-0C9633968C85}">
      <dgm:prSet/>
      <dgm:spPr/>
      <dgm:t>
        <a:bodyPr/>
        <a:lstStyle/>
        <a:p>
          <a:r>
            <a:rPr lang="en-US" b="0"/>
            <a:t>Analysis by </a:t>
          </a:r>
          <a:r>
            <a:rPr lang="en-US" b="0">
              <a:latin typeface="Aptos Narrow"/>
            </a:rPr>
            <a:t>SME’s to assess criteria for completion, financial needs, &amp; priorities.</a:t>
          </a:r>
          <a:endParaRPr lang="en-US"/>
        </a:p>
      </dgm:t>
    </dgm:pt>
    <dgm:pt modelId="{605A1C0B-13B4-4C14-A72B-6315918B3D8E}" type="parTrans" cxnId="{5F20BB5E-DB78-42F2-9587-9C0F90871F02}">
      <dgm:prSet/>
      <dgm:spPr/>
      <dgm:t>
        <a:bodyPr/>
        <a:lstStyle/>
        <a:p>
          <a:endParaRPr lang="en-US"/>
        </a:p>
      </dgm:t>
    </dgm:pt>
    <dgm:pt modelId="{85C245DA-2BFA-442F-A8E7-73D090C60EBF}" type="sibTrans" cxnId="{5F20BB5E-DB78-42F2-9587-9C0F90871F02}">
      <dgm:prSet/>
      <dgm:spPr/>
      <dgm:t>
        <a:bodyPr/>
        <a:lstStyle/>
        <a:p>
          <a:endParaRPr lang="en-US"/>
        </a:p>
      </dgm:t>
    </dgm:pt>
    <dgm:pt modelId="{680446ED-8C49-4729-BAEA-51DD8AAF1AFE}" type="pres">
      <dgm:prSet presAssocID="{482DDEF0-DE9C-4684-9E99-3016710CF73D}" presName="root" presStyleCnt="0">
        <dgm:presLayoutVars>
          <dgm:chMax/>
          <dgm:chPref/>
          <dgm:animLvl val="lvl"/>
        </dgm:presLayoutVars>
      </dgm:prSet>
      <dgm:spPr/>
    </dgm:pt>
    <dgm:pt modelId="{E7F431A4-5F3B-4C25-A967-64AB002528AF}" type="pres">
      <dgm:prSet presAssocID="{482DDEF0-DE9C-4684-9E99-3016710CF73D}" presName="divider" presStyleLbl="fgAcc1" presStyleIdx="0" presStyleCnt="13"/>
      <dgm:spPr>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tailEnd type="triangle" w="lg" len="lg"/>
        </a:ln>
        <a:effectLst/>
      </dgm:spPr>
    </dgm:pt>
    <dgm:pt modelId="{7A146788-1375-4D1C-9E98-7BF8283F0BA6}" type="pres">
      <dgm:prSet presAssocID="{482DDEF0-DE9C-4684-9E99-3016710CF73D}" presName="nodes" presStyleCnt="0">
        <dgm:presLayoutVars>
          <dgm:chMax/>
          <dgm:chPref/>
          <dgm:animLvl val="lvl"/>
        </dgm:presLayoutVars>
      </dgm:prSet>
      <dgm:spPr/>
    </dgm:pt>
    <dgm:pt modelId="{A23A6C19-8563-4AD5-AD64-67AD9C005F38}" type="pres">
      <dgm:prSet presAssocID="{5616FC41-79A3-41D4-9A73-DA6A3BF1818A}" presName="composite" presStyleCnt="0"/>
      <dgm:spPr/>
    </dgm:pt>
    <dgm:pt modelId="{EC97A566-0FA2-46B9-801B-FC4FC8835214}" type="pres">
      <dgm:prSet presAssocID="{5616FC41-79A3-41D4-9A73-DA6A3BF1818A}" presName="ConnectorPoint" presStyleLbl="lnNode1" presStyleIdx="0"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FE834FF6-BA85-441C-9E74-BB5F0814BD70}" type="pres">
      <dgm:prSet presAssocID="{5616FC41-79A3-41D4-9A73-DA6A3BF1818A}" presName="DropPinPlaceHolder" presStyleCnt="0"/>
      <dgm:spPr/>
    </dgm:pt>
    <dgm:pt modelId="{D4CFA768-9509-4C1F-90FE-EBC1A1509A0C}" type="pres">
      <dgm:prSet presAssocID="{5616FC41-79A3-41D4-9A73-DA6A3BF1818A}" presName="DropPin" presStyleLbl="alignNode1" presStyleIdx="0" presStyleCnt="12"/>
      <dgm:spPr/>
    </dgm:pt>
    <dgm:pt modelId="{41741F07-7B82-4D1C-BDF3-2177D006907E}" type="pres">
      <dgm:prSet presAssocID="{5616FC41-79A3-41D4-9A73-DA6A3BF1818A}" presName="Ellipse" presStyleLbl="fgAcc1" presStyleIdx="1" presStyleCnt="13"/>
      <dgm:spPr>
        <a:solidFill>
          <a:schemeClr val="lt1">
            <a:alpha val="90000"/>
            <a:hueOff val="0"/>
            <a:satOff val="0"/>
            <a:lumOff val="0"/>
            <a:alphaOff val="0"/>
          </a:schemeClr>
        </a:solidFill>
        <a:ln w="10795" cap="flat" cmpd="sng" algn="ctr">
          <a:noFill/>
          <a:prstDash val="solid"/>
        </a:ln>
        <a:effectLst/>
      </dgm:spPr>
    </dgm:pt>
    <dgm:pt modelId="{8E2BDEB5-96BF-4791-B72B-C9A5BCC258A3}" type="pres">
      <dgm:prSet presAssocID="{5616FC41-79A3-41D4-9A73-DA6A3BF1818A}" presName="L2TextContainer" presStyleLbl="revTx" presStyleIdx="0" presStyleCnt="24">
        <dgm:presLayoutVars>
          <dgm:bulletEnabled val="1"/>
        </dgm:presLayoutVars>
      </dgm:prSet>
      <dgm:spPr/>
    </dgm:pt>
    <dgm:pt modelId="{0FAA225D-11FA-4DD4-A1DF-E0277E4CB24A}" type="pres">
      <dgm:prSet presAssocID="{5616FC41-79A3-41D4-9A73-DA6A3BF1818A}" presName="L1TextContainer" presStyleLbl="revTx" presStyleIdx="1" presStyleCnt="24">
        <dgm:presLayoutVars>
          <dgm:chMax val="1"/>
          <dgm:chPref val="1"/>
          <dgm:bulletEnabled val="1"/>
        </dgm:presLayoutVars>
      </dgm:prSet>
      <dgm:spPr/>
    </dgm:pt>
    <dgm:pt modelId="{31E96975-E3FE-481F-9F1D-81581E7820D3}" type="pres">
      <dgm:prSet presAssocID="{5616FC41-79A3-41D4-9A73-DA6A3BF1818A}" presName="ConnectLine" presStyleLbl="sibTrans1D1" presStyleIdx="0" presStyleCnt="12"/>
      <dgm:spPr>
        <a:noFill/>
        <a:ln w="12700" cap="flat" cmpd="sng" algn="ctr">
          <a:solidFill>
            <a:schemeClr val="accent1">
              <a:hueOff val="0"/>
              <a:satOff val="0"/>
              <a:lumOff val="0"/>
              <a:alphaOff val="0"/>
            </a:schemeClr>
          </a:solidFill>
          <a:prstDash val="dash"/>
        </a:ln>
        <a:effectLst/>
      </dgm:spPr>
    </dgm:pt>
    <dgm:pt modelId="{4986645F-B2BC-4AC6-96C6-BACDBDC0F2BA}" type="pres">
      <dgm:prSet presAssocID="{5616FC41-79A3-41D4-9A73-DA6A3BF1818A}" presName="EmptyPlaceHolder" presStyleCnt="0"/>
      <dgm:spPr/>
    </dgm:pt>
    <dgm:pt modelId="{147BB670-3D3A-4B58-91FA-97B1DF50BD0F}" type="pres">
      <dgm:prSet presAssocID="{A7CFCB10-9AE5-45FA-8278-CA0D6B7DE7FA}" presName="spaceBetweenRectangles" presStyleCnt="0"/>
      <dgm:spPr/>
    </dgm:pt>
    <dgm:pt modelId="{75F53D19-9A60-429E-8929-E78F3B228F53}" type="pres">
      <dgm:prSet presAssocID="{32A25CB4-E70F-4384-BE09-FD227B64B4AD}" presName="composite" presStyleCnt="0"/>
      <dgm:spPr/>
    </dgm:pt>
    <dgm:pt modelId="{B6B7F9AB-300D-46EB-A79C-5F9965EF0410}" type="pres">
      <dgm:prSet presAssocID="{32A25CB4-E70F-4384-BE09-FD227B64B4AD}" presName="ConnectorPoint" presStyleLbl="lnNode1" presStyleIdx="1"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1A1F76E9-506C-4E96-A399-BEF1C5EA6822}" type="pres">
      <dgm:prSet presAssocID="{32A25CB4-E70F-4384-BE09-FD227B64B4AD}" presName="DropPinPlaceHolder" presStyleCnt="0"/>
      <dgm:spPr/>
    </dgm:pt>
    <dgm:pt modelId="{D29A0805-B370-48A5-890B-058B7A93A23C}" type="pres">
      <dgm:prSet presAssocID="{32A25CB4-E70F-4384-BE09-FD227B64B4AD}" presName="DropPin" presStyleLbl="alignNode1" presStyleIdx="1" presStyleCnt="12"/>
      <dgm:spPr/>
    </dgm:pt>
    <dgm:pt modelId="{564FBBF4-6D17-460F-A79D-C1C85FAB8544}" type="pres">
      <dgm:prSet presAssocID="{32A25CB4-E70F-4384-BE09-FD227B64B4AD}" presName="Ellipse" presStyleLbl="fgAcc1" presStyleIdx="2" presStyleCnt="13"/>
      <dgm:spPr>
        <a:solidFill>
          <a:schemeClr val="lt1">
            <a:alpha val="90000"/>
            <a:hueOff val="0"/>
            <a:satOff val="0"/>
            <a:lumOff val="0"/>
            <a:alphaOff val="0"/>
          </a:schemeClr>
        </a:solidFill>
        <a:ln w="10795" cap="flat" cmpd="sng" algn="ctr">
          <a:noFill/>
          <a:prstDash val="solid"/>
        </a:ln>
        <a:effectLst/>
      </dgm:spPr>
    </dgm:pt>
    <dgm:pt modelId="{22586EAF-132C-4851-9F70-BC4B2D52F8C5}" type="pres">
      <dgm:prSet presAssocID="{32A25CB4-E70F-4384-BE09-FD227B64B4AD}" presName="L2TextContainer" presStyleLbl="revTx" presStyleIdx="2" presStyleCnt="24">
        <dgm:presLayoutVars>
          <dgm:bulletEnabled val="1"/>
        </dgm:presLayoutVars>
      </dgm:prSet>
      <dgm:spPr/>
    </dgm:pt>
    <dgm:pt modelId="{540D444E-CA49-4782-AB70-7D9F47E4EED7}" type="pres">
      <dgm:prSet presAssocID="{32A25CB4-E70F-4384-BE09-FD227B64B4AD}" presName="L1TextContainer" presStyleLbl="revTx" presStyleIdx="3" presStyleCnt="24">
        <dgm:presLayoutVars>
          <dgm:chMax val="1"/>
          <dgm:chPref val="1"/>
          <dgm:bulletEnabled val="1"/>
        </dgm:presLayoutVars>
      </dgm:prSet>
      <dgm:spPr/>
    </dgm:pt>
    <dgm:pt modelId="{E488912C-D1FB-4D14-BAD1-31749D86FFEA}" type="pres">
      <dgm:prSet presAssocID="{32A25CB4-E70F-4384-BE09-FD227B64B4AD}" presName="ConnectLine" presStyleLbl="sibTrans1D1" presStyleIdx="1" presStyleCnt="12"/>
      <dgm:spPr>
        <a:noFill/>
        <a:ln w="12700" cap="flat" cmpd="sng" algn="ctr">
          <a:solidFill>
            <a:schemeClr val="accent1">
              <a:hueOff val="0"/>
              <a:satOff val="0"/>
              <a:lumOff val="0"/>
              <a:alphaOff val="0"/>
            </a:schemeClr>
          </a:solidFill>
          <a:prstDash val="dash"/>
        </a:ln>
        <a:effectLst/>
      </dgm:spPr>
    </dgm:pt>
    <dgm:pt modelId="{6DFA5D43-2768-45CE-A4D3-A5E22A838E13}" type="pres">
      <dgm:prSet presAssocID="{32A25CB4-E70F-4384-BE09-FD227B64B4AD}" presName="EmptyPlaceHolder" presStyleCnt="0"/>
      <dgm:spPr/>
    </dgm:pt>
    <dgm:pt modelId="{925FCC89-D42B-485E-91FE-2F0B2B86769E}" type="pres">
      <dgm:prSet presAssocID="{590997C5-5981-4834-B2C5-8487A8BBDD1E}" presName="spaceBetweenRectangles" presStyleCnt="0"/>
      <dgm:spPr/>
    </dgm:pt>
    <dgm:pt modelId="{3D18CEC8-3006-46E8-9D8A-147298B133FD}" type="pres">
      <dgm:prSet presAssocID="{E697580B-563F-42E0-929B-4CACFB3A2347}" presName="composite" presStyleCnt="0"/>
      <dgm:spPr/>
    </dgm:pt>
    <dgm:pt modelId="{E1D9276B-F686-40EC-B93B-E62B61B5C797}" type="pres">
      <dgm:prSet presAssocID="{E697580B-563F-42E0-929B-4CACFB3A2347}" presName="ConnectorPoint" presStyleLbl="lnNode1" presStyleIdx="2"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BA5C6734-E717-41D6-A0E1-AC4AED0B406E}" type="pres">
      <dgm:prSet presAssocID="{E697580B-563F-42E0-929B-4CACFB3A2347}" presName="DropPinPlaceHolder" presStyleCnt="0"/>
      <dgm:spPr/>
    </dgm:pt>
    <dgm:pt modelId="{F2188E42-B31F-4F19-9F00-CC3776928186}" type="pres">
      <dgm:prSet presAssocID="{E697580B-563F-42E0-929B-4CACFB3A2347}" presName="DropPin" presStyleLbl="alignNode1" presStyleIdx="2" presStyleCnt="12"/>
      <dgm:spPr/>
    </dgm:pt>
    <dgm:pt modelId="{43373DAD-25F3-44A5-96A8-F6B9565546F7}" type="pres">
      <dgm:prSet presAssocID="{E697580B-563F-42E0-929B-4CACFB3A2347}" presName="Ellipse" presStyleLbl="fgAcc1" presStyleIdx="3" presStyleCnt="13"/>
      <dgm:spPr>
        <a:solidFill>
          <a:schemeClr val="lt1">
            <a:alpha val="90000"/>
            <a:hueOff val="0"/>
            <a:satOff val="0"/>
            <a:lumOff val="0"/>
            <a:alphaOff val="0"/>
          </a:schemeClr>
        </a:solidFill>
        <a:ln w="10795" cap="flat" cmpd="sng" algn="ctr">
          <a:noFill/>
          <a:prstDash val="solid"/>
        </a:ln>
        <a:effectLst/>
      </dgm:spPr>
    </dgm:pt>
    <dgm:pt modelId="{17094D61-34A3-4542-8DBB-F9F3C387D3D8}" type="pres">
      <dgm:prSet presAssocID="{E697580B-563F-42E0-929B-4CACFB3A2347}" presName="L2TextContainer" presStyleLbl="revTx" presStyleIdx="4" presStyleCnt="24">
        <dgm:presLayoutVars>
          <dgm:bulletEnabled val="1"/>
        </dgm:presLayoutVars>
      </dgm:prSet>
      <dgm:spPr/>
    </dgm:pt>
    <dgm:pt modelId="{384D0E8A-9233-4A6D-9FD7-5C80952669B2}" type="pres">
      <dgm:prSet presAssocID="{E697580B-563F-42E0-929B-4CACFB3A2347}" presName="L1TextContainer" presStyleLbl="revTx" presStyleIdx="5" presStyleCnt="24">
        <dgm:presLayoutVars>
          <dgm:chMax val="1"/>
          <dgm:chPref val="1"/>
          <dgm:bulletEnabled val="1"/>
        </dgm:presLayoutVars>
      </dgm:prSet>
      <dgm:spPr/>
    </dgm:pt>
    <dgm:pt modelId="{C00BF08D-C337-4501-9263-AEE61C8E3B7C}" type="pres">
      <dgm:prSet presAssocID="{E697580B-563F-42E0-929B-4CACFB3A2347}" presName="ConnectLine" presStyleLbl="sibTrans1D1" presStyleIdx="2" presStyleCnt="12"/>
      <dgm:spPr>
        <a:noFill/>
        <a:ln w="12700" cap="flat" cmpd="sng" algn="ctr">
          <a:solidFill>
            <a:schemeClr val="accent1">
              <a:hueOff val="0"/>
              <a:satOff val="0"/>
              <a:lumOff val="0"/>
              <a:alphaOff val="0"/>
            </a:schemeClr>
          </a:solidFill>
          <a:prstDash val="dash"/>
        </a:ln>
        <a:effectLst/>
      </dgm:spPr>
    </dgm:pt>
    <dgm:pt modelId="{61235E68-025A-44B0-A1FC-A3803BFDAE23}" type="pres">
      <dgm:prSet presAssocID="{E697580B-563F-42E0-929B-4CACFB3A2347}" presName="EmptyPlaceHolder" presStyleCnt="0"/>
      <dgm:spPr/>
    </dgm:pt>
    <dgm:pt modelId="{D09864DA-C67E-479B-9A49-DD8F27A170B9}" type="pres">
      <dgm:prSet presAssocID="{D16A46D5-F015-463B-A69D-9191EB333AE8}" presName="spaceBetweenRectangles" presStyleCnt="0"/>
      <dgm:spPr/>
    </dgm:pt>
    <dgm:pt modelId="{41CF0B4B-9954-4221-9F90-F629BE559182}" type="pres">
      <dgm:prSet presAssocID="{4A1F3E5A-69B8-416C-8F81-9CDE36801CAB}" presName="composite" presStyleCnt="0"/>
      <dgm:spPr/>
    </dgm:pt>
    <dgm:pt modelId="{7897DC21-24B5-450E-A054-453154BF998B}" type="pres">
      <dgm:prSet presAssocID="{4A1F3E5A-69B8-416C-8F81-9CDE36801CAB}" presName="ConnectorPoint" presStyleLbl="lnNode1" presStyleIdx="3"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5EB86ADF-FEBF-4FCE-B780-7E003B5AB6C3}" type="pres">
      <dgm:prSet presAssocID="{4A1F3E5A-69B8-416C-8F81-9CDE36801CAB}" presName="DropPinPlaceHolder" presStyleCnt="0"/>
      <dgm:spPr/>
    </dgm:pt>
    <dgm:pt modelId="{7AF7F396-9034-4FDD-BE30-4D7974F7B19C}" type="pres">
      <dgm:prSet presAssocID="{4A1F3E5A-69B8-416C-8F81-9CDE36801CAB}" presName="DropPin" presStyleLbl="alignNode1" presStyleIdx="3" presStyleCnt="12"/>
      <dgm:spPr/>
    </dgm:pt>
    <dgm:pt modelId="{659BDB05-D093-4A7C-A990-7B980B4741F6}" type="pres">
      <dgm:prSet presAssocID="{4A1F3E5A-69B8-416C-8F81-9CDE36801CAB}" presName="Ellipse" presStyleLbl="fgAcc1" presStyleIdx="4" presStyleCnt="13"/>
      <dgm:spPr>
        <a:solidFill>
          <a:schemeClr val="lt1">
            <a:alpha val="90000"/>
            <a:hueOff val="0"/>
            <a:satOff val="0"/>
            <a:lumOff val="0"/>
            <a:alphaOff val="0"/>
          </a:schemeClr>
        </a:solidFill>
        <a:ln w="10795" cap="flat" cmpd="sng" algn="ctr">
          <a:noFill/>
          <a:prstDash val="solid"/>
        </a:ln>
        <a:effectLst/>
      </dgm:spPr>
    </dgm:pt>
    <dgm:pt modelId="{F36B66E4-1BEA-4587-8F9F-ED1E171DFEE5}" type="pres">
      <dgm:prSet presAssocID="{4A1F3E5A-69B8-416C-8F81-9CDE36801CAB}" presName="L2TextContainer" presStyleLbl="revTx" presStyleIdx="6" presStyleCnt="24">
        <dgm:presLayoutVars>
          <dgm:bulletEnabled val="1"/>
        </dgm:presLayoutVars>
      </dgm:prSet>
      <dgm:spPr/>
    </dgm:pt>
    <dgm:pt modelId="{6AD76DC9-AB42-41C2-A8B4-536E2B6E2594}" type="pres">
      <dgm:prSet presAssocID="{4A1F3E5A-69B8-416C-8F81-9CDE36801CAB}" presName="L1TextContainer" presStyleLbl="revTx" presStyleIdx="7" presStyleCnt="24">
        <dgm:presLayoutVars>
          <dgm:chMax val="1"/>
          <dgm:chPref val="1"/>
          <dgm:bulletEnabled val="1"/>
        </dgm:presLayoutVars>
      </dgm:prSet>
      <dgm:spPr/>
    </dgm:pt>
    <dgm:pt modelId="{633700BB-D4EE-4BCD-98E8-E091FA86B1E7}" type="pres">
      <dgm:prSet presAssocID="{4A1F3E5A-69B8-416C-8F81-9CDE36801CAB}" presName="ConnectLine" presStyleLbl="sibTrans1D1" presStyleIdx="3" presStyleCnt="12"/>
      <dgm:spPr>
        <a:noFill/>
        <a:ln w="12700" cap="flat" cmpd="sng" algn="ctr">
          <a:solidFill>
            <a:schemeClr val="accent1">
              <a:hueOff val="0"/>
              <a:satOff val="0"/>
              <a:lumOff val="0"/>
              <a:alphaOff val="0"/>
            </a:schemeClr>
          </a:solidFill>
          <a:prstDash val="dash"/>
        </a:ln>
        <a:effectLst/>
      </dgm:spPr>
    </dgm:pt>
    <dgm:pt modelId="{6FE79499-DBF8-4800-B89B-98B31ACAFF6D}" type="pres">
      <dgm:prSet presAssocID="{4A1F3E5A-69B8-416C-8F81-9CDE36801CAB}" presName="EmptyPlaceHolder" presStyleCnt="0"/>
      <dgm:spPr/>
    </dgm:pt>
    <dgm:pt modelId="{5E167CCC-ED0E-4B7C-858D-13D86784C2C1}" type="pres">
      <dgm:prSet presAssocID="{DCBC3535-F942-4068-A3C8-10AD8122EB55}" presName="spaceBetweenRectangles" presStyleCnt="0"/>
      <dgm:spPr/>
    </dgm:pt>
    <dgm:pt modelId="{8A7E71BA-AF64-49AC-B165-5C11B9493646}" type="pres">
      <dgm:prSet presAssocID="{5C07F93E-E292-4B92-810C-5AE45C55ABF3}" presName="composite" presStyleCnt="0"/>
      <dgm:spPr/>
    </dgm:pt>
    <dgm:pt modelId="{5081FFE3-F4F5-4B74-8CC5-11DC0CDB3076}" type="pres">
      <dgm:prSet presAssocID="{5C07F93E-E292-4B92-810C-5AE45C55ABF3}" presName="ConnectorPoint" presStyleLbl="lnNode1" presStyleIdx="4"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66353B31-BCA2-4B25-A582-89E78F286065}" type="pres">
      <dgm:prSet presAssocID="{5C07F93E-E292-4B92-810C-5AE45C55ABF3}" presName="DropPinPlaceHolder" presStyleCnt="0"/>
      <dgm:spPr/>
    </dgm:pt>
    <dgm:pt modelId="{61571671-D2BD-4402-A39C-3F8FAD6605F4}" type="pres">
      <dgm:prSet presAssocID="{5C07F93E-E292-4B92-810C-5AE45C55ABF3}" presName="DropPin" presStyleLbl="alignNode1" presStyleIdx="4" presStyleCnt="12"/>
      <dgm:spPr/>
    </dgm:pt>
    <dgm:pt modelId="{51281BAA-E947-42F8-A594-272EF6F2E63C}" type="pres">
      <dgm:prSet presAssocID="{5C07F93E-E292-4B92-810C-5AE45C55ABF3}" presName="Ellipse" presStyleLbl="fgAcc1" presStyleIdx="5" presStyleCnt="13"/>
      <dgm:spPr>
        <a:solidFill>
          <a:schemeClr val="lt1">
            <a:alpha val="90000"/>
            <a:hueOff val="0"/>
            <a:satOff val="0"/>
            <a:lumOff val="0"/>
            <a:alphaOff val="0"/>
          </a:schemeClr>
        </a:solidFill>
        <a:ln w="10795" cap="flat" cmpd="sng" algn="ctr">
          <a:noFill/>
          <a:prstDash val="solid"/>
        </a:ln>
        <a:effectLst/>
      </dgm:spPr>
    </dgm:pt>
    <dgm:pt modelId="{001F2270-734D-4B5F-B165-9B5C906CDE41}" type="pres">
      <dgm:prSet presAssocID="{5C07F93E-E292-4B92-810C-5AE45C55ABF3}" presName="L2TextContainer" presStyleLbl="revTx" presStyleIdx="8" presStyleCnt="24">
        <dgm:presLayoutVars>
          <dgm:bulletEnabled val="1"/>
        </dgm:presLayoutVars>
      </dgm:prSet>
      <dgm:spPr/>
    </dgm:pt>
    <dgm:pt modelId="{1C0CA731-DB92-4399-9B7F-71C0019AB6F6}" type="pres">
      <dgm:prSet presAssocID="{5C07F93E-E292-4B92-810C-5AE45C55ABF3}" presName="L1TextContainer" presStyleLbl="revTx" presStyleIdx="9" presStyleCnt="24">
        <dgm:presLayoutVars>
          <dgm:chMax val="1"/>
          <dgm:chPref val="1"/>
          <dgm:bulletEnabled val="1"/>
        </dgm:presLayoutVars>
      </dgm:prSet>
      <dgm:spPr/>
    </dgm:pt>
    <dgm:pt modelId="{AC909E07-2D00-403F-891B-EC9285080243}" type="pres">
      <dgm:prSet presAssocID="{5C07F93E-E292-4B92-810C-5AE45C55ABF3}" presName="ConnectLine" presStyleLbl="sibTrans1D1" presStyleIdx="4" presStyleCnt="12"/>
      <dgm:spPr>
        <a:noFill/>
        <a:ln w="12700" cap="flat" cmpd="sng" algn="ctr">
          <a:solidFill>
            <a:schemeClr val="accent1">
              <a:hueOff val="0"/>
              <a:satOff val="0"/>
              <a:lumOff val="0"/>
              <a:alphaOff val="0"/>
            </a:schemeClr>
          </a:solidFill>
          <a:prstDash val="dash"/>
        </a:ln>
        <a:effectLst/>
      </dgm:spPr>
    </dgm:pt>
    <dgm:pt modelId="{EF038B17-415D-48E0-915A-FE434A030A36}" type="pres">
      <dgm:prSet presAssocID="{5C07F93E-E292-4B92-810C-5AE45C55ABF3}" presName="EmptyPlaceHolder" presStyleCnt="0"/>
      <dgm:spPr/>
    </dgm:pt>
    <dgm:pt modelId="{56ADB0C5-61E3-48CD-BC9D-1B889F42F701}" type="pres">
      <dgm:prSet presAssocID="{AF726C75-70FC-4D15-99EB-6BF4DF2163CA}" presName="spaceBetweenRectangles" presStyleCnt="0"/>
      <dgm:spPr/>
    </dgm:pt>
    <dgm:pt modelId="{A6B48EDE-2BCD-4DAB-AFCA-8F40705863FF}" type="pres">
      <dgm:prSet presAssocID="{4C758196-2B75-4C22-96B7-C2EE03A1C058}" presName="composite" presStyleCnt="0"/>
      <dgm:spPr/>
    </dgm:pt>
    <dgm:pt modelId="{452A44FE-9815-46F7-BCAA-FCB6ADA0624F}" type="pres">
      <dgm:prSet presAssocID="{4C758196-2B75-4C22-96B7-C2EE03A1C058}" presName="ConnectorPoint" presStyleLbl="lnNode1" presStyleIdx="5"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205F0A05-9025-4FEA-825F-BEDC04945F93}" type="pres">
      <dgm:prSet presAssocID="{4C758196-2B75-4C22-96B7-C2EE03A1C058}" presName="DropPinPlaceHolder" presStyleCnt="0"/>
      <dgm:spPr/>
    </dgm:pt>
    <dgm:pt modelId="{4EC1D89B-37DA-45EE-AD1A-163ADC208811}" type="pres">
      <dgm:prSet presAssocID="{4C758196-2B75-4C22-96B7-C2EE03A1C058}" presName="DropPin" presStyleLbl="alignNode1" presStyleIdx="5" presStyleCnt="12"/>
      <dgm:spPr/>
    </dgm:pt>
    <dgm:pt modelId="{654DFBA5-A27D-4B4A-BF6B-603FFF2D19E3}" type="pres">
      <dgm:prSet presAssocID="{4C758196-2B75-4C22-96B7-C2EE03A1C058}" presName="Ellipse" presStyleLbl="fgAcc1" presStyleIdx="6" presStyleCnt="13"/>
      <dgm:spPr>
        <a:solidFill>
          <a:schemeClr val="lt1">
            <a:alpha val="90000"/>
            <a:hueOff val="0"/>
            <a:satOff val="0"/>
            <a:lumOff val="0"/>
            <a:alphaOff val="0"/>
          </a:schemeClr>
        </a:solidFill>
        <a:ln w="10795" cap="flat" cmpd="sng" algn="ctr">
          <a:noFill/>
          <a:prstDash val="solid"/>
        </a:ln>
        <a:effectLst/>
      </dgm:spPr>
    </dgm:pt>
    <dgm:pt modelId="{D4FBF114-4DA7-49B6-AAB8-D925B55E9D64}" type="pres">
      <dgm:prSet presAssocID="{4C758196-2B75-4C22-96B7-C2EE03A1C058}" presName="L2TextContainer" presStyleLbl="revTx" presStyleIdx="10" presStyleCnt="24">
        <dgm:presLayoutVars>
          <dgm:bulletEnabled val="1"/>
        </dgm:presLayoutVars>
      </dgm:prSet>
      <dgm:spPr/>
    </dgm:pt>
    <dgm:pt modelId="{C90C36F4-EA46-4655-A5DE-E655992A9F74}" type="pres">
      <dgm:prSet presAssocID="{4C758196-2B75-4C22-96B7-C2EE03A1C058}" presName="L1TextContainer" presStyleLbl="revTx" presStyleIdx="11" presStyleCnt="24">
        <dgm:presLayoutVars>
          <dgm:chMax val="1"/>
          <dgm:chPref val="1"/>
          <dgm:bulletEnabled val="1"/>
        </dgm:presLayoutVars>
      </dgm:prSet>
      <dgm:spPr/>
    </dgm:pt>
    <dgm:pt modelId="{00E55DA9-30F5-4508-9EDA-8CF5A4E1E9C3}" type="pres">
      <dgm:prSet presAssocID="{4C758196-2B75-4C22-96B7-C2EE03A1C058}" presName="ConnectLine" presStyleLbl="sibTrans1D1" presStyleIdx="5" presStyleCnt="12"/>
      <dgm:spPr>
        <a:noFill/>
        <a:ln w="12700" cap="flat" cmpd="sng" algn="ctr">
          <a:solidFill>
            <a:schemeClr val="accent1">
              <a:hueOff val="0"/>
              <a:satOff val="0"/>
              <a:lumOff val="0"/>
              <a:alphaOff val="0"/>
            </a:schemeClr>
          </a:solidFill>
          <a:prstDash val="dash"/>
        </a:ln>
        <a:effectLst/>
      </dgm:spPr>
    </dgm:pt>
    <dgm:pt modelId="{D87495EF-7D3A-43E3-83E6-F89CDB60AACF}" type="pres">
      <dgm:prSet presAssocID="{4C758196-2B75-4C22-96B7-C2EE03A1C058}" presName="EmptyPlaceHolder" presStyleCnt="0"/>
      <dgm:spPr/>
    </dgm:pt>
    <dgm:pt modelId="{9B719562-544B-4B7F-B5D7-566DA5C28A35}" type="pres">
      <dgm:prSet presAssocID="{C9A2E3B8-DE34-42DF-80FD-A97F3D8E54EC}" presName="spaceBetweenRectangles" presStyleCnt="0"/>
      <dgm:spPr/>
    </dgm:pt>
    <dgm:pt modelId="{3775DFD7-DFDD-4F01-AC14-39157B9076D0}" type="pres">
      <dgm:prSet presAssocID="{05A99B19-3C2E-4E52-A43D-348A30917CD9}" presName="composite" presStyleCnt="0"/>
      <dgm:spPr/>
    </dgm:pt>
    <dgm:pt modelId="{676B2C49-F4E5-4B36-BAB2-465297ADD5E5}" type="pres">
      <dgm:prSet presAssocID="{05A99B19-3C2E-4E52-A43D-348A30917CD9}" presName="ConnectorPoint" presStyleLbl="lnNode1" presStyleIdx="6"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A1C4F0F5-EE65-4227-8396-67A03C211C80}" type="pres">
      <dgm:prSet presAssocID="{05A99B19-3C2E-4E52-A43D-348A30917CD9}" presName="DropPinPlaceHolder" presStyleCnt="0"/>
      <dgm:spPr/>
    </dgm:pt>
    <dgm:pt modelId="{9A139AC8-A5AA-464F-8278-41A6E44D38CB}" type="pres">
      <dgm:prSet presAssocID="{05A99B19-3C2E-4E52-A43D-348A30917CD9}" presName="DropPin" presStyleLbl="alignNode1" presStyleIdx="6" presStyleCnt="12"/>
      <dgm:spPr/>
    </dgm:pt>
    <dgm:pt modelId="{D548C95C-2FF5-468E-8278-033AFE3538F6}" type="pres">
      <dgm:prSet presAssocID="{05A99B19-3C2E-4E52-A43D-348A30917CD9}" presName="Ellipse" presStyleLbl="fgAcc1" presStyleIdx="7" presStyleCnt="13"/>
      <dgm:spPr>
        <a:solidFill>
          <a:schemeClr val="lt1">
            <a:alpha val="90000"/>
            <a:hueOff val="0"/>
            <a:satOff val="0"/>
            <a:lumOff val="0"/>
            <a:alphaOff val="0"/>
          </a:schemeClr>
        </a:solidFill>
        <a:ln w="10795" cap="flat" cmpd="sng" algn="ctr">
          <a:noFill/>
          <a:prstDash val="solid"/>
        </a:ln>
        <a:effectLst/>
      </dgm:spPr>
    </dgm:pt>
    <dgm:pt modelId="{90FE43D8-22E2-4D28-88B4-607AD06C587A}" type="pres">
      <dgm:prSet presAssocID="{05A99B19-3C2E-4E52-A43D-348A30917CD9}" presName="L2TextContainer" presStyleLbl="revTx" presStyleIdx="12" presStyleCnt="24">
        <dgm:presLayoutVars>
          <dgm:bulletEnabled val="1"/>
        </dgm:presLayoutVars>
      </dgm:prSet>
      <dgm:spPr/>
    </dgm:pt>
    <dgm:pt modelId="{A9472ADA-382A-40E6-B473-56FF2ABCC981}" type="pres">
      <dgm:prSet presAssocID="{05A99B19-3C2E-4E52-A43D-348A30917CD9}" presName="L1TextContainer" presStyleLbl="revTx" presStyleIdx="13" presStyleCnt="24">
        <dgm:presLayoutVars>
          <dgm:chMax val="1"/>
          <dgm:chPref val="1"/>
          <dgm:bulletEnabled val="1"/>
        </dgm:presLayoutVars>
      </dgm:prSet>
      <dgm:spPr/>
    </dgm:pt>
    <dgm:pt modelId="{A6CF6B82-0461-43C0-B44D-AC698B361AA1}" type="pres">
      <dgm:prSet presAssocID="{05A99B19-3C2E-4E52-A43D-348A30917CD9}" presName="ConnectLine" presStyleLbl="sibTrans1D1" presStyleIdx="6" presStyleCnt="12"/>
      <dgm:spPr>
        <a:noFill/>
        <a:ln w="12700" cap="flat" cmpd="sng" algn="ctr">
          <a:solidFill>
            <a:schemeClr val="accent1">
              <a:hueOff val="0"/>
              <a:satOff val="0"/>
              <a:lumOff val="0"/>
              <a:alphaOff val="0"/>
            </a:schemeClr>
          </a:solidFill>
          <a:prstDash val="dash"/>
        </a:ln>
        <a:effectLst/>
      </dgm:spPr>
    </dgm:pt>
    <dgm:pt modelId="{A175925B-CA62-428D-B553-4C4F3B0A5966}" type="pres">
      <dgm:prSet presAssocID="{05A99B19-3C2E-4E52-A43D-348A30917CD9}" presName="EmptyPlaceHolder" presStyleCnt="0"/>
      <dgm:spPr/>
    </dgm:pt>
    <dgm:pt modelId="{8BA2DC6F-B4A9-4756-AD1F-ED087962B21B}" type="pres">
      <dgm:prSet presAssocID="{8152C821-F30E-435E-B0D1-FF9F8C09D422}" presName="spaceBetweenRectangles" presStyleCnt="0"/>
      <dgm:spPr/>
    </dgm:pt>
    <dgm:pt modelId="{7DC4F1BE-BFCB-4678-84E9-A6367F32F1D2}" type="pres">
      <dgm:prSet presAssocID="{F29C53EA-AA05-4826-9E32-384B25205A05}" presName="composite" presStyleCnt="0"/>
      <dgm:spPr/>
    </dgm:pt>
    <dgm:pt modelId="{6B285FD7-7CBA-4B58-9FF6-79933EEE3944}" type="pres">
      <dgm:prSet presAssocID="{F29C53EA-AA05-4826-9E32-384B25205A05}" presName="ConnectorPoint" presStyleLbl="lnNode1" presStyleIdx="7"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BCF31AD0-5A59-4D96-8DF3-9F6A4CFEB7E2}" type="pres">
      <dgm:prSet presAssocID="{F29C53EA-AA05-4826-9E32-384B25205A05}" presName="DropPinPlaceHolder" presStyleCnt="0"/>
      <dgm:spPr/>
    </dgm:pt>
    <dgm:pt modelId="{EAB60F91-23B0-4486-8860-1C63B166AAE0}" type="pres">
      <dgm:prSet presAssocID="{F29C53EA-AA05-4826-9E32-384B25205A05}" presName="DropPin" presStyleLbl="alignNode1" presStyleIdx="7" presStyleCnt="12"/>
      <dgm:spPr/>
    </dgm:pt>
    <dgm:pt modelId="{F0BBFA4B-925B-4BDE-87CF-B500A71D71B6}" type="pres">
      <dgm:prSet presAssocID="{F29C53EA-AA05-4826-9E32-384B25205A05}" presName="Ellipse" presStyleLbl="fgAcc1" presStyleIdx="8" presStyleCnt="13"/>
      <dgm:spPr>
        <a:solidFill>
          <a:schemeClr val="lt1">
            <a:alpha val="90000"/>
            <a:hueOff val="0"/>
            <a:satOff val="0"/>
            <a:lumOff val="0"/>
            <a:alphaOff val="0"/>
          </a:schemeClr>
        </a:solidFill>
        <a:ln w="10795" cap="flat" cmpd="sng" algn="ctr">
          <a:noFill/>
          <a:prstDash val="solid"/>
        </a:ln>
        <a:effectLst/>
      </dgm:spPr>
    </dgm:pt>
    <dgm:pt modelId="{AA0442F9-F268-47BB-A09D-AC3677B8A844}" type="pres">
      <dgm:prSet presAssocID="{F29C53EA-AA05-4826-9E32-384B25205A05}" presName="L2TextContainer" presStyleLbl="revTx" presStyleIdx="14" presStyleCnt="24">
        <dgm:presLayoutVars>
          <dgm:bulletEnabled val="1"/>
        </dgm:presLayoutVars>
      </dgm:prSet>
      <dgm:spPr/>
    </dgm:pt>
    <dgm:pt modelId="{19DC7494-DE6B-4042-9708-3124E2183B81}" type="pres">
      <dgm:prSet presAssocID="{F29C53EA-AA05-4826-9E32-384B25205A05}" presName="L1TextContainer" presStyleLbl="revTx" presStyleIdx="15" presStyleCnt="24">
        <dgm:presLayoutVars>
          <dgm:chMax val="1"/>
          <dgm:chPref val="1"/>
          <dgm:bulletEnabled val="1"/>
        </dgm:presLayoutVars>
      </dgm:prSet>
      <dgm:spPr/>
    </dgm:pt>
    <dgm:pt modelId="{A9C237CD-CA5D-4F5C-ACCE-F2D9F04E3583}" type="pres">
      <dgm:prSet presAssocID="{F29C53EA-AA05-4826-9E32-384B25205A05}" presName="ConnectLine" presStyleLbl="sibTrans1D1" presStyleIdx="7" presStyleCnt="12"/>
      <dgm:spPr>
        <a:noFill/>
        <a:ln w="12700" cap="flat" cmpd="sng" algn="ctr">
          <a:solidFill>
            <a:schemeClr val="accent1">
              <a:hueOff val="0"/>
              <a:satOff val="0"/>
              <a:lumOff val="0"/>
              <a:alphaOff val="0"/>
            </a:schemeClr>
          </a:solidFill>
          <a:prstDash val="dash"/>
        </a:ln>
        <a:effectLst/>
      </dgm:spPr>
    </dgm:pt>
    <dgm:pt modelId="{3965DAA4-1ACB-4283-AEF1-BB9F82D8EFC6}" type="pres">
      <dgm:prSet presAssocID="{F29C53EA-AA05-4826-9E32-384B25205A05}" presName="EmptyPlaceHolder" presStyleCnt="0"/>
      <dgm:spPr/>
    </dgm:pt>
    <dgm:pt modelId="{D1AABE98-4227-47DE-B3E4-7F9E15FBF48A}" type="pres">
      <dgm:prSet presAssocID="{73E4754E-644E-4BEF-8E86-E827D8FE7338}" presName="spaceBetweenRectangles" presStyleCnt="0"/>
      <dgm:spPr/>
    </dgm:pt>
    <dgm:pt modelId="{0E857D23-6E42-436F-B31D-6380BA0D719D}" type="pres">
      <dgm:prSet presAssocID="{10E65A9F-F38A-4574-8AA5-4D0A2DD9F4E3}" presName="composite" presStyleCnt="0"/>
      <dgm:spPr/>
    </dgm:pt>
    <dgm:pt modelId="{7C80173E-47CB-4ADB-A466-F3C3C25586D6}" type="pres">
      <dgm:prSet presAssocID="{10E65A9F-F38A-4574-8AA5-4D0A2DD9F4E3}" presName="ConnectorPoint" presStyleLbl="lnNode1" presStyleIdx="8"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D1FA9B1C-064E-4DF7-A88F-06D7159A0A6C}" type="pres">
      <dgm:prSet presAssocID="{10E65A9F-F38A-4574-8AA5-4D0A2DD9F4E3}" presName="DropPinPlaceHolder" presStyleCnt="0"/>
      <dgm:spPr/>
    </dgm:pt>
    <dgm:pt modelId="{2C225EE7-B296-469F-91B2-BF045B20DEB1}" type="pres">
      <dgm:prSet presAssocID="{10E65A9F-F38A-4574-8AA5-4D0A2DD9F4E3}" presName="DropPin" presStyleLbl="alignNode1" presStyleIdx="8" presStyleCnt="12"/>
      <dgm:spPr/>
    </dgm:pt>
    <dgm:pt modelId="{BDFB37AE-91FD-4D3B-9986-E1D858FD3D05}" type="pres">
      <dgm:prSet presAssocID="{10E65A9F-F38A-4574-8AA5-4D0A2DD9F4E3}" presName="Ellipse" presStyleLbl="fgAcc1" presStyleIdx="9" presStyleCnt="13"/>
      <dgm:spPr>
        <a:solidFill>
          <a:schemeClr val="lt1">
            <a:alpha val="90000"/>
            <a:hueOff val="0"/>
            <a:satOff val="0"/>
            <a:lumOff val="0"/>
            <a:alphaOff val="0"/>
          </a:schemeClr>
        </a:solidFill>
        <a:ln w="10795" cap="flat" cmpd="sng" algn="ctr">
          <a:noFill/>
          <a:prstDash val="solid"/>
        </a:ln>
        <a:effectLst/>
      </dgm:spPr>
    </dgm:pt>
    <dgm:pt modelId="{855B961A-B2F4-45F7-A457-D95F2AC82109}" type="pres">
      <dgm:prSet presAssocID="{10E65A9F-F38A-4574-8AA5-4D0A2DD9F4E3}" presName="L2TextContainer" presStyleLbl="revTx" presStyleIdx="16" presStyleCnt="24">
        <dgm:presLayoutVars>
          <dgm:bulletEnabled val="1"/>
        </dgm:presLayoutVars>
      </dgm:prSet>
      <dgm:spPr/>
    </dgm:pt>
    <dgm:pt modelId="{A25ECF6A-97AE-4731-8579-9E044856C69B}" type="pres">
      <dgm:prSet presAssocID="{10E65A9F-F38A-4574-8AA5-4D0A2DD9F4E3}" presName="L1TextContainer" presStyleLbl="revTx" presStyleIdx="17" presStyleCnt="24">
        <dgm:presLayoutVars>
          <dgm:chMax val="1"/>
          <dgm:chPref val="1"/>
          <dgm:bulletEnabled val="1"/>
        </dgm:presLayoutVars>
      </dgm:prSet>
      <dgm:spPr/>
    </dgm:pt>
    <dgm:pt modelId="{267CD0B3-3BD1-440D-8714-AC8C1FB427CC}" type="pres">
      <dgm:prSet presAssocID="{10E65A9F-F38A-4574-8AA5-4D0A2DD9F4E3}" presName="ConnectLine" presStyleLbl="sibTrans1D1" presStyleIdx="8" presStyleCnt="12"/>
      <dgm:spPr>
        <a:noFill/>
        <a:ln w="12700" cap="flat" cmpd="sng" algn="ctr">
          <a:solidFill>
            <a:schemeClr val="accent1">
              <a:hueOff val="0"/>
              <a:satOff val="0"/>
              <a:lumOff val="0"/>
              <a:alphaOff val="0"/>
            </a:schemeClr>
          </a:solidFill>
          <a:prstDash val="dash"/>
        </a:ln>
        <a:effectLst/>
      </dgm:spPr>
    </dgm:pt>
    <dgm:pt modelId="{AB4A507E-ADB3-4DB3-968C-0AAB36530B1D}" type="pres">
      <dgm:prSet presAssocID="{10E65A9F-F38A-4574-8AA5-4D0A2DD9F4E3}" presName="EmptyPlaceHolder" presStyleCnt="0"/>
      <dgm:spPr/>
    </dgm:pt>
    <dgm:pt modelId="{BAA5D24A-6BFB-4467-A011-BCC63AF3240C}" type="pres">
      <dgm:prSet presAssocID="{D99543E9-D518-4539-90D2-56339B60C5C8}" presName="spaceBetweenRectangles" presStyleCnt="0"/>
      <dgm:spPr/>
    </dgm:pt>
    <dgm:pt modelId="{8C5E4EE5-D92A-4553-B597-D485027AD5AF}" type="pres">
      <dgm:prSet presAssocID="{A00A3CCB-436E-4582-AA79-8F0955E7697E}" presName="composite" presStyleCnt="0"/>
      <dgm:spPr/>
    </dgm:pt>
    <dgm:pt modelId="{3D3E58CF-531A-4A20-8DB0-D861759E6BFB}" type="pres">
      <dgm:prSet presAssocID="{A00A3CCB-436E-4582-AA79-8F0955E7697E}" presName="ConnectorPoint" presStyleLbl="lnNode1" presStyleIdx="9"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19515477-5C76-41E7-A302-3CFECF87FC3A}" type="pres">
      <dgm:prSet presAssocID="{A00A3CCB-436E-4582-AA79-8F0955E7697E}" presName="DropPinPlaceHolder" presStyleCnt="0"/>
      <dgm:spPr/>
    </dgm:pt>
    <dgm:pt modelId="{0C0F4689-57D9-4E0E-9051-FC4D918EDB2A}" type="pres">
      <dgm:prSet presAssocID="{A00A3CCB-436E-4582-AA79-8F0955E7697E}" presName="DropPin" presStyleLbl="alignNode1" presStyleIdx="9" presStyleCnt="12"/>
      <dgm:spPr/>
    </dgm:pt>
    <dgm:pt modelId="{D1C4FAF7-C181-4E6F-A057-6B935EAFF187}" type="pres">
      <dgm:prSet presAssocID="{A00A3CCB-436E-4582-AA79-8F0955E7697E}" presName="Ellipse" presStyleLbl="fgAcc1" presStyleIdx="10" presStyleCnt="13"/>
      <dgm:spPr>
        <a:solidFill>
          <a:schemeClr val="lt1">
            <a:alpha val="90000"/>
            <a:hueOff val="0"/>
            <a:satOff val="0"/>
            <a:lumOff val="0"/>
            <a:alphaOff val="0"/>
          </a:schemeClr>
        </a:solidFill>
        <a:ln w="10795" cap="flat" cmpd="sng" algn="ctr">
          <a:noFill/>
          <a:prstDash val="solid"/>
        </a:ln>
        <a:effectLst/>
      </dgm:spPr>
    </dgm:pt>
    <dgm:pt modelId="{5729FF3E-70B8-4A8F-8477-C1B04C41D41E}" type="pres">
      <dgm:prSet presAssocID="{A00A3CCB-436E-4582-AA79-8F0955E7697E}" presName="L2TextContainer" presStyleLbl="revTx" presStyleIdx="18" presStyleCnt="24">
        <dgm:presLayoutVars>
          <dgm:bulletEnabled val="1"/>
        </dgm:presLayoutVars>
      </dgm:prSet>
      <dgm:spPr/>
    </dgm:pt>
    <dgm:pt modelId="{4285CF9D-EF8F-4500-A064-D3DEB480D85B}" type="pres">
      <dgm:prSet presAssocID="{A00A3CCB-436E-4582-AA79-8F0955E7697E}" presName="L1TextContainer" presStyleLbl="revTx" presStyleIdx="19" presStyleCnt="24">
        <dgm:presLayoutVars>
          <dgm:chMax val="1"/>
          <dgm:chPref val="1"/>
          <dgm:bulletEnabled val="1"/>
        </dgm:presLayoutVars>
      </dgm:prSet>
      <dgm:spPr/>
    </dgm:pt>
    <dgm:pt modelId="{527FF25C-D29C-4A64-B894-D07EE0DCE62D}" type="pres">
      <dgm:prSet presAssocID="{A00A3CCB-436E-4582-AA79-8F0955E7697E}" presName="ConnectLine" presStyleLbl="sibTrans1D1" presStyleIdx="9" presStyleCnt="12"/>
      <dgm:spPr>
        <a:noFill/>
        <a:ln w="12700" cap="flat" cmpd="sng" algn="ctr">
          <a:solidFill>
            <a:schemeClr val="accent1">
              <a:hueOff val="0"/>
              <a:satOff val="0"/>
              <a:lumOff val="0"/>
              <a:alphaOff val="0"/>
            </a:schemeClr>
          </a:solidFill>
          <a:prstDash val="dash"/>
        </a:ln>
        <a:effectLst/>
      </dgm:spPr>
    </dgm:pt>
    <dgm:pt modelId="{26F1488D-BB42-42C8-8DCD-89CA3697664E}" type="pres">
      <dgm:prSet presAssocID="{A00A3CCB-436E-4582-AA79-8F0955E7697E}" presName="EmptyPlaceHolder" presStyleCnt="0"/>
      <dgm:spPr/>
    </dgm:pt>
    <dgm:pt modelId="{3AB54E74-2305-4270-BE11-C01E39F7F8CB}" type="pres">
      <dgm:prSet presAssocID="{F962A466-214F-4B48-9291-87E2B5D2C0EE}" presName="spaceBetweenRectangles" presStyleCnt="0"/>
      <dgm:spPr/>
    </dgm:pt>
    <dgm:pt modelId="{E2A1D3CD-3248-4D0E-BB91-608B7BEEDF91}" type="pres">
      <dgm:prSet presAssocID="{62EA30DE-EBF0-488E-859F-2EEE423DF506}" presName="composite" presStyleCnt="0"/>
      <dgm:spPr/>
    </dgm:pt>
    <dgm:pt modelId="{7B300214-E87E-4960-A5D5-711E4401A9E3}" type="pres">
      <dgm:prSet presAssocID="{62EA30DE-EBF0-488E-859F-2EEE423DF506}" presName="ConnectorPoint" presStyleLbl="lnNode1" presStyleIdx="10"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542F7861-3330-4964-8D38-494E61B57675}" type="pres">
      <dgm:prSet presAssocID="{62EA30DE-EBF0-488E-859F-2EEE423DF506}" presName="DropPinPlaceHolder" presStyleCnt="0"/>
      <dgm:spPr/>
    </dgm:pt>
    <dgm:pt modelId="{36983C13-9EDD-4C5F-B9C1-05D09C481A67}" type="pres">
      <dgm:prSet presAssocID="{62EA30DE-EBF0-488E-859F-2EEE423DF506}" presName="DropPin" presStyleLbl="alignNode1" presStyleIdx="10" presStyleCnt="12"/>
      <dgm:spPr/>
    </dgm:pt>
    <dgm:pt modelId="{573E360B-D960-4EE9-B557-C7EEE9247434}" type="pres">
      <dgm:prSet presAssocID="{62EA30DE-EBF0-488E-859F-2EEE423DF506}" presName="Ellipse" presStyleLbl="fgAcc1" presStyleIdx="11" presStyleCnt="13"/>
      <dgm:spPr>
        <a:solidFill>
          <a:schemeClr val="lt1">
            <a:alpha val="90000"/>
            <a:hueOff val="0"/>
            <a:satOff val="0"/>
            <a:lumOff val="0"/>
            <a:alphaOff val="0"/>
          </a:schemeClr>
        </a:solidFill>
        <a:ln w="10795" cap="flat" cmpd="sng" algn="ctr">
          <a:noFill/>
          <a:prstDash val="solid"/>
        </a:ln>
        <a:effectLst/>
      </dgm:spPr>
    </dgm:pt>
    <dgm:pt modelId="{3620F20E-8C62-412B-8FCC-52F7029D56E3}" type="pres">
      <dgm:prSet presAssocID="{62EA30DE-EBF0-488E-859F-2EEE423DF506}" presName="L2TextContainer" presStyleLbl="revTx" presStyleIdx="20" presStyleCnt="24">
        <dgm:presLayoutVars>
          <dgm:bulletEnabled val="1"/>
        </dgm:presLayoutVars>
      </dgm:prSet>
      <dgm:spPr/>
    </dgm:pt>
    <dgm:pt modelId="{B212EC42-8B6A-4BAD-B212-C864CA8DBC9A}" type="pres">
      <dgm:prSet presAssocID="{62EA30DE-EBF0-488E-859F-2EEE423DF506}" presName="L1TextContainer" presStyleLbl="revTx" presStyleIdx="21" presStyleCnt="24">
        <dgm:presLayoutVars>
          <dgm:chMax val="1"/>
          <dgm:chPref val="1"/>
          <dgm:bulletEnabled val="1"/>
        </dgm:presLayoutVars>
      </dgm:prSet>
      <dgm:spPr/>
    </dgm:pt>
    <dgm:pt modelId="{C6ACED69-107D-4566-8EF5-7992817FB2E6}" type="pres">
      <dgm:prSet presAssocID="{62EA30DE-EBF0-488E-859F-2EEE423DF506}" presName="ConnectLine" presStyleLbl="sibTrans1D1" presStyleIdx="10" presStyleCnt="12"/>
      <dgm:spPr>
        <a:noFill/>
        <a:ln w="12700" cap="flat" cmpd="sng" algn="ctr">
          <a:solidFill>
            <a:schemeClr val="accent1">
              <a:hueOff val="0"/>
              <a:satOff val="0"/>
              <a:lumOff val="0"/>
              <a:alphaOff val="0"/>
            </a:schemeClr>
          </a:solidFill>
          <a:prstDash val="dash"/>
        </a:ln>
        <a:effectLst/>
      </dgm:spPr>
    </dgm:pt>
    <dgm:pt modelId="{04B67D81-9E4E-44D4-BD9D-F8F08C88E869}" type="pres">
      <dgm:prSet presAssocID="{62EA30DE-EBF0-488E-859F-2EEE423DF506}" presName="EmptyPlaceHolder" presStyleCnt="0"/>
      <dgm:spPr/>
    </dgm:pt>
    <dgm:pt modelId="{280F67C1-91D8-4416-8EF5-14605D53856C}" type="pres">
      <dgm:prSet presAssocID="{78EB848B-0EC6-450D-BFE3-23BAF2E6EA69}" presName="spaceBetweenRectangles" presStyleCnt="0"/>
      <dgm:spPr/>
    </dgm:pt>
    <dgm:pt modelId="{E63C8177-DF30-4958-A588-F141661E3049}" type="pres">
      <dgm:prSet presAssocID="{D539D8C3-259A-4C08-A837-43D04F98B47B}" presName="composite" presStyleCnt="0"/>
      <dgm:spPr/>
    </dgm:pt>
    <dgm:pt modelId="{EE8176F4-77C2-44BF-8CE0-8AAA4DCEA4CB}" type="pres">
      <dgm:prSet presAssocID="{D539D8C3-259A-4C08-A837-43D04F98B47B}" presName="ConnectorPoint" presStyleLbl="lnNode1" presStyleIdx="11" presStyleCnt="12"/>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B2666FCD-5B9F-4B4D-AC52-ECF2FE960A5B}" type="pres">
      <dgm:prSet presAssocID="{D539D8C3-259A-4C08-A837-43D04F98B47B}" presName="DropPinPlaceHolder" presStyleCnt="0"/>
      <dgm:spPr/>
    </dgm:pt>
    <dgm:pt modelId="{1909DEE6-6881-46C2-B672-FF9F494B67AC}" type="pres">
      <dgm:prSet presAssocID="{D539D8C3-259A-4C08-A837-43D04F98B47B}" presName="DropPin" presStyleLbl="alignNode1" presStyleIdx="11" presStyleCnt="12"/>
      <dgm:spPr/>
    </dgm:pt>
    <dgm:pt modelId="{8821411B-80E8-4A9F-A1B4-ED34429B8DFC}" type="pres">
      <dgm:prSet presAssocID="{D539D8C3-259A-4C08-A837-43D04F98B47B}" presName="Ellipse" presStyleLbl="fgAcc1" presStyleIdx="12" presStyleCnt="13"/>
      <dgm:spPr>
        <a:solidFill>
          <a:schemeClr val="lt1">
            <a:alpha val="90000"/>
            <a:hueOff val="0"/>
            <a:satOff val="0"/>
            <a:lumOff val="0"/>
            <a:alphaOff val="0"/>
          </a:schemeClr>
        </a:solidFill>
        <a:ln w="10795" cap="flat" cmpd="sng" algn="ctr">
          <a:noFill/>
          <a:prstDash val="solid"/>
        </a:ln>
        <a:effectLst/>
      </dgm:spPr>
    </dgm:pt>
    <dgm:pt modelId="{F94AECE0-53E7-4D9D-9C8A-D2A991480682}" type="pres">
      <dgm:prSet presAssocID="{D539D8C3-259A-4C08-A837-43D04F98B47B}" presName="L2TextContainer" presStyleLbl="revTx" presStyleIdx="22" presStyleCnt="24">
        <dgm:presLayoutVars>
          <dgm:bulletEnabled val="1"/>
        </dgm:presLayoutVars>
      </dgm:prSet>
      <dgm:spPr/>
    </dgm:pt>
    <dgm:pt modelId="{B3A0A415-9FCC-477E-8F25-49B4117436E3}" type="pres">
      <dgm:prSet presAssocID="{D539D8C3-259A-4C08-A837-43D04F98B47B}" presName="L1TextContainer" presStyleLbl="revTx" presStyleIdx="23" presStyleCnt="24">
        <dgm:presLayoutVars>
          <dgm:chMax val="1"/>
          <dgm:chPref val="1"/>
          <dgm:bulletEnabled val="1"/>
        </dgm:presLayoutVars>
      </dgm:prSet>
      <dgm:spPr/>
    </dgm:pt>
    <dgm:pt modelId="{65ACA3FA-A779-4452-9B6F-4068544A838D}" type="pres">
      <dgm:prSet presAssocID="{D539D8C3-259A-4C08-A837-43D04F98B47B}" presName="ConnectLine" presStyleLbl="sibTrans1D1" presStyleIdx="11" presStyleCnt="12"/>
      <dgm:spPr>
        <a:noFill/>
        <a:ln w="12700" cap="flat" cmpd="sng" algn="ctr">
          <a:solidFill>
            <a:schemeClr val="accent1">
              <a:hueOff val="0"/>
              <a:satOff val="0"/>
              <a:lumOff val="0"/>
              <a:alphaOff val="0"/>
            </a:schemeClr>
          </a:solidFill>
          <a:prstDash val="dash"/>
        </a:ln>
        <a:effectLst/>
      </dgm:spPr>
    </dgm:pt>
    <dgm:pt modelId="{2CD56DD3-546F-4EE2-A554-EE6FE825A713}" type="pres">
      <dgm:prSet presAssocID="{D539D8C3-259A-4C08-A837-43D04F98B47B}" presName="EmptyPlaceHolder" presStyleCnt="0"/>
      <dgm:spPr/>
    </dgm:pt>
  </dgm:ptLst>
  <dgm:cxnLst>
    <dgm:cxn modelId="{7406EE01-5AE6-45F0-BDEA-FE12C7B49FD9}" type="presOf" srcId="{E43E0BFF-A84D-4810-8352-F1D59E7FE122}" destId="{8E2BDEB5-96BF-4791-B72B-C9A5BCC258A3}" srcOrd="0" destOrd="0" presId="urn:microsoft.com/office/officeart/2017/3/layout/DropPinTimeline"/>
    <dgm:cxn modelId="{7C0C0D03-BEDC-414D-9768-75AB9BD40A85}" srcId="{482DDEF0-DE9C-4684-9E99-3016710CF73D}" destId="{5C07F93E-E292-4B92-810C-5AE45C55ABF3}" srcOrd="4" destOrd="0" parTransId="{6F8EB0D7-C087-4CF8-883C-3A5AF2B7650F}" sibTransId="{AF726C75-70FC-4D15-99EB-6BF4DF2163CA}"/>
    <dgm:cxn modelId="{28E77C04-CC13-4BBC-8DA4-5B80F3040C2A}" type="presOf" srcId="{4A1F3E5A-69B8-416C-8F81-9CDE36801CAB}" destId="{6AD76DC9-AB42-41C2-A8B4-536E2B6E2594}" srcOrd="0" destOrd="0" presId="urn:microsoft.com/office/officeart/2017/3/layout/DropPinTimeline"/>
    <dgm:cxn modelId="{8010B806-C305-4029-8D49-534DFFF43B7C}" type="presOf" srcId="{4C758196-2B75-4C22-96B7-C2EE03A1C058}" destId="{C90C36F4-EA46-4655-A5DE-E655992A9F74}" srcOrd="0" destOrd="0" presId="urn:microsoft.com/office/officeart/2017/3/layout/DropPinTimeline"/>
    <dgm:cxn modelId="{217D0008-6C62-4D70-8EC8-F59BB883F9CF}" type="presOf" srcId="{05A99B19-3C2E-4E52-A43D-348A30917CD9}" destId="{A9472ADA-382A-40E6-B473-56FF2ABCC981}" srcOrd="0" destOrd="0" presId="urn:microsoft.com/office/officeart/2017/3/layout/DropPinTimeline"/>
    <dgm:cxn modelId="{AA246308-B2BA-4115-9ED0-B9F7E8FBBBF7}" srcId="{482DDEF0-DE9C-4684-9E99-3016710CF73D}" destId="{62EA30DE-EBF0-488E-859F-2EEE423DF506}" srcOrd="10" destOrd="0" parTransId="{0F8DE8EB-9CD7-4E5E-89D6-4BB078F7B538}" sibTransId="{78EB848B-0EC6-450D-BFE3-23BAF2E6EA69}"/>
    <dgm:cxn modelId="{9E75331A-07F6-437F-979D-F15797CF7AA9}" type="presOf" srcId="{482DDEF0-DE9C-4684-9E99-3016710CF73D}" destId="{680446ED-8C49-4729-BAEA-51DD8AAF1AFE}" srcOrd="0" destOrd="0" presId="urn:microsoft.com/office/officeart/2017/3/layout/DropPinTimeline"/>
    <dgm:cxn modelId="{482BEB1F-717D-4595-BD74-B3CF01F74F95}" type="presOf" srcId="{EF5E0605-57DB-4F97-932C-0C9633968C85}" destId="{F94AECE0-53E7-4D9D-9C8A-D2A991480682}" srcOrd="0" destOrd="0" presId="urn:microsoft.com/office/officeart/2017/3/layout/DropPinTimeline"/>
    <dgm:cxn modelId="{BCFEF221-CB4A-4922-829C-0CE1ED9B338D}" srcId="{482DDEF0-DE9C-4684-9E99-3016710CF73D}" destId="{F29C53EA-AA05-4826-9E32-384B25205A05}" srcOrd="7" destOrd="0" parTransId="{4193A3C3-E91B-463A-8731-7DC5A84465E0}" sibTransId="{73E4754E-644E-4BEF-8E86-E827D8FE7338}"/>
    <dgm:cxn modelId="{CB07842F-369C-482A-B8C6-D3CE16AF06A0}" srcId="{F29C53EA-AA05-4826-9E32-384B25205A05}" destId="{EB16A0CF-AC3F-4775-ABF0-EB568607011A}" srcOrd="0" destOrd="0" parTransId="{C6136452-BB70-4B7F-BFAE-B006CD1AFD86}" sibTransId="{99DFA4B4-8AC2-495F-98C5-9DC7E381E80B}"/>
    <dgm:cxn modelId="{7AC9B82F-AF88-467B-8B90-824516586413}" srcId="{482DDEF0-DE9C-4684-9E99-3016710CF73D}" destId="{32A25CB4-E70F-4384-BE09-FD227B64B4AD}" srcOrd="1" destOrd="0" parTransId="{6EE71E28-D351-4834-9489-25865D8E56A0}" sibTransId="{590997C5-5981-4834-B2C5-8487A8BBDD1E}"/>
    <dgm:cxn modelId="{8E5FAA34-84B5-48CF-8646-9464CC3AA493}" type="presOf" srcId="{10453450-B57A-4BB9-AACE-DA96E348672B}" destId="{D4FBF114-4DA7-49B6-AAB8-D925B55E9D64}" srcOrd="0" destOrd="0" presId="urn:microsoft.com/office/officeart/2017/3/layout/DropPinTimeline"/>
    <dgm:cxn modelId="{7CB67F5E-0111-4936-BD92-C0C1F8A99333}" srcId="{482DDEF0-DE9C-4684-9E99-3016710CF73D}" destId="{A00A3CCB-436E-4582-AA79-8F0955E7697E}" srcOrd="9" destOrd="0" parTransId="{ADDE8431-9E7E-4AF4-8692-7780AAF43C73}" sibTransId="{F962A466-214F-4B48-9291-87E2B5D2C0EE}"/>
    <dgm:cxn modelId="{5F20BB5E-DB78-42F2-9587-9C0F90871F02}" srcId="{D539D8C3-259A-4C08-A837-43D04F98B47B}" destId="{EF5E0605-57DB-4F97-932C-0C9633968C85}" srcOrd="0" destOrd="0" parTransId="{605A1C0B-13B4-4C14-A72B-6315918B3D8E}" sibTransId="{85C245DA-2BFA-442F-A8E7-73D090C60EBF}"/>
    <dgm:cxn modelId="{19B0F466-C189-41C8-AAF5-86C88BB6359A}" type="presOf" srcId="{E697580B-563F-42E0-929B-4CACFB3A2347}" destId="{384D0E8A-9233-4A6D-9FD7-5C80952669B2}" srcOrd="0" destOrd="0" presId="urn:microsoft.com/office/officeart/2017/3/layout/DropPinTimeline"/>
    <dgm:cxn modelId="{D744764C-C06B-48B3-84AA-B3A8CE866FC6}" type="presOf" srcId="{8B7ECB88-8EAC-4162-9A3A-CE59C9F10460}" destId="{F36B66E4-1BEA-4587-8F9F-ED1E171DFEE5}" srcOrd="0" destOrd="0" presId="urn:microsoft.com/office/officeart/2017/3/layout/DropPinTimeline"/>
    <dgm:cxn modelId="{2F5D274D-21D4-48EE-9867-22D8C704D7D2}" type="presOf" srcId="{5C07F93E-E292-4B92-810C-5AE45C55ABF3}" destId="{1C0CA731-DB92-4399-9B7F-71C0019AB6F6}" srcOrd="0" destOrd="0" presId="urn:microsoft.com/office/officeart/2017/3/layout/DropPinTimeline"/>
    <dgm:cxn modelId="{72887B70-0FDF-4FCA-B924-040D6E31ABF8}" type="presOf" srcId="{2CD550ED-903C-4763-9FCE-6E283A1A2C64}" destId="{17094D61-34A3-4542-8DBB-F9F3C387D3D8}" srcOrd="0" destOrd="0" presId="urn:microsoft.com/office/officeart/2017/3/layout/DropPinTimeline"/>
    <dgm:cxn modelId="{DC87DE50-0FA2-43A9-8151-EF88AC1E94F0}" srcId="{482DDEF0-DE9C-4684-9E99-3016710CF73D}" destId="{05A99B19-3C2E-4E52-A43D-348A30917CD9}" srcOrd="6" destOrd="0" parTransId="{C671E887-17AB-47D8-914A-1CD0F4BFAE09}" sibTransId="{8152C821-F30E-435E-B0D1-FF9F8C09D422}"/>
    <dgm:cxn modelId="{F03C1555-20B1-4779-8648-C452EB24394A}" srcId="{5616FC41-79A3-41D4-9A73-DA6A3BF1818A}" destId="{E43E0BFF-A84D-4810-8352-F1D59E7FE122}" srcOrd="0" destOrd="0" parTransId="{122AAE50-575D-4032-A351-EF40F2B87336}" sibTransId="{C139ECE7-BB7D-4C97-8AAE-5AD4A97D3FFC}"/>
    <dgm:cxn modelId="{DA81D955-FD41-4390-865E-406C81D61F0D}" srcId="{482DDEF0-DE9C-4684-9E99-3016710CF73D}" destId="{D539D8C3-259A-4C08-A837-43D04F98B47B}" srcOrd="11" destOrd="0" parTransId="{BF45DE16-1927-4069-B688-9161903ADE52}" sibTransId="{6733B8C5-31E6-4D85-988A-052A93D17395}"/>
    <dgm:cxn modelId="{37B07678-1171-4C5F-81DB-837D182C5F79}" srcId="{4C758196-2B75-4C22-96B7-C2EE03A1C058}" destId="{10453450-B57A-4BB9-AACE-DA96E348672B}" srcOrd="0" destOrd="0" parTransId="{A462646C-DF3C-4E59-A3B4-8D7539B22640}" sibTransId="{A85C7BAC-F798-467E-88FB-16DB9F351D08}"/>
    <dgm:cxn modelId="{FAB2A67D-81F1-4066-AC7A-99B427BF07A2}" type="presOf" srcId="{32A25CB4-E70F-4384-BE09-FD227B64B4AD}" destId="{540D444E-CA49-4782-AB70-7D9F47E4EED7}" srcOrd="0" destOrd="0" presId="urn:microsoft.com/office/officeart/2017/3/layout/DropPinTimeline"/>
    <dgm:cxn modelId="{51103D81-5FA8-4352-B136-C2D8A48FCAD0}" type="presOf" srcId="{D539D8C3-259A-4C08-A837-43D04F98B47B}" destId="{B3A0A415-9FCC-477E-8F25-49B4117436E3}" srcOrd="0" destOrd="0" presId="urn:microsoft.com/office/officeart/2017/3/layout/DropPinTimeline"/>
    <dgm:cxn modelId="{FB90B28B-C56F-4D21-97E2-F944DC1CD10A}" type="presOf" srcId="{A00A3CCB-436E-4582-AA79-8F0955E7697E}" destId="{4285CF9D-EF8F-4500-A064-D3DEB480D85B}" srcOrd="0" destOrd="0" presId="urn:microsoft.com/office/officeart/2017/3/layout/DropPinTimeline"/>
    <dgm:cxn modelId="{E77C6C8C-227E-40CD-BFBD-F4EFC9EE3C9A}" type="presOf" srcId="{603E9C0E-0003-4FC4-B2F8-1C5D20F5E7C1}" destId="{3620F20E-8C62-412B-8FCC-52F7029D56E3}" srcOrd="0" destOrd="0" presId="urn:microsoft.com/office/officeart/2017/3/layout/DropPinTimeline"/>
    <dgm:cxn modelId="{A2AD2A9C-AB14-4375-9D25-0FF5DAB2F4FD}" srcId="{5C07F93E-E292-4B92-810C-5AE45C55ABF3}" destId="{7892365C-E660-4E88-A5A9-469FF5ABA28C}" srcOrd="0" destOrd="0" parTransId="{BFFF6E2B-518D-42BD-B005-57ED92C16578}" sibTransId="{B52F6DE7-2F48-4496-8ED1-EF50A64491D0}"/>
    <dgm:cxn modelId="{2EC69C9C-1676-497C-92FF-0125CC37659F}" srcId="{482DDEF0-DE9C-4684-9E99-3016710CF73D}" destId="{4A1F3E5A-69B8-416C-8F81-9CDE36801CAB}" srcOrd="3" destOrd="0" parTransId="{B72CDDE4-CE98-4653-8067-5C3C14AFD674}" sibTransId="{DCBC3535-F942-4068-A3C8-10AD8122EB55}"/>
    <dgm:cxn modelId="{DE261D9E-756A-44F7-B70F-0F28D5A6E9DA}" type="presOf" srcId="{647A94A1-A8D6-473E-B0D8-AB11CC5563F5}" destId="{22586EAF-132C-4851-9F70-BC4B2D52F8C5}" srcOrd="0" destOrd="0" presId="urn:microsoft.com/office/officeart/2017/3/layout/DropPinTimeline"/>
    <dgm:cxn modelId="{DC9682A7-1683-4EDB-9D98-48FE64B8B1DE}" srcId="{4A1F3E5A-69B8-416C-8F81-9CDE36801CAB}" destId="{8B7ECB88-8EAC-4162-9A3A-CE59C9F10460}" srcOrd="0" destOrd="0" parTransId="{AE687A6A-7CD6-48DA-AC69-6DFABCECA345}" sibTransId="{8FD4D262-96C0-4475-8B28-5C9BF46805AD}"/>
    <dgm:cxn modelId="{F05D3EAF-5EA5-45D9-B3BA-BA7ED1E0E4E0}" type="presOf" srcId="{F29C53EA-AA05-4826-9E32-384B25205A05}" destId="{19DC7494-DE6B-4042-9708-3124E2183B81}" srcOrd="0" destOrd="0" presId="urn:microsoft.com/office/officeart/2017/3/layout/DropPinTimeline"/>
    <dgm:cxn modelId="{750284B0-7C5A-4F1C-B3DD-4598B2E7484B}" type="presOf" srcId="{7892365C-E660-4E88-A5A9-469FF5ABA28C}" destId="{001F2270-734D-4B5F-B165-9B5C906CDE41}" srcOrd="0" destOrd="0" presId="urn:microsoft.com/office/officeart/2017/3/layout/DropPinTimeline"/>
    <dgm:cxn modelId="{A3A170B2-305D-49B5-85D0-508B187A9518}" srcId="{E697580B-563F-42E0-929B-4CACFB3A2347}" destId="{2CD550ED-903C-4763-9FCE-6E283A1A2C64}" srcOrd="0" destOrd="0" parTransId="{05C5093F-ADF7-4EE4-A6B0-87D395C46A92}" sibTransId="{38ADD740-D9B7-4EE5-9DA4-1881053DE60B}"/>
    <dgm:cxn modelId="{3CA6D1B5-ECBF-41FB-82F5-BBCB0759BF90}" srcId="{A00A3CCB-436E-4582-AA79-8F0955E7697E}" destId="{651519C5-18A6-46E2-BB5A-F91AB1139C30}" srcOrd="0" destOrd="0" parTransId="{8875FC2A-6629-4776-877D-D7C4AF58D8FD}" sibTransId="{C47C9817-C259-4562-813F-556DB165A2D4}"/>
    <dgm:cxn modelId="{A47CB0B8-281C-4AF2-B507-E7282B312EDE}" type="presOf" srcId="{47EF5EED-55DB-419C-889C-3C098B36D260}" destId="{90FE43D8-22E2-4D28-88B4-607AD06C587A}" srcOrd="0" destOrd="0" presId="urn:microsoft.com/office/officeart/2017/3/layout/DropPinTimeline"/>
    <dgm:cxn modelId="{5D2CB9BB-31F9-4A57-92EE-00FCE8929402}" srcId="{05A99B19-3C2E-4E52-A43D-348A30917CD9}" destId="{47EF5EED-55DB-419C-889C-3C098B36D260}" srcOrd="0" destOrd="0" parTransId="{D11CE1C0-60B7-4DCE-8AC1-F9A204101072}" sibTransId="{7FEE5C08-1150-44D7-B2DA-7D72793C6BC3}"/>
    <dgm:cxn modelId="{D5A001C6-D060-4E2A-9968-FB4CD4AE570D}" srcId="{482DDEF0-DE9C-4684-9E99-3016710CF73D}" destId="{5616FC41-79A3-41D4-9A73-DA6A3BF1818A}" srcOrd="0" destOrd="0" parTransId="{59F9CEC6-4BAF-4DD3-83F1-47CCED80E39C}" sibTransId="{A7CFCB10-9AE5-45FA-8278-CA0D6B7DE7FA}"/>
    <dgm:cxn modelId="{13423BC7-0DE3-443C-ABD9-953B065F09F9}" type="presOf" srcId="{62EA30DE-EBF0-488E-859F-2EEE423DF506}" destId="{B212EC42-8B6A-4BAD-B212-C864CA8DBC9A}" srcOrd="0" destOrd="0" presId="urn:microsoft.com/office/officeart/2017/3/layout/DropPinTimeline"/>
    <dgm:cxn modelId="{3033C5CA-4357-41DC-A97E-A5B40B8FAD79}" type="presOf" srcId="{68B90FD3-2032-4BE1-9342-8889BA7ECA5B}" destId="{855B961A-B2F4-45F7-A457-D95F2AC82109}" srcOrd="0" destOrd="0" presId="urn:microsoft.com/office/officeart/2017/3/layout/DropPinTimeline"/>
    <dgm:cxn modelId="{EB18C3D9-1400-4BDF-9BC5-CF409013DA2C}" type="presOf" srcId="{651519C5-18A6-46E2-BB5A-F91AB1139C30}" destId="{5729FF3E-70B8-4A8F-8477-C1B04C41D41E}" srcOrd="0" destOrd="0" presId="urn:microsoft.com/office/officeart/2017/3/layout/DropPinTimeline"/>
    <dgm:cxn modelId="{AAF3E7DD-0439-42BE-A62B-5A389664B78D}" srcId="{62EA30DE-EBF0-488E-859F-2EEE423DF506}" destId="{603E9C0E-0003-4FC4-B2F8-1C5D20F5E7C1}" srcOrd="0" destOrd="0" parTransId="{D80E64CB-3002-423C-98B2-605B69BD6474}" sibTransId="{E2301FFB-5D3F-4B6E-945B-1368A8A38FA9}"/>
    <dgm:cxn modelId="{2DDB42E0-E6ED-43A4-845C-DD319D676694}" type="presOf" srcId="{10E65A9F-F38A-4574-8AA5-4D0A2DD9F4E3}" destId="{A25ECF6A-97AE-4731-8579-9E044856C69B}" srcOrd="0" destOrd="0" presId="urn:microsoft.com/office/officeart/2017/3/layout/DropPinTimeline"/>
    <dgm:cxn modelId="{F6DEA8E0-0448-4382-8DD4-34A005927356}" type="presOf" srcId="{EB16A0CF-AC3F-4775-ABF0-EB568607011A}" destId="{AA0442F9-F268-47BB-A09D-AC3677B8A844}" srcOrd="0" destOrd="0" presId="urn:microsoft.com/office/officeart/2017/3/layout/DropPinTimeline"/>
    <dgm:cxn modelId="{4D765DE1-95FA-4941-82C0-56E8E02AA255}" srcId="{10E65A9F-F38A-4574-8AA5-4D0A2DD9F4E3}" destId="{68B90FD3-2032-4BE1-9342-8889BA7ECA5B}" srcOrd="0" destOrd="0" parTransId="{3E5C4A24-D7C1-4CD2-BFF4-01CDC7248246}" sibTransId="{34F7B5E3-6DB9-4B59-BDE0-5509D928C043}"/>
    <dgm:cxn modelId="{876100E2-35BC-4E3E-B516-23FDCF2D09B9}" srcId="{482DDEF0-DE9C-4684-9E99-3016710CF73D}" destId="{4C758196-2B75-4C22-96B7-C2EE03A1C058}" srcOrd="5" destOrd="0" parTransId="{5B32AE13-5607-47EE-9D1B-37B2B22389B3}" sibTransId="{C9A2E3B8-DE34-42DF-80FD-A97F3D8E54EC}"/>
    <dgm:cxn modelId="{51638BE9-A717-4F53-9A59-86F0655748C3}" srcId="{482DDEF0-DE9C-4684-9E99-3016710CF73D}" destId="{10E65A9F-F38A-4574-8AA5-4D0A2DD9F4E3}" srcOrd="8" destOrd="0" parTransId="{82797C79-C729-4B0A-8A26-5DA813A50A7E}" sibTransId="{D99543E9-D518-4539-90D2-56339B60C5C8}"/>
    <dgm:cxn modelId="{A0E66DF6-C117-418A-A833-97A4C2D46069}" type="presOf" srcId="{5616FC41-79A3-41D4-9A73-DA6A3BF1818A}" destId="{0FAA225D-11FA-4DD4-A1DF-E0277E4CB24A}" srcOrd="0" destOrd="0" presId="urn:microsoft.com/office/officeart/2017/3/layout/DropPinTimeline"/>
    <dgm:cxn modelId="{0D1A2CFB-EA61-4801-86F1-3923E0E2973E}" srcId="{32A25CB4-E70F-4384-BE09-FD227B64B4AD}" destId="{647A94A1-A8D6-473E-B0D8-AB11CC5563F5}" srcOrd="0" destOrd="0" parTransId="{0E611047-60E0-49F6-B0D1-A0BBF9B25B1E}" sibTransId="{53E625A0-0ABD-4D93-8ADA-68B03A5A65E3}"/>
    <dgm:cxn modelId="{D0CB93FC-D917-446C-924A-03D8BCAF436E}" srcId="{482DDEF0-DE9C-4684-9E99-3016710CF73D}" destId="{E697580B-563F-42E0-929B-4CACFB3A2347}" srcOrd="2" destOrd="0" parTransId="{89FC9E9A-1E61-40E1-9385-A5FDDF9E4CFC}" sibTransId="{D16A46D5-F015-463B-A69D-9191EB333AE8}"/>
    <dgm:cxn modelId="{A01E6A27-9AF4-4EA0-9BDE-CA7F266D687C}" type="presParOf" srcId="{680446ED-8C49-4729-BAEA-51DD8AAF1AFE}" destId="{E7F431A4-5F3B-4C25-A967-64AB002528AF}" srcOrd="0" destOrd="0" presId="urn:microsoft.com/office/officeart/2017/3/layout/DropPinTimeline"/>
    <dgm:cxn modelId="{3DDAB07F-D339-4F34-97AE-7B3164006075}" type="presParOf" srcId="{680446ED-8C49-4729-BAEA-51DD8AAF1AFE}" destId="{7A146788-1375-4D1C-9E98-7BF8283F0BA6}" srcOrd="1" destOrd="0" presId="urn:microsoft.com/office/officeart/2017/3/layout/DropPinTimeline"/>
    <dgm:cxn modelId="{791EC0C4-247C-4728-A9CF-934ED8A7137D}" type="presParOf" srcId="{7A146788-1375-4D1C-9E98-7BF8283F0BA6}" destId="{A23A6C19-8563-4AD5-AD64-67AD9C005F38}" srcOrd="0" destOrd="0" presId="urn:microsoft.com/office/officeart/2017/3/layout/DropPinTimeline"/>
    <dgm:cxn modelId="{5C22AA9E-1AAB-492A-9F0A-73EB61028913}" type="presParOf" srcId="{A23A6C19-8563-4AD5-AD64-67AD9C005F38}" destId="{EC97A566-0FA2-46B9-801B-FC4FC8835214}" srcOrd="0" destOrd="0" presId="urn:microsoft.com/office/officeart/2017/3/layout/DropPinTimeline"/>
    <dgm:cxn modelId="{273CF020-A061-45BF-81F9-91ACFE2A5365}" type="presParOf" srcId="{A23A6C19-8563-4AD5-AD64-67AD9C005F38}" destId="{FE834FF6-BA85-441C-9E74-BB5F0814BD70}" srcOrd="1" destOrd="0" presId="urn:microsoft.com/office/officeart/2017/3/layout/DropPinTimeline"/>
    <dgm:cxn modelId="{149FBFAE-EDE8-4B0A-B44D-95222C43332F}" type="presParOf" srcId="{FE834FF6-BA85-441C-9E74-BB5F0814BD70}" destId="{D4CFA768-9509-4C1F-90FE-EBC1A1509A0C}" srcOrd="0" destOrd="0" presId="urn:microsoft.com/office/officeart/2017/3/layout/DropPinTimeline"/>
    <dgm:cxn modelId="{98E5D23B-6863-413B-AEEE-BCC087C43E21}" type="presParOf" srcId="{FE834FF6-BA85-441C-9E74-BB5F0814BD70}" destId="{41741F07-7B82-4D1C-BDF3-2177D006907E}" srcOrd="1" destOrd="0" presId="urn:microsoft.com/office/officeart/2017/3/layout/DropPinTimeline"/>
    <dgm:cxn modelId="{01DF8718-3834-4290-86E7-57816C23B86A}" type="presParOf" srcId="{A23A6C19-8563-4AD5-AD64-67AD9C005F38}" destId="{8E2BDEB5-96BF-4791-B72B-C9A5BCC258A3}" srcOrd="2" destOrd="0" presId="urn:microsoft.com/office/officeart/2017/3/layout/DropPinTimeline"/>
    <dgm:cxn modelId="{68C3D81A-5268-4D1C-92F3-52FB83FB85E7}" type="presParOf" srcId="{A23A6C19-8563-4AD5-AD64-67AD9C005F38}" destId="{0FAA225D-11FA-4DD4-A1DF-E0277E4CB24A}" srcOrd="3" destOrd="0" presId="urn:microsoft.com/office/officeart/2017/3/layout/DropPinTimeline"/>
    <dgm:cxn modelId="{97831A17-8009-4A22-ADD9-95DCBE42D20F}" type="presParOf" srcId="{A23A6C19-8563-4AD5-AD64-67AD9C005F38}" destId="{31E96975-E3FE-481F-9F1D-81581E7820D3}" srcOrd="4" destOrd="0" presId="urn:microsoft.com/office/officeart/2017/3/layout/DropPinTimeline"/>
    <dgm:cxn modelId="{59E238F7-B981-4F01-BA57-6290C9A64469}" type="presParOf" srcId="{A23A6C19-8563-4AD5-AD64-67AD9C005F38}" destId="{4986645F-B2BC-4AC6-96C6-BACDBDC0F2BA}" srcOrd="5" destOrd="0" presId="urn:microsoft.com/office/officeart/2017/3/layout/DropPinTimeline"/>
    <dgm:cxn modelId="{A9B152A7-445A-439F-B4C9-DDA27D46081E}" type="presParOf" srcId="{7A146788-1375-4D1C-9E98-7BF8283F0BA6}" destId="{147BB670-3D3A-4B58-91FA-97B1DF50BD0F}" srcOrd="1" destOrd="0" presId="urn:microsoft.com/office/officeart/2017/3/layout/DropPinTimeline"/>
    <dgm:cxn modelId="{8D124A4E-9097-4322-B18D-1328EEBD7602}" type="presParOf" srcId="{7A146788-1375-4D1C-9E98-7BF8283F0BA6}" destId="{75F53D19-9A60-429E-8929-E78F3B228F53}" srcOrd="2" destOrd="0" presId="urn:microsoft.com/office/officeart/2017/3/layout/DropPinTimeline"/>
    <dgm:cxn modelId="{B69A4F58-B5C3-47B2-BF0C-C99B0483A71C}" type="presParOf" srcId="{75F53D19-9A60-429E-8929-E78F3B228F53}" destId="{B6B7F9AB-300D-46EB-A79C-5F9965EF0410}" srcOrd="0" destOrd="0" presId="urn:microsoft.com/office/officeart/2017/3/layout/DropPinTimeline"/>
    <dgm:cxn modelId="{2BA5AA57-D9EB-427E-A37C-407DFE7CA04A}" type="presParOf" srcId="{75F53D19-9A60-429E-8929-E78F3B228F53}" destId="{1A1F76E9-506C-4E96-A399-BEF1C5EA6822}" srcOrd="1" destOrd="0" presId="urn:microsoft.com/office/officeart/2017/3/layout/DropPinTimeline"/>
    <dgm:cxn modelId="{5DDD974C-9496-4663-9A57-B7186BD8D706}" type="presParOf" srcId="{1A1F76E9-506C-4E96-A399-BEF1C5EA6822}" destId="{D29A0805-B370-48A5-890B-058B7A93A23C}" srcOrd="0" destOrd="0" presId="urn:microsoft.com/office/officeart/2017/3/layout/DropPinTimeline"/>
    <dgm:cxn modelId="{73CB2E64-46BA-40F0-A43D-2916DB9EE18A}" type="presParOf" srcId="{1A1F76E9-506C-4E96-A399-BEF1C5EA6822}" destId="{564FBBF4-6D17-460F-A79D-C1C85FAB8544}" srcOrd="1" destOrd="0" presId="urn:microsoft.com/office/officeart/2017/3/layout/DropPinTimeline"/>
    <dgm:cxn modelId="{B9AB84CF-93CA-498E-B81C-4E087DD9BA9E}" type="presParOf" srcId="{75F53D19-9A60-429E-8929-E78F3B228F53}" destId="{22586EAF-132C-4851-9F70-BC4B2D52F8C5}" srcOrd="2" destOrd="0" presId="urn:microsoft.com/office/officeart/2017/3/layout/DropPinTimeline"/>
    <dgm:cxn modelId="{6B4C9CD2-B8FD-4CAD-B515-B2E2A20697A0}" type="presParOf" srcId="{75F53D19-9A60-429E-8929-E78F3B228F53}" destId="{540D444E-CA49-4782-AB70-7D9F47E4EED7}" srcOrd="3" destOrd="0" presId="urn:microsoft.com/office/officeart/2017/3/layout/DropPinTimeline"/>
    <dgm:cxn modelId="{91545BDF-8795-461B-B109-75E82DD58B7D}" type="presParOf" srcId="{75F53D19-9A60-429E-8929-E78F3B228F53}" destId="{E488912C-D1FB-4D14-BAD1-31749D86FFEA}" srcOrd="4" destOrd="0" presId="urn:microsoft.com/office/officeart/2017/3/layout/DropPinTimeline"/>
    <dgm:cxn modelId="{3B1B00FB-1B54-458D-A99B-5B53D23DE8EC}" type="presParOf" srcId="{75F53D19-9A60-429E-8929-E78F3B228F53}" destId="{6DFA5D43-2768-45CE-A4D3-A5E22A838E13}" srcOrd="5" destOrd="0" presId="urn:microsoft.com/office/officeart/2017/3/layout/DropPinTimeline"/>
    <dgm:cxn modelId="{DFAA3A5C-F00C-48D8-AC42-D9BFBEC17A54}" type="presParOf" srcId="{7A146788-1375-4D1C-9E98-7BF8283F0BA6}" destId="{925FCC89-D42B-485E-91FE-2F0B2B86769E}" srcOrd="3" destOrd="0" presId="urn:microsoft.com/office/officeart/2017/3/layout/DropPinTimeline"/>
    <dgm:cxn modelId="{08B03F96-C9B4-44AB-B982-DB602E374790}" type="presParOf" srcId="{7A146788-1375-4D1C-9E98-7BF8283F0BA6}" destId="{3D18CEC8-3006-46E8-9D8A-147298B133FD}" srcOrd="4" destOrd="0" presId="urn:microsoft.com/office/officeart/2017/3/layout/DropPinTimeline"/>
    <dgm:cxn modelId="{864E339F-DD2F-4EF8-B94F-DA41CECCB9CC}" type="presParOf" srcId="{3D18CEC8-3006-46E8-9D8A-147298B133FD}" destId="{E1D9276B-F686-40EC-B93B-E62B61B5C797}" srcOrd="0" destOrd="0" presId="urn:microsoft.com/office/officeart/2017/3/layout/DropPinTimeline"/>
    <dgm:cxn modelId="{1C802630-09C5-412F-AD0E-10117AE942DB}" type="presParOf" srcId="{3D18CEC8-3006-46E8-9D8A-147298B133FD}" destId="{BA5C6734-E717-41D6-A0E1-AC4AED0B406E}" srcOrd="1" destOrd="0" presId="urn:microsoft.com/office/officeart/2017/3/layout/DropPinTimeline"/>
    <dgm:cxn modelId="{D35AA860-214A-4439-81E9-069B63093223}" type="presParOf" srcId="{BA5C6734-E717-41D6-A0E1-AC4AED0B406E}" destId="{F2188E42-B31F-4F19-9F00-CC3776928186}" srcOrd="0" destOrd="0" presId="urn:microsoft.com/office/officeart/2017/3/layout/DropPinTimeline"/>
    <dgm:cxn modelId="{B9A8C708-4143-4C8B-91DD-BAD2E718E1A2}" type="presParOf" srcId="{BA5C6734-E717-41D6-A0E1-AC4AED0B406E}" destId="{43373DAD-25F3-44A5-96A8-F6B9565546F7}" srcOrd="1" destOrd="0" presId="urn:microsoft.com/office/officeart/2017/3/layout/DropPinTimeline"/>
    <dgm:cxn modelId="{6E510981-5CD5-4101-908F-B6F5F7F80CAD}" type="presParOf" srcId="{3D18CEC8-3006-46E8-9D8A-147298B133FD}" destId="{17094D61-34A3-4542-8DBB-F9F3C387D3D8}" srcOrd="2" destOrd="0" presId="urn:microsoft.com/office/officeart/2017/3/layout/DropPinTimeline"/>
    <dgm:cxn modelId="{2303416F-CEF4-483F-AC3E-F4A360ED3BD7}" type="presParOf" srcId="{3D18CEC8-3006-46E8-9D8A-147298B133FD}" destId="{384D0E8A-9233-4A6D-9FD7-5C80952669B2}" srcOrd="3" destOrd="0" presId="urn:microsoft.com/office/officeart/2017/3/layout/DropPinTimeline"/>
    <dgm:cxn modelId="{05851E4B-1926-43CB-936F-717F2F7A780D}" type="presParOf" srcId="{3D18CEC8-3006-46E8-9D8A-147298B133FD}" destId="{C00BF08D-C337-4501-9263-AEE61C8E3B7C}" srcOrd="4" destOrd="0" presId="urn:microsoft.com/office/officeart/2017/3/layout/DropPinTimeline"/>
    <dgm:cxn modelId="{B9C76F6A-2E5E-4CA3-A7C1-FB3D3913A353}" type="presParOf" srcId="{3D18CEC8-3006-46E8-9D8A-147298B133FD}" destId="{61235E68-025A-44B0-A1FC-A3803BFDAE23}" srcOrd="5" destOrd="0" presId="urn:microsoft.com/office/officeart/2017/3/layout/DropPinTimeline"/>
    <dgm:cxn modelId="{A2D2739D-539A-466C-A119-E3CEC2819970}" type="presParOf" srcId="{7A146788-1375-4D1C-9E98-7BF8283F0BA6}" destId="{D09864DA-C67E-479B-9A49-DD8F27A170B9}" srcOrd="5" destOrd="0" presId="urn:microsoft.com/office/officeart/2017/3/layout/DropPinTimeline"/>
    <dgm:cxn modelId="{1A6B17EF-F412-4669-A628-6802393FC3FB}" type="presParOf" srcId="{7A146788-1375-4D1C-9E98-7BF8283F0BA6}" destId="{41CF0B4B-9954-4221-9F90-F629BE559182}" srcOrd="6" destOrd="0" presId="urn:microsoft.com/office/officeart/2017/3/layout/DropPinTimeline"/>
    <dgm:cxn modelId="{F1D9BFC7-7772-4CC1-A228-2BA386C5B1FC}" type="presParOf" srcId="{41CF0B4B-9954-4221-9F90-F629BE559182}" destId="{7897DC21-24B5-450E-A054-453154BF998B}" srcOrd="0" destOrd="0" presId="urn:microsoft.com/office/officeart/2017/3/layout/DropPinTimeline"/>
    <dgm:cxn modelId="{37EF7533-C273-48BB-A980-3FAEE3A49F4F}" type="presParOf" srcId="{41CF0B4B-9954-4221-9F90-F629BE559182}" destId="{5EB86ADF-FEBF-4FCE-B780-7E003B5AB6C3}" srcOrd="1" destOrd="0" presId="urn:microsoft.com/office/officeart/2017/3/layout/DropPinTimeline"/>
    <dgm:cxn modelId="{C041EA9E-08AB-4DBC-81F1-89927E0A6E05}" type="presParOf" srcId="{5EB86ADF-FEBF-4FCE-B780-7E003B5AB6C3}" destId="{7AF7F396-9034-4FDD-BE30-4D7974F7B19C}" srcOrd="0" destOrd="0" presId="urn:microsoft.com/office/officeart/2017/3/layout/DropPinTimeline"/>
    <dgm:cxn modelId="{1704324C-F5EA-470B-81A0-6BDFC8837F1B}" type="presParOf" srcId="{5EB86ADF-FEBF-4FCE-B780-7E003B5AB6C3}" destId="{659BDB05-D093-4A7C-A990-7B980B4741F6}" srcOrd="1" destOrd="0" presId="urn:microsoft.com/office/officeart/2017/3/layout/DropPinTimeline"/>
    <dgm:cxn modelId="{B6889E8F-5EF3-4ADA-8141-3A0E6B21EBD3}" type="presParOf" srcId="{41CF0B4B-9954-4221-9F90-F629BE559182}" destId="{F36B66E4-1BEA-4587-8F9F-ED1E171DFEE5}" srcOrd="2" destOrd="0" presId="urn:microsoft.com/office/officeart/2017/3/layout/DropPinTimeline"/>
    <dgm:cxn modelId="{77DA4697-D113-4259-8298-E5572A3DCD06}" type="presParOf" srcId="{41CF0B4B-9954-4221-9F90-F629BE559182}" destId="{6AD76DC9-AB42-41C2-A8B4-536E2B6E2594}" srcOrd="3" destOrd="0" presId="urn:microsoft.com/office/officeart/2017/3/layout/DropPinTimeline"/>
    <dgm:cxn modelId="{14453BE0-E4FF-4E38-99F8-5ACCC0FC93FE}" type="presParOf" srcId="{41CF0B4B-9954-4221-9F90-F629BE559182}" destId="{633700BB-D4EE-4BCD-98E8-E091FA86B1E7}" srcOrd="4" destOrd="0" presId="urn:microsoft.com/office/officeart/2017/3/layout/DropPinTimeline"/>
    <dgm:cxn modelId="{882A4058-D446-4A2C-AC29-7009E529D5B8}" type="presParOf" srcId="{41CF0B4B-9954-4221-9F90-F629BE559182}" destId="{6FE79499-DBF8-4800-B89B-98B31ACAFF6D}" srcOrd="5" destOrd="0" presId="urn:microsoft.com/office/officeart/2017/3/layout/DropPinTimeline"/>
    <dgm:cxn modelId="{8157DD73-ADB6-49BE-8CDE-9BABE1FCDEF2}" type="presParOf" srcId="{7A146788-1375-4D1C-9E98-7BF8283F0BA6}" destId="{5E167CCC-ED0E-4B7C-858D-13D86784C2C1}" srcOrd="7" destOrd="0" presId="urn:microsoft.com/office/officeart/2017/3/layout/DropPinTimeline"/>
    <dgm:cxn modelId="{6F114324-FC73-484B-87B5-60AD3709BDD7}" type="presParOf" srcId="{7A146788-1375-4D1C-9E98-7BF8283F0BA6}" destId="{8A7E71BA-AF64-49AC-B165-5C11B9493646}" srcOrd="8" destOrd="0" presId="urn:microsoft.com/office/officeart/2017/3/layout/DropPinTimeline"/>
    <dgm:cxn modelId="{BDA03CA7-A3EC-423C-B701-687EB79C5319}" type="presParOf" srcId="{8A7E71BA-AF64-49AC-B165-5C11B9493646}" destId="{5081FFE3-F4F5-4B74-8CC5-11DC0CDB3076}" srcOrd="0" destOrd="0" presId="urn:microsoft.com/office/officeart/2017/3/layout/DropPinTimeline"/>
    <dgm:cxn modelId="{1E2EFA8E-F14B-4A37-86AA-8EFA4AD656F1}" type="presParOf" srcId="{8A7E71BA-AF64-49AC-B165-5C11B9493646}" destId="{66353B31-BCA2-4B25-A582-89E78F286065}" srcOrd="1" destOrd="0" presId="urn:microsoft.com/office/officeart/2017/3/layout/DropPinTimeline"/>
    <dgm:cxn modelId="{458DF7A3-B32B-4C90-A13E-9E7205BD3E26}" type="presParOf" srcId="{66353B31-BCA2-4B25-A582-89E78F286065}" destId="{61571671-D2BD-4402-A39C-3F8FAD6605F4}" srcOrd="0" destOrd="0" presId="urn:microsoft.com/office/officeart/2017/3/layout/DropPinTimeline"/>
    <dgm:cxn modelId="{AA316F23-74E8-45E9-AB62-17D796E9449A}" type="presParOf" srcId="{66353B31-BCA2-4B25-A582-89E78F286065}" destId="{51281BAA-E947-42F8-A594-272EF6F2E63C}" srcOrd="1" destOrd="0" presId="urn:microsoft.com/office/officeart/2017/3/layout/DropPinTimeline"/>
    <dgm:cxn modelId="{D8F7D798-E3C4-4607-BEC3-8B9A89922630}" type="presParOf" srcId="{8A7E71BA-AF64-49AC-B165-5C11B9493646}" destId="{001F2270-734D-4B5F-B165-9B5C906CDE41}" srcOrd="2" destOrd="0" presId="urn:microsoft.com/office/officeart/2017/3/layout/DropPinTimeline"/>
    <dgm:cxn modelId="{CB838DC4-CBB0-4A86-BB1A-518729FAF45C}" type="presParOf" srcId="{8A7E71BA-AF64-49AC-B165-5C11B9493646}" destId="{1C0CA731-DB92-4399-9B7F-71C0019AB6F6}" srcOrd="3" destOrd="0" presId="urn:microsoft.com/office/officeart/2017/3/layout/DropPinTimeline"/>
    <dgm:cxn modelId="{07508D36-6301-4D5F-856C-D4D634E185A3}" type="presParOf" srcId="{8A7E71BA-AF64-49AC-B165-5C11B9493646}" destId="{AC909E07-2D00-403F-891B-EC9285080243}" srcOrd="4" destOrd="0" presId="urn:microsoft.com/office/officeart/2017/3/layout/DropPinTimeline"/>
    <dgm:cxn modelId="{291E9ACC-8213-4CE5-B78D-D0B57DD90580}" type="presParOf" srcId="{8A7E71BA-AF64-49AC-B165-5C11B9493646}" destId="{EF038B17-415D-48E0-915A-FE434A030A36}" srcOrd="5" destOrd="0" presId="urn:microsoft.com/office/officeart/2017/3/layout/DropPinTimeline"/>
    <dgm:cxn modelId="{44BEFF25-C88C-4697-A74B-2868CD5CE491}" type="presParOf" srcId="{7A146788-1375-4D1C-9E98-7BF8283F0BA6}" destId="{56ADB0C5-61E3-48CD-BC9D-1B889F42F701}" srcOrd="9" destOrd="0" presId="urn:microsoft.com/office/officeart/2017/3/layout/DropPinTimeline"/>
    <dgm:cxn modelId="{E8AB3E04-5096-4EB2-858E-D31A35C0166F}" type="presParOf" srcId="{7A146788-1375-4D1C-9E98-7BF8283F0BA6}" destId="{A6B48EDE-2BCD-4DAB-AFCA-8F40705863FF}" srcOrd="10" destOrd="0" presId="urn:microsoft.com/office/officeart/2017/3/layout/DropPinTimeline"/>
    <dgm:cxn modelId="{14DB0106-A901-470E-942D-A4F6FC0B89F2}" type="presParOf" srcId="{A6B48EDE-2BCD-4DAB-AFCA-8F40705863FF}" destId="{452A44FE-9815-46F7-BCAA-FCB6ADA0624F}" srcOrd="0" destOrd="0" presId="urn:microsoft.com/office/officeart/2017/3/layout/DropPinTimeline"/>
    <dgm:cxn modelId="{D2167BA1-44B2-4478-8C09-5026E929AB5E}" type="presParOf" srcId="{A6B48EDE-2BCD-4DAB-AFCA-8F40705863FF}" destId="{205F0A05-9025-4FEA-825F-BEDC04945F93}" srcOrd="1" destOrd="0" presId="urn:microsoft.com/office/officeart/2017/3/layout/DropPinTimeline"/>
    <dgm:cxn modelId="{A44D56A0-34F2-4822-86F1-581F1758368D}" type="presParOf" srcId="{205F0A05-9025-4FEA-825F-BEDC04945F93}" destId="{4EC1D89B-37DA-45EE-AD1A-163ADC208811}" srcOrd="0" destOrd="0" presId="urn:microsoft.com/office/officeart/2017/3/layout/DropPinTimeline"/>
    <dgm:cxn modelId="{95179420-10A3-4C7D-9A5D-E1701CF4B12D}" type="presParOf" srcId="{205F0A05-9025-4FEA-825F-BEDC04945F93}" destId="{654DFBA5-A27D-4B4A-BF6B-603FFF2D19E3}" srcOrd="1" destOrd="0" presId="urn:microsoft.com/office/officeart/2017/3/layout/DropPinTimeline"/>
    <dgm:cxn modelId="{A6EB7BB0-7C45-4B53-9F24-156A5EC808CB}" type="presParOf" srcId="{A6B48EDE-2BCD-4DAB-AFCA-8F40705863FF}" destId="{D4FBF114-4DA7-49B6-AAB8-D925B55E9D64}" srcOrd="2" destOrd="0" presId="urn:microsoft.com/office/officeart/2017/3/layout/DropPinTimeline"/>
    <dgm:cxn modelId="{250E21AB-F6CE-421C-9986-AE7DFC9A34C5}" type="presParOf" srcId="{A6B48EDE-2BCD-4DAB-AFCA-8F40705863FF}" destId="{C90C36F4-EA46-4655-A5DE-E655992A9F74}" srcOrd="3" destOrd="0" presId="urn:microsoft.com/office/officeart/2017/3/layout/DropPinTimeline"/>
    <dgm:cxn modelId="{A64AD167-5D13-4616-BFC3-174F6EC283D7}" type="presParOf" srcId="{A6B48EDE-2BCD-4DAB-AFCA-8F40705863FF}" destId="{00E55DA9-30F5-4508-9EDA-8CF5A4E1E9C3}" srcOrd="4" destOrd="0" presId="urn:microsoft.com/office/officeart/2017/3/layout/DropPinTimeline"/>
    <dgm:cxn modelId="{5415C162-4090-4B47-952F-0FC641AAD47E}" type="presParOf" srcId="{A6B48EDE-2BCD-4DAB-AFCA-8F40705863FF}" destId="{D87495EF-7D3A-43E3-83E6-F89CDB60AACF}" srcOrd="5" destOrd="0" presId="urn:microsoft.com/office/officeart/2017/3/layout/DropPinTimeline"/>
    <dgm:cxn modelId="{B6B2A15D-98D4-4710-9183-DF3A113ADBA7}" type="presParOf" srcId="{7A146788-1375-4D1C-9E98-7BF8283F0BA6}" destId="{9B719562-544B-4B7F-B5D7-566DA5C28A35}" srcOrd="11" destOrd="0" presId="urn:microsoft.com/office/officeart/2017/3/layout/DropPinTimeline"/>
    <dgm:cxn modelId="{9315CBFB-7E42-470A-9373-1144447E6466}" type="presParOf" srcId="{7A146788-1375-4D1C-9E98-7BF8283F0BA6}" destId="{3775DFD7-DFDD-4F01-AC14-39157B9076D0}" srcOrd="12" destOrd="0" presId="urn:microsoft.com/office/officeart/2017/3/layout/DropPinTimeline"/>
    <dgm:cxn modelId="{1E51A7BF-E67A-4AD3-9773-BB3705383922}" type="presParOf" srcId="{3775DFD7-DFDD-4F01-AC14-39157B9076D0}" destId="{676B2C49-F4E5-4B36-BAB2-465297ADD5E5}" srcOrd="0" destOrd="0" presId="urn:microsoft.com/office/officeart/2017/3/layout/DropPinTimeline"/>
    <dgm:cxn modelId="{67965AE9-3D9C-49CE-B83B-A37216AFD554}" type="presParOf" srcId="{3775DFD7-DFDD-4F01-AC14-39157B9076D0}" destId="{A1C4F0F5-EE65-4227-8396-67A03C211C80}" srcOrd="1" destOrd="0" presId="urn:microsoft.com/office/officeart/2017/3/layout/DropPinTimeline"/>
    <dgm:cxn modelId="{4501DC16-50A0-45E8-B90F-F0407A28F03B}" type="presParOf" srcId="{A1C4F0F5-EE65-4227-8396-67A03C211C80}" destId="{9A139AC8-A5AA-464F-8278-41A6E44D38CB}" srcOrd="0" destOrd="0" presId="urn:microsoft.com/office/officeart/2017/3/layout/DropPinTimeline"/>
    <dgm:cxn modelId="{8B3561E5-1285-4F2B-A9F1-9A8D529BB246}" type="presParOf" srcId="{A1C4F0F5-EE65-4227-8396-67A03C211C80}" destId="{D548C95C-2FF5-468E-8278-033AFE3538F6}" srcOrd="1" destOrd="0" presId="urn:microsoft.com/office/officeart/2017/3/layout/DropPinTimeline"/>
    <dgm:cxn modelId="{DFA3818F-82EE-4F41-812D-4216570DA78E}" type="presParOf" srcId="{3775DFD7-DFDD-4F01-AC14-39157B9076D0}" destId="{90FE43D8-22E2-4D28-88B4-607AD06C587A}" srcOrd="2" destOrd="0" presId="urn:microsoft.com/office/officeart/2017/3/layout/DropPinTimeline"/>
    <dgm:cxn modelId="{573B71A1-3C64-4267-B5DB-BA5A75635800}" type="presParOf" srcId="{3775DFD7-DFDD-4F01-AC14-39157B9076D0}" destId="{A9472ADA-382A-40E6-B473-56FF2ABCC981}" srcOrd="3" destOrd="0" presId="urn:microsoft.com/office/officeart/2017/3/layout/DropPinTimeline"/>
    <dgm:cxn modelId="{B57DECA6-CF81-4DCE-88FF-D23B30623041}" type="presParOf" srcId="{3775DFD7-DFDD-4F01-AC14-39157B9076D0}" destId="{A6CF6B82-0461-43C0-B44D-AC698B361AA1}" srcOrd="4" destOrd="0" presId="urn:microsoft.com/office/officeart/2017/3/layout/DropPinTimeline"/>
    <dgm:cxn modelId="{3C9BB5DA-AE57-4C3D-872E-05B13A4A0CEF}" type="presParOf" srcId="{3775DFD7-DFDD-4F01-AC14-39157B9076D0}" destId="{A175925B-CA62-428D-B553-4C4F3B0A5966}" srcOrd="5" destOrd="0" presId="urn:microsoft.com/office/officeart/2017/3/layout/DropPinTimeline"/>
    <dgm:cxn modelId="{83929E87-D6CD-4878-9B5F-62A7E13CA496}" type="presParOf" srcId="{7A146788-1375-4D1C-9E98-7BF8283F0BA6}" destId="{8BA2DC6F-B4A9-4756-AD1F-ED087962B21B}" srcOrd="13" destOrd="0" presId="urn:microsoft.com/office/officeart/2017/3/layout/DropPinTimeline"/>
    <dgm:cxn modelId="{F8C3DEF6-9B1E-4284-9DF8-6338E756DAF8}" type="presParOf" srcId="{7A146788-1375-4D1C-9E98-7BF8283F0BA6}" destId="{7DC4F1BE-BFCB-4678-84E9-A6367F32F1D2}" srcOrd="14" destOrd="0" presId="urn:microsoft.com/office/officeart/2017/3/layout/DropPinTimeline"/>
    <dgm:cxn modelId="{FCDC1939-DD76-4E33-BA51-A9172A8F683A}" type="presParOf" srcId="{7DC4F1BE-BFCB-4678-84E9-A6367F32F1D2}" destId="{6B285FD7-7CBA-4B58-9FF6-79933EEE3944}" srcOrd="0" destOrd="0" presId="urn:microsoft.com/office/officeart/2017/3/layout/DropPinTimeline"/>
    <dgm:cxn modelId="{5A2C2D4A-B12B-4A67-8209-287CD9D82F72}" type="presParOf" srcId="{7DC4F1BE-BFCB-4678-84E9-A6367F32F1D2}" destId="{BCF31AD0-5A59-4D96-8DF3-9F6A4CFEB7E2}" srcOrd="1" destOrd="0" presId="urn:microsoft.com/office/officeart/2017/3/layout/DropPinTimeline"/>
    <dgm:cxn modelId="{376736FA-20FA-4AAE-899C-EBB290782275}" type="presParOf" srcId="{BCF31AD0-5A59-4D96-8DF3-9F6A4CFEB7E2}" destId="{EAB60F91-23B0-4486-8860-1C63B166AAE0}" srcOrd="0" destOrd="0" presId="urn:microsoft.com/office/officeart/2017/3/layout/DropPinTimeline"/>
    <dgm:cxn modelId="{3AD5900C-9956-4B02-91BC-2FA6EEB77DFA}" type="presParOf" srcId="{BCF31AD0-5A59-4D96-8DF3-9F6A4CFEB7E2}" destId="{F0BBFA4B-925B-4BDE-87CF-B500A71D71B6}" srcOrd="1" destOrd="0" presId="urn:microsoft.com/office/officeart/2017/3/layout/DropPinTimeline"/>
    <dgm:cxn modelId="{57F83A53-CA82-452A-8B2C-2D5B53345EE9}" type="presParOf" srcId="{7DC4F1BE-BFCB-4678-84E9-A6367F32F1D2}" destId="{AA0442F9-F268-47BB-A09D-AC3677B8A844}" srcOrd="2" destOrd="0" presId="urn:microsoft.com/office/officeart/2017/3/layout/DropPinTimeline"/>
    <dgm:cxn modelId="{1C4C22C7-2145-44C9-AA3D-F199BBADCEE5}" type="presParOf" srcId="{7DC4F1BE-BFCB-4678-84E9-A6367F32F1D2}" destId="{19DC7494-DE6B-4042-9708-3124E2183B81}" srcOrd="3" destOrd="0" presId="urn:microsoft.com/office/officeart/2017/3/layout/DropPinTimeline"/>
    <dgm:cxn modelId="{9912561B-49FD-42C4-951D-CB6BCFE50A42}" type="presParOf" srcId="{7DC4F1BE-BFCB-4678-84E9-A6367F32F1D2}" destId="{A9C237CD-CA5D-4F5C-ACCE-F2D9F04E3583}" srcOrd="4" destOrd="0" presId="urn:microsoft.com/office/officeart/2017/3/layout/DropPinTimeline"/>
    <dgm:cxn modelId="{2959333B-646E-4951-A5AC-838892F35D27}" type="presParOf" srcId="{7DC4F1BE-BFCB-4678-84E9-A6367F32F1D2}" destId="{3965DAA4-1ACB-4283-AEF1-BB9F82D8EFC6}" srcOrd="5" destOrd="0" presId="urn:microsoft.com/office/officeart/2017/3/layout/DropPinTimeline"/>
    <dgm:cxn modelId="{BBADA6AE-96F0-43DB-BDBF-E8B31EA3F75A}" type="presParOf" srcId="{7A146788-1375-4D1C-9E98-7BF8283F0BA6}" destId="{D1AABE98-4227-47DE-B3E4-7F9E15FBF48A}" srcOrd="15" destOrd="0" presId="urn:microsoft.com/office/officeart/2017/3/layout/DropPinTimeline"/>
    <dgm:cxn modelId="{B0327C0F-ED18-4AED-BDA9-79AF44A80F48}" type="presParOf" srcId="{7A146788-1375-4D1C-9E98-7BF8283F0BA6}" destId="{0E857D23-6E42-436F-B31D-6380BA0D719D}" srcOrd="16" destOrd="0" presId="urn:microsoft.com/office/officeart/2017/3/layout/DropPinTimeline"/>
    <dgm:cxn modelId="{FE771C93-6A7F-4C0D-A7B4-070854551D8D}" type="presParOf" srcId="{0E857D23-6E42-436F-B31D-6380BA0D719D}" destId="{7C80173E-47CB-4ADB-A466-F3C3C25586D6}" srcOrd="0" destOrd="0" presId="urn:microsoft.com/office/officeart/2017/3/layout/DropPinTimeline"/>
    <dgm:cxn modelId="{76DFB195-4098-48E7-879C-30F28B92FEAE}" type="presParOf" srcId="{0E857D23-6E42-436F-B31D-6380BA0D719D}" destId="{D1FA9B1C-064E-4DF7-A88F-06D7159A0A6C}" srcOrd="1" destOrd="0" presId="urn:microsoft.com/office/officeart/2017/3/layout/DropPinTimeline"/>
    <dgm:cxn modelId="{F4683F9E-E530-4A2E-A0DB-26C2FD88145F}" type="presParOf" srcId="{D1FA9B1C-064E-4DF7-A88F-06D7159A0A6C}" destId="{2C225EE7-B296-469F-91B2-BF045B20DEB1}" srcOrd="0" destOrd="0" presId="urn:microsoft.com/office/officeart/2017/3/layout/DropPinTimeline"/>
    <dgm:cxn modelId="{AA4D1B07-2FDA-41DC-9721-55247593B7D4}" type="presParOf" srcId="{D1FA9B1C-064E-4DF7-A88F-06D7159A0A6C}" destId="{BDFB37AE-91FD-4D3B-9986-E1D858FD3D05}" srcOrd="1" destOrd="0" presId="urn:microsoft.com/office/officeart/2017/3/layout/DropPinTimeline"/>
    <dgm:cxn modelId="{F73457D8-2095-44C2-974F-84F16C6098A7}" type="presParOf" srcId="{0E857D23-6E42-436F-B31D-6380BA0D719D}" destId="{855B961A-B2F4-45F7-A457-D95F2AC82109}" srcOrd="2" destOrd="0" presId="urn:microsoft.com/office/officeart/2017/3/layout/DropPinTimeline"/>
    <dgm:cxn modelId="{0EDF084D-E12B-4F92-8CFE-6F7E17AC87C5}" type="presParOf" srcId="{0E857D23-6E42-436F-B31D-6380BA0D719D}" destId="{A25ECF6A-97AE-4731-8579-9E044856C69B}" srcOrd="3" destOrd="0" presId="urn:microsoft.com/office/officeart/2017/3/layout/DropPinTimeline"/>
    <dgm:cxn modelId="{C8F1457C-5EDF-48BE-A013-0B71B5F78A2D}" type="presParOf" srcId="{0E857D23-6E42-436F-B31D-6380BA0D719D}" destId="{267CD0B3-3BD1-440D-8714-AC8C1FB427CC}" srcOrd="4" destOrd="0" presId="urn:microsoft.com/office/officeart/2017/3/layout/DropPinTimeline"/>
    <dgm:cxn modelId="{B22D6350-03B2-40A3-923E-D1505C61F130}" type="presParOf" srcId="{0E857D23-6E42-436F-B31D-6380BA0D719D}" destId="{AB4A507E-ADB3-4DB3-968C-0AAB36530B1D}" srcOrd="5" destOrd="0" presId="urn:microsoft.com/office/officeart/2017/3/layout/DropPinTimeline"/>
    <dgm:cxn modelId="{2B08F8A5-A5F9-4CD1-86FB-376E0EC4F85B}" type="presParOf" srcId="{7A146788-1375-4D1C-9E98-7BF8283F0BA6}" destId="{BAA5D24A-6BFB-4467-A011-BCC63AF3240C}" srcOrd="17" destOrd="0" presId="urn:microsoft.com/office/officeart/2017/3/layout/DropPinTimeline"/>
    <dgm:cxn modelId="{C668C541-5D92-4871-B913-CFB93AC95BA5}" type="presParOf" srcId="{7A146788-1375-4D1C-9E98-7BF8283F0BA6}" destId="{8C5E4EE5-D92A-4553-B597-D485027AD5AF}" srcOrd="18" destOrd="0" presId="urn:microsoft.com/office/officeart/2017/3/layout/DropPinTimeline"/>
    <dgm:cxn modelId="{E8DB574B-0000-4B64-9772-6A9AA9D119D7}" type="presParOf" srcId="{8C5E4EE5-D92A-4553-B597-D485027AD5AF}" destId="{3D3E58CF-531A-4A20-8DB0-D861759E6BFB}" srcOrd="0" destOrd="0" presId="urn:microsoft.com/office/officeart/2017/3/layout/DropPinTimeline"/>
    <dgm:cxn modelId="{8AC6157E-AAF7-44EF-9D62-91D2BBD32108}" type="presParOf" srcId="{8C5E4EE5-D92A-4553-B597-D485027AD5AF}" destId="{19515477-5C76-41E7-A302-3CFECF87FC3A}" srcOrd="1" destOrd="0" presId="urn:microsoft.com/office/officeart/2017/3/layout/DropPinTimeline"/>
    <dgm:cxn modelId="{54871526-E141-446D-8DC0-3C8CFB48B5CA}" type="presParOf" srcId="{19515477-5C76-41E7-A302-3CFECF87FC3A}" destId="{0C0F4689-57D9-4E0E-9051-FC4D918EDB2A}" srcOrd="0" destOrd="0" presId="urn:microsoft.com/office/officeart/2017/3/layout/DropPinTimeline"/>
    <dgm:cxn modelId="{32C78868-C774-4AE5-B622-04EEE4794C07}" type="presParOf" srcId="{19515477-5C76-41E7-A302-3CFECF87FC3A}" destId="{D1C4FAF7-C181-4E6F-A057-6B935EAFF187}" srcOrd="1" destOrd="0" presId="urn:microsoft.com/office/officeart/2017/3/layout/DropPinTimeline"/>
    <dgm:cxn modelId="{028BD2CD-A1A8-4DF7-84AF-A668DA0F82EA}" type="presParOf" srcId="{8C5E4EE5-D92A-4553-B597-D485027AD5AF}" destId="{5729FF3E-70B8-4A8F-8477-C1B04C41D41E}" srcOrd="2" destOrd="0" presId="urn:microsoft.com/office/officeart/2017/3/layout/DropPinTimeline"/>
    <dgm:cxn modelId="{50898694-918C-4FDC-852B-A7CE22FE8FE5}" type="presParOf" srcId="{8C5E4EE5-D92A-4553-B597-D485027AD5AF}" destId="{4285CF9D-EF8F-4500-A064-D3DEB480D85B}" srcOrd="3" destOrd="0" presId="urn:microsoft.com/office/officeart/2017/3/layout/DropPinTimeline"/>
    <dgm:cxn modelId="{FDEC192B-D08D-42AB-884E-013061B550E8}" type="presParOf" srcId="{8C5E4EE5-D92A-4553-B597-D485027AD5AF}" destId="{527FF25C-D29C-4A64-B894-D07EE0DCE62D}" srcOrd="4" destOrd="0" presId="urn:microsoft.com/office/officeart/2017/3/layout/DropPinTimeline"/>
    <dgm:cxn modelId="{A9CC8C0B-FBA9-42B2-A1FF-4D0F5DAF08AA}" type="presParOf" srcId="{8C5E4EE5-D92A-4553-B597-D485027AD5AF}" destId="{26F1488D-BB42-42C8-8DCD-89CA3697664E}" srcOrd="5" destOrd="0" presId="urn:microsoft.com/office/officeart/2017/3/layout/DropPinTimeline"/>
    <dgm:cxn modelId="{0F11737B-DA85-45E7-9CBE-5F6DDDECCAE3}" type="presParOf" srcId="{7A146788-1375-4D1C-9E98-7BF8283F0BA6}" destId="{3AB54E74-2305-4270-BE11-C01E39F7F8CB}" srcOrd="19" destOrd="0" presId="urn:microsoft.com/office/officeart/2017/3/layout/DropPinTimeline"/>
    <dgm:cxn modelId="{1246BE51-926C-4B2D-9ABC-95209AE80211}" type="presParOf" srcId="{7A146788-1375-4D1C-9E98-7BF8283F0BA6}" destId="{E2A1D3CD-3248-4D0E-BB91-608B7BEEDF91}" srcOrd="20" destOrd="0" presId="urn:microsoft.com/office/officeart/2017/3/layout/DropPinTimeline"/>
    <dgm:cxn modelId="{CAE8C661-47EA-4CDC-9C41-9572A5264737}" type="presParOf" srcId="{E2A1D3CD-3248-4D0E-BB91-608B7BEEDF91}" destId="{7B300214-E87E-4960-A5D5-711E4401A9E3}" srcOrd="0" destOrd="0" presId="urn:microsoft.com/office/officeart/2017/3/layout/DropPinTimeline"/>
    <dgm:cxn modelId="{47CA5413-890F-4011-B15C-2A7C390D22A8}" type="presParOf" srcId="{E2A1D3CD-3248-4D0E-BB91-608B7BEEDF91}" destId="{542F7861-3330-4964-8D38-494E61B57675}" srcOrd="1" destOrd="0" presId="urn:microsoft.com/office/officeart/2017/3/layout/DropPinTimeline"/>
    <dgm:cxn modelId="{6EB042CC-1172-4490-A752-315A8740593C}" type="presParOf" srcId="{542F7861-3330-4964-8D38-494E61B57675}" destId="{36983C13-9EDD-4C5F-B9C1-05D09C481A67}" srcOrd="0" destOrd="0" presId="urn:microsoft.com/office/officeart/2017/3/layout/DropPinTimeline"/>
    <dgm:cxn modelId="{DD42FF40-8F5E-4E89-BBEA-78060D8CD5AE}" type="presParOf" srcId="{542F7861-3330-4964-8D38-494E61B57675}" destId="{573E360B-D960-4EE9-B557-C7EEE9247434}" srcOrd="1" destOrd="0" presId="urn:microsoft.com/office/officeart/2017/3/layout/DropPinTimeline"/>
    <dgm:cxn modelId="{55A6450B-2548-484C-91BC-F678ED2251CF}" type="presParOf" srcId="{E2A1D3CD-3248-4D0E-BB91-608B7BEEDF91}" destId="{3620F20E-8C62-412B-8FCC-52F7029D56E3}" srcOrd="2" destOrd="0" presId="urn:microsoft.com/office/officeart/2017/3/layout/DropPinTimeline"/>
    <dgm:cxn modelId="{72ADF079-7F2F-408F-91F7-C83433CED154}" type="presParOf" srcId="{E2A1D3CD-3248-4D0E-BB91-608B7BEEDF91}" destId="{B212EC42-8B6A-4BAD-B212-C864CA8DBC9A}" srcOrd="3" destOrd="0" presId="urn:microsoft.com/office/officeart/2017/3/layout/DropPinTimeline"/>
    <dgm:cxn modelId="{5C74CA32-578E-4DD7-8963-3BA5EE97C89D}" type="presParOf" srcId="{E2A1D3CD-3248-4D0E-BB91-608B7BEEDF91}" destId="{C6ACED69-107D-4566-8EF5-7992817FB2E6}" srcOrd="4" destOrd="0" presId="urn:microsoft.com/office/officeart/2017/3/layout/DropPinTimeline"/>
    <dgm:cxn modelId="{879394A6-7E2B-4E57-93BC-20CEDB9307FF}" type="presParOf" srcId="{E2A1D3CD-3248-4D0E-BB91-608B7BEEDF91}" destId="{04B67D81-9E4E-44D4-BD9D-F8F08C88E869}" srcOrd="5" destOrd="0" presId="urn:microsoft.com/office/officeart/2017/3/layout/DropPinTimeline"/>
    <dgm:cxn modelId="{863C8671-CE94-48AA-9E17-0AA5E5544BC0}" type="presParOf" srcId="{7A146788-1375-4D1C-9E98-7BF8283F0BA6}" destId="{280F67C1-91D8-4416-8EF5-14605D53856C}" srcOrd="21" destOrd="0" presId="urn:microsoft.com/office/officeart/2017/3/layout/DropPinTimeline"/>
    <dgm:cxn modelId="{4661E9B2-035C-4D17-BFE6-54EDBFFCA57F}" type="presParOf" srcId="{7A146788-1375-4D1C-9E98-7BF8283F0BA6}" destId="{E63C8177-DF30-4958-A588-F141661E3049}" srcOrd="22" destOrd="0" presId="urn:microsoft.com/office/officeart/2017/3/layout/DropPinTimeline"/>
    <dgm:cxn modelId="{7262B632-DDBF-423E-B08B-E6ED72434AB8}" type="presParOf" srcId="{E63C8177-DF30-4958-A588-F141661E3049}" destId="{EE8176F4-77C2-44BF-8CE0-8AAA4DCEA4CB}" srcOrd="0" destOrd="0" presId="urn:microsoft.com/office/officeart/2017/3/layout/DropPinTimeline"/>
    <dgm:cxn modelId="{D457F380-14F6-4EC4-8FC7-79B7FA6883AB}" type="presParOf" srcId="{E63C8177-DF30-4958-A588-F141661E3049}" destId="{B2666FCD-5B9F-4B4D-AC52-ECF2FE960A5B}" srcOrd="1" destOrd="0" presId="urn:microsoft.com/office/officeart/2017/3/layout/DropPinTimeline"/>
    <dgm:cxn modelId="{31D696AB-4D2B-4DDB-83E6-8223C8CDB9E7}" type="presParOf" srcId="{B2666FCD-5B9F-4B4D-AC52-ECF2FE960A5B}" destId="{1909DEE6-6881-46C2-B672-FF9F494B67AC}" srcOrd="0" destOrd="0" presId="urn:microsoft.com/office/officeart/2017/3/layout/DropPinTimeline"/>
    <dgm:cxn modelId="{CB949520-1FEA-4D82-98D9-BD994A61DF55}" type="presParOf" srcId="{B2666FCD-5B9F-4B4D-AC52-ECF2FE960A5B}" destId="{8821411B-80E8-4A9F-A1B4-ED34429B8DFC}" srcOrd="1" destOrd="0" presId="urn:microsoft.com/office/officeart/2017/3/layout/DropPinTimeline"/>
    <dgm:cxn modelId="{3371F226-CE9E-49F1-87DF-D91BFFCD5C93}" type="presParOf" srcId="{E63C8177-DF30-4958-A588-F141661E3049}" destId="{F94AECE0-53E7-4D9D-9C8A-D2A991480682}" srcOrd="2" destOrd="0" presId="urn:microsoft.com/office/officeart/2017/3/layout/DropPinTimeline"/>
    <dgm:cxn modelId="{A8E581C4-C539-4AB1-AE0A-15D3BECD21BA}" type="presParOf" srcId="{E63C8177-DF30-4958-A588-F141661E3049}" destId="{B3A0A415-9FCC-477E-8F25-49B4117436E3}" srcOrd="3" destOrd="0" presId="urn:microsoft.com/office/officeart/2017/3/layout/DropPinTimeline"/>
    <dgm:cxn modelId="{01698287-2061-408B-9ABD-AC558AE65E8A}" type="presParOf" srcId="{E63C8177-DF30-4958-A588-F141661E3049}" destId="{65ACA3FA-A779-4452-9B6F-4068544A838D}" srcOrd="4" destOrd="0" presId="urn:microsoft.com/office/officeart/2017/3/layout/DropPinTimeline"/>
    <dgm:cxn modelId="{FA4B1F30-BA3E-4F3B-AE5F-AC9C591F9BEA}" type="presParOf" srcId="{E63C8177-DF30-4958-A588-F141661E3049}" destId="{2CD56DD3-546F-4EE2-A554-EE6FE825A713}"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431A4-5F3B-4C25-A967-64AB002528AF}">
      <dsp:nvSpPr>
        <dsp:cNvPr id="0" name=""/>
        <dsp:cNvSpPr/>
      </dsp:nvSpPr>
      <dsp:spPr>
        <a:xfrm>
          <a:off x="0" y="2593181"/>
          <a:ext cx="10515600" cy="0"/>
        </a:xfrm>
        <a:prstGeom prst="line">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D4CFA768-9509-4C1F-90FE-EBC1A1509A0C}">
      <dsp:nvSpPr>
        <dsp:cNvPr id="0" name=""/>
        <dsp:cNvSpPr/>
      </dsp:nvSpPr>
      <dsp:spPr>
        <a:xfrm rot="8100000">
          <a:off x="72467" y="624268"/>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1741F07-7B82-4D1C-BDF3-2177D006907E}">
      <dsp:nvSpPr>
        <dsp:cNvPr id="0" name=""/>
        <dsp:cNvSpPr/>
      </dsp:nvSpPr>
      <dsp:spPr>
        <a:xfrm>
          <a:off x="108918" y="660719"/>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8E2BDEB5-96BF-4791-B72B-C9A5BCC258A3}">
      <dsp:nvSpPr>
        <dsp:cNvPr id="0" name=""/>
        <dsp:cNvSpPr/>
      </dsp:nvSpPr>
      <dsp:spPr>
        <a:xfrm>
          <a:off x="468540" y="1058018"/>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kern="1200">
              <a:solidFill>
                <a:srgbClr val="132D4B"/>
              </a:solidFill>
              <a:latin typeface="+mn-lt"/>
              <a:ea typeface="Calibri"/>
              <a:cs typeface="Calibri"/>
            </a:rPr>
            <a:t>Joint Judiciary LPRO convenes Gender Responsive (GR) Workgroup.</a:t>
          </a:r>
          <a:endParaRPr lang="en-US" sz="1300" kern="1200"/>
        </a:p>
      </dsp:txBody>
      <dsp:txXfrm>
        <a:off x="468540" y="1058018"/>
        <a:ext cx="1158706" cy="1535163"/>
      </dsp:txXfrm>
    </dsp:sp>
    <dsp:sp modelId="{0FAA225D-11FA-4DD4-A1DF-E0277E4CB24A}">
      <dsp:nvSpPr>
        <dsp:cNvPr id="0" name=""/>
        <dsp:cNvSpPr/>
      </dsp:nvSpPr>
      <dsp:spPr>
        <a:xfrm>
          <a:off x="468540" y="518636"/>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 Jan. 2020</a:t>
          </a:r>
        </a:p>
      </dsp:txBody>
      <dsp:txXfrm>
        <a:off x="468540" y="518636"/>
        <a:ext cx="1158706" cy="539381"/>
      </dsp:txXfrm>
    </dsp:sp>
    <dsp:sp modelId="{31E96975-E3FE-481F-9F1D-81581E7820D3}">
      <dsp:nvSpPr>
        <dsp:cNvPr id="0" name=""/>
        <dsp:cNvSpPr/>
      </dsp:nvSpPr>
      <dsp:spPr>
        <a:xfrm>
          <a:off x="236526" y="1058018"/>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C97A566-0FA2-46B9-801B-FC4FC8835214}">
      <dsp:nvSpPr>
        <dsp:cNvPr id="0" name=""/>
        <dsp:cNvSpPr/>
      </dsp:nvSpPr>
      <dsp:spPr>
        <a:xfrm>
          <a:off x="232440"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D29A0805-B370-48A5-890B-058B7A93A23C}">
      <dsp:nvSpPr>
        <dsp:cNvPr id="0" name=""/>
        <dsp:cNvSpPr/>
      </dsp:nvSpPr>
      <dsp:spPr>
        <a:xfrm rot="18900000">
          <a:off x="880089" y="4233977"/>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64FBBF4-6D17-460F-A79D-C1C85FAB8544}">
      <dsp:nvSpPr>
        <dsp:cNvPr id="0" name=""/>
        <dsp:cNvSpPr/>
      </dsp:nvSpPr>
      <dsp:spPr>
        <a:xfrm>
          <a:off x="916540" y="4270428"/>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22586EAF-132C-4851-9F70-BC4B2D52F8C5}">
      <dsp:nvSpPr>
        <dsp:cNvPr id="0" name=""/>
        <dsp:cNvSpPr/>
      </dsp:nvSpPr>
      <dsp:spPr>
        <a:xfrm>
          <a:off x="1276162" y="2593181"/>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ea typeface="+mn-lt"/>
              <a:cs typeface="+mn-lt"/>
            </a:rPr>
            <a:t>GIPA report through budget omnibus bill (HB 5202).</a:t>
          </a:r>
          <a:endParaRPr lang="en-US" sz="1300" kern="1200"/>
        </a:p>
      </dsp:txBody>
      <dsp:txXfrm>
        <a:off x="1276162" y="2593181"/>
        <a:ext cx="1158706" cy="1535163"/>
      </dsp:txXfrm>
    </dsp:sp>
    <dsp:sp modelId="{540D444E-CA49-4782-AB70-7D9F47E4EED7}">
      <dsp:nvSpPr>
        <dsp:cNvPr id="0" name=""/>
        <dsp:cNvSpPr/>
      </dsp:nvSpPr>
      <dsp:spPr>
        <a:xfrm>
          <a:off x="1276162" y="4128344"/>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Jan. 2022</a:t>
          </a:r>
        </a:p>
      </dsp:txBody>
      <dsp:txXfrm>
        <a:off x="1276162" y="4128344"/>
        <a:ext cx="1158706" cy="539381"/>
      </dsp:txXfrm>
    </dsp:sp>
    <dsp:sp modelId="{E488912C-D1FB-4D14-BAD1-31749D86FFEA}">
      <dsp:nvSpPr>
        <dsp:cNvPr id="0" name=""/>
        <dsp:cNvSpPr/>
      </dsp:nvSpPr>
      <dsp:spPr>
        <a:xfrm>
          <a:off x="1044148" y="2593181"/>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6B7F9AB-300D-46EB-A79C-5F9965EF0410}">
      <dsp:nvSpPr>
        <dsp:cNvPr id="0" name=""/>
        <dsp:cNvSpPr/>
      </dsp:nvSpPr>
      <dsp:spPr>
        <a:xfrm>
          <a:off x="1040062"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188E42-B31F-4F19-9F00-CC3776928186}">
      <dsp:nvSpPr>
        <dsp:cNvPr id="0" name=""/>
        <dsp:cNvSpPr/>
      </dsp:nvSpPr>
      <dsp:spPr>
        <a:xfrm rot="8100000">
          <a:off x="1687711" y="624268"/>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3373DAD-25F3-44A5-96A8-F6B9565546F7}">
      <dsp:nvSpPr>
        <dsp:cNvPr id="0" name=""/>
        <dsp:cNvSpPr/>
      </dsp:nvSpPr>
      <dsp:spPr>
        <a:xfrm>
          <a:off x="1724162" y="660719"/>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17094D61-34A3-4542-8DBB-F9F3C387D3D8}">
      <dsp:nvSpPr>
        <dsp:cNvPr id="0" name=""/>
        <dsp:cNvSpPr/>
      </dsp:nvSpPr>
      <dsp:spPr>
        <a:xfrm>
          <a:off x="2083784" y="1058018"/>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ea typeface="+mn-lt"/>
              <a:cs typeface="+mn-lt"/>
            </a:rPr>
            <a:t>DOC engages DAS and Governor’s office to initiate GIPA contracting.</a:t>
          </a:r>
          <a:endParaRPr lang="en-US" sz="1300" kern="1200"/>
        </a:p>
      </dsp:txBody>
      <dsp:txXfrm>
        <a:off x="2083784" y="1058018"/>
        <a:ext cx="1158706" cy="1535163"/>
      </dsp:txXfrm>
    </dsp:sp>
    <dsp:sp modelId="{384D0E8A-9233-4A6D-9FD7-5C80952669B2}">
      <dsp:nvSpPr>
        <dsp:cNvPr id="0" name=""/>
        <dsp:cNvSpPr/>
      </dsp:nvSpPr>
      <dsp:spPr>
        <a:xfrm>
          <a:off x="2083784" y="518636"/>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Apr. – Nov. 2022</a:t>
          </a:r>
        </a:p>
      </dsp:txBody>
      <dsp:txXfrm>
        <a:off x="2083784" y="518636"/>
        <a:ext cx="1158706" cy="539381"/>
      </dsp:txXfrm>
    </dsp:sp>
    <dsp:sp modelId="{C00BF08D-C337-4501-9263-AEE61C8E3B7C}">
      <dsp:nvSpPr>
        <dsp:cNvPr id="0" name=""/>
        <dsp:cNvSpPr/>
      </dsp:nvSpPr>
      <dsp:spPr>
        <a:xfrm>
          <a:off x="1851770" y="1058018"/>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1D9276B-F686-40EC-B93B-E62B61B5C797}">
      <dsp:nvSpPr>
        <dsp:cNvPr id="0" name=""/>
        <dsp:cNvSpPr/>
      </dsp:nvSpPr>
      <dsp:spPr>
        <a:xfrm>
          <a:off x="1847684"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AF7F396-9034-4FDD-BE30-4D7974F7B19C}">
      <dsp:nvSpPr>
        <dsp:cNvPr id="0" name=""/>
        <dsp:cNvSpPr/>
      </dsp:nvSpPr>
      <dsp:spPr>
        <a:xfrm rot="18900000">
          <a:off x="2495333" y="4233977"/>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59BDB05-D093-4A7C-A990-7B980B4741F6}">
      <dsp:nvSpPr>
        <dsp:cNvPr id="0" name=""/>
        <dsp:cNvSpPr/>
      </dsp:nvSpPr>
      <dsp:spPr>
        <a:xfrm>
          <a:off x="2531784" y="4270428"/>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F36B66E4-1BEA-4587-8F9F-ED1E171DFEE5}">
      <dsp:nvSpPr>
        <dsp:cNvPr id="0" name=""/>
        <dsp:cNvSpPr/>
      </dsp:nvSpPr>
      <dsp:spPr>
        <a:xfrm>
          <a:off x="2891406" y="2593181"/>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ea typeface="+mn-lt"/>
              <a:cs typeface="+mn-lt"/>
            </a:rPr>
            <a:t>CCCF GIPA Assessment conducted by Women’s Justice Institute.</a:t>
          </a:r>
          <a:endParaRPr lang="en-US" sz="1300" kern="1200"/>
        </a:p>
      </dsp:txBody>
      <dsp:txXfrm>
        <a:off x="2891406" y="2593181"/>
        <a:ext cx="1158706" cy="1535163"/>
      </dsp:txXfrm>
    </dsp:sp>
    <dsp:sp modelId="{6AD76DC9-AB42-41C2-A8B4-536E2B6E2594}">
      <dsp:nvSpPr>
        <dsp:cNvPr id="0" name=""/>
        <dsp:cNvSpPr/>
      </dsp:nvSpPr>
      <dsp:spPr>
        <a:xfrm>
          <a:off x="2891406" y="4128344"/>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Jan. – Feb. 2023</a:t>
          </a:r>
        </a:p>
      </dsp:txBody>
      <dsp:txXfrm>
        <a:off x="2891406" y="4128344"/>
        <a:ext cx="1158706" cy="539381"/>
      </dsp:txXfrm>
    </dsp:sp>
    <dsp:sp modelId="{633700BB-D4EE-4BCD-98E8-E091FA86B1E7}">
      <dsp:nvSpPr>
        <dsp:cNvPr id="0" name=""/>
        <dsp:cNvSpPr/>
      </dsp:nvSpPr>
      <dsp:spPr>
        <a:xfrm>
          <a:off x="2659392" y="2593181"/>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897DC21-24B5-450E-A054-453154BF998B}">
      <dsp:nvSpPr>
        <dsp:cNvPr id="0" name=""/>
        <dsp:cNvSpPr/>
      </dsp:nvSpPr>
      <dsp:spPr>
        <a:xfrm>
          <a:off x="2655306"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1571671-D2BD-4402-A39C-3F8FAD6605F4}">
      <dsp:nvSpPr>
        <dsp:cNvPr id="0" name=""/>
        <dsp:cNvSpPr/>
      </dsp:nvSpPr>
      <dsp:spPr>
        <a:xfrm rot="8100000">
          <a:off x="3302955" y="624268"/>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1281BAA-E947-42F8-A594-272EF6F2E63C}">
      <dsp:nvSpPr>
        <dsp:cNvPr id="0" name=""/>
        <dsp:cNvSpPr/>
      </dsp:nvSpPr>
      <dsp:spPr>
        <a:xfrm>
          <a:off x="3339406" y="660719"/>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001F2270-734D-4B5F-B165-9B5C906CDE41}">
      <dsp:nvSpPr>
        <dsp:cNvPr id="0" name=""/>
        <dsp:cNvSpPr/>
      </dsp:nvSpPr>
      <dsp:spPr>
        <a:xfrm>
          <a:off x="3699027" y="1058018"/>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ea typeface="+mn-lt"/>
              <a:cs typeface="+mn-lt"/>
            </a:rPr>
            <a:t>CCCF GIPA report issued.</a:t>
          </a:r>
          <a:endParaRPr lang="en-US" sz="1300" kern="1200"/>
        </a:p>
      </dsp:txBody>
      <dsp:txXfrm>
        <a:off x="3699027" y="1058018"/>
        <a:ext cx="1158706" cy="1535163"/>
      </dsp:txXfrm>
    </dsp:sp>
    <dsp:sp modelId="{1C0CA731-DB92-4399-9B7F-71C0019AB6F6}">
      <dsp:nvSpPr>
        <dsp:cNvPr id="0" name=""/>
        <dsp:cNvSpPr/>
      </dsp:nvSpPr>
      <dsp:spPr>
        <a:xfrm>
          <a:off x="3699027" y="518636"/>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Aug. 2023</a:t>
          </a:r>
        </a:p>
      </dsp:txBody>
      <dsp:txXfrm>
        <a:off x="3699027" y="518636"/>
        <a:ext cx="1158706" cy="539381"/>
      </dsp:txXfrm>
    </dsp:sp>
    <dsp:sp modelId="{AC909E07-2D00-403F-891B-EC9285080243}">
      <dsp:nvSpPr>
        <dsp:cNvPr id="0" name=""/>
        <dsp:cNvSpPr/>
      </dsp:nvSpPr>
      <dsp:spPr>
        <a:xfrm>
          <a:off x="3467013" y="1058018"/>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081FFE3-F4F5-4B74-8CC5-11DC0CDB3076}">
      <dsp:nvSpPr>
        <dsp:cNvPr id="0" name=""/>
        <dsp:cNvSpPr/>
      </dsp:nvSpPr>
      <dsp:spPr>
        <a:xfrm>
          <a:off x="3462928"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EC1D89B-37DA-45EE-AD1A-163ADC208811}">
      <dsp:nvSpPr>
        <dsp:cNvPr id="0" name=""/>
        <dsp:cNvSpPr/>
      </dsp:nvSpPr>
      <dsp:spPr>
        <a:xfrm rot="18900000">
          <a:off x="4110576" y="4233977"/>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54DFBA5-A27D-4B4A-BF6B-603FFF2D19E3}">
      <dsp:nvSpPr>
        <dsp:cNvPr id="0" name=""/>
        <dsp:cNvSpPr/>
      </dsp:nvSpPr>
      <dsp:spPr>
        <a:xfrm>
          <a:off x="4147027" y="4270428"/>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D4FBF114-4DA7-49B6-AAB8-D925B55E9D64}">
      <dsp:nvSpPr>
        <dsp:cNvPr id="0" name=""/>
        <dsp:cNvSpPr/>
      </dsp:nvSpPr>
      <dsp:spPr>
        <a:xfrm>
          <a:off x="4506649" y="2593181"/>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latin typeface="+mn-lt"/>
              <a:ea typeface="+mn-lt"/>
              <a:cs typeface="+mn-lt"/>
            </a:rPr>
            <a:t>DOC Domain Teams </a:t>
          </a:r>
          <a:r>
            <a:rPr lang="en-US" sz="1300" b="0" kern="1200">
              <a:latin typeface="+mn-lt"/>
              <a:ea typeface="+mn-lt"/>
              <a:cs typeface="+mn-lt"/>
            </a:rPr>
            <a:t>formed, and </a:t>
          </a:r>
          <a:r>
            <a:rPr lang="en-US" sz="1300" b="0" kern="1200">
              <a:solidFill>
                <a:schemeClr val="tx1"/>
              </a:solidFill>
              <a:latin typeface="+mn-lt"/>
              <a:ea typeface="+mn-lt"/>
              <a:cs typeface="+mn-lt"/>
            </a:rPr>
            <a:t>Governor’s Advisory Panel </a:t>
          </a:r>
          <a:r>
            <a:rPr lang="en-US" sz="1300" b="0" kern="1200">
              <a:latin typeface="+mn-lt"/>
              <a:ea typeface="+mn-lt"/>
              <a:cs typeface="+mn-lt"/>
            </a:rPr>
            <a:t>and </a:t>
          </a:r>
          <a:r>
            <a:rPr lang="en-US" sz="1300" kern="1200">
              <a:latin typeface="+mn-lt"/>
              <a:ea typeface="+mn-lt"/>
              <a:cs typeface="+mn-lt"/>
            </a:rPr>
            <a:t>AIC GIPA Council begin work.</a:t>
          </a:r>
          <a:endParaRPr lang="en-US" sz="1300" kern="1200"/>
        </a:p>
      </dsp:txBody>
      <dsp:txXfrm>
        <a:off x="4506649" y="2593181"/>
        <a:ext cx="1158706" cy="1535163"/>
      </dsp:txXfrm>
    </dsp:sp>
    <dsp:sp modelId="{C90C36F4-EA46-4655-A5DE-E655992A9F74}">
      <dsp:nvSpPr>
        <dsp:cNvPr id="0" name=""/>
        <dsp:cNvSpPr/>
      </dsp:nvSpPr>
      <dsp:spPr>
        <a:xfrm>
          <a:off x="4506649" y="4128344"/>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Sept. 2023</a:t>
          </a:r>
        </a:p>
      </dsp:txBody>
      <dsp:txXfrm>
        <a:off x="4506649" y="4128344"/>
        <a:ext cx="1158706" cy="539381"/>
      </dsp:txXfrm>
    </dsp:sp>
    <dsp:sp modelId="{00E55DA9-30F5-4508-9EDA-8CF5A4E1E9C3}">
      <dsp:nvSpPr>
        <dsp:cNvPr id="0" name=""/>
        <dsp:cNvSpPr/>
      </dsp:nvSpPr>
      <dsp:spPr>
        <a:xfrm>
          <a:off x="4274635" y="2593181"/>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52A44FE-9815-46F7-BCAA-FCB6ADA0624F}">
      <dsp:nvSpPr>
        <dsp:cNvPr id="0" name=""/>
        <dsp:cNvSpPr/>
      </dsp:nvSpPr>
      <dsp:spPr>
        <a:xfrm>
          <a:off x="4270550"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A139AC8-A5AA-464F-8278-41A6E44D38CB}">
      <dsp:nvSpPr>
        <dsp:cNvPr id="0" name=""/>
        <dsp:cNvSpPr/>
      </dsp:nvSpPr>
      <dsp:spPr>
        <a:xfrm rot="8100000">
          <a:off x="4918198" y="624268"/>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548C95C-2FF5-468E-8278-033AFE3538F6}">
      <dsp:nvSpPr>
        <dsp:cNvPr id="0" name=""/>
        <dsp:cNvSpPr/>
      </dsp:nvSpPr>
      <dsp:spPr>
        <a:xfrm>
          <a:off x="4954649" y="660719"/>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90FE43D8-22E2-4D28-88B4-607AD06C587A}">
      <dsp:nvSpPr>
        <dsp:cNvPr id="0" name=""/>
        <dsp:cNvSpPr/>
      </dsp:nvSpPr>
      <dsp:spPr>
        <a:xfrm>
          <a:off x="5314271" y="1058018"/>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ea typeface="+mn-lt"/>
              <a:cs typeface="+mn-lt"/>
            </a:rPr>
            <a:t>DOC letter to governor identifying tasks completed and 6-month work plan sent.</a:t>
          </a:r>
          <a:endParaRPr lang="en-US" sz="1300" kern="1200"/>
        </a:p>
      </dsp:txBody>
      <dsp:txXfrm>
        <a:off x="5314271" y="1058018"/>
        <a:ext cx="1158706" cy="1535163"/>
      </dsp:txXfrm>
    </dsp:sp>
    <dsp:sp modelId="{A9472ADA-382A-40E6-B473-56FF2ABCC981}">
      <dsp:nvSpPr>
        <dsp:cNvPr id="0" name=""/>
        <dsp:cNvSpPr/>
      </dsp:nvSpPr>
      <dsp:spPr>
        <a:xfrm>
          <a:off x="5314271" y="518636"/>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Nov. 2023</a:t>
          </a:r>
        </a:p>
      </dsp:txBody>
      <dsp:txXfrm>
        <a:off x="5314271" y="518636"/>
        <a:ext cx="1158706" cy="539381"/>
      </dsp:txXfrm>
    </dsp:sp>
    <dsp:sp modelId="{A6CF6B82-0461-43C0-B44D-AC698B361AA1}">
      <dsp:nvSpPr>
        <dsp:cNvPr id="0" name=""/>
        <dsp:cNvSpPr/>
      </dsp:nvSpPr>
      <dsp:spPr>
        <a:xfrm>
          <a:off x="5082257" y="1058018"/>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676B2C49-F4E5-4B36-BAB2-465297ADD5E5}">
      <dsp:nvSpPr>
        <dsp:cNvPr id="0" name=""/>
        <dsp:cNvSpPr/>
      </dsp:nvSpPr>
      <dsp:spPr>
        <a:xfrm>
          <a:off x="5078171"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AB60F91-23B0-4486-8860-1C63B166AAE0}">
      <dsp:nvSpPr>
        <dsp:cNvPr id="0" name=""/>
        <dsp:cNvSpPr/>
      </dsp:nvSpPr>
      <dsp:spPr>
        <a:xfrm rot="18900000">
          <a:off x="5725820" y="4233977"/>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0BBFA4B-925B-4BDE-87CF-B500A71D71B6}">
      <dsp:nvSpPr>
        <dsp:cNvPr id="0" name=""/>
        <dsp:cNvSpPr/>
      </dsp:nvSpPr>
      <dsp:spPr>
        <a:xfrm>
          <a:off x="5762271" y="4270428"/>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AA0442F9-F268-47BB-A09D-AC3677B8A844}">
      <dsp:nvSpPr>
        <dsp:cNvPr id="0" name=""/>
        <dsp:cNvSpPr/>
      </dsp:nvSpPr>
      <dsp:spPr>
        <a:xfrm>
          <a:off x="6121893" y="2593181"/>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t>DOC submits 6-month report to Governor on status of 11/23 letter actions.</a:t>
          </a:r>
        </a:p>
      </dsp:txBody>
      <dsp:txXfrm>
        <a:off x="6121893" y="2593181"/>
        <a:ext cx="1158706" cy="1535163"/>
      </dsp:txXfrm>
    </dsp:sp>
    <dsp:sp modelId="{19DC7494-DE6B-4042-9708-3124E2183B81}">
      <dsp:nvSpPr>
        <dsp:cNvPr id="0" name=""/>
        <dsp:cNvSpPr/>
      </dsp:nvSpPr>
      <dsp:spPr>
        <a:xfrm>
          <a:off x="6121893" y="4128344"/>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May 2024</a:t>
          </a:r>
        </a:p>
      </dsp:txBody>
      <dsp:txXfrm>
        <a:off x="6121893" y="4128344"/>
        <a:ext cx="1158706" cy="539381"/>
      </dsp:txXfrm>
    </dsp:sp>
    <dsp:sp modelId="{A9C237CD-CA5D-4F5C-ACCE-F2D9F04E3583}">
      <dsp:nvSpPr>
        <dsp:cNvPr id="0" name=""/>
        <dsp:cNvSpPr/>
      </dsp:nvSpPr>
      <dsp:spPr>
        <a:xfrm>
          <a:off x="5889879" y="2593181"/>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6B285FD7-7CBA-4B58-9FF6-79933EEE3944}">
      <dsp:nvSpPr>
        <dsp:cNvPr id="0" name=""/>
        <dsp:cNvSpPr/>
      </dsp:nvSpPr>
      <dsp:spPr>
        <a:xfrm>
          <a:off x="5885793"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C225EE7-B296-469F-91B2-BF045B20DEB1}">
      <dsp:nvSpPr>
        <dsp:cNvPr id="0" name=""/>
        <dsp:cNvSpPr/>
      </dsp:nvSpPr>
      <dsp:spPr>
        <a:xfrm rot="8100000">
          <a:off x="6533442" y="624268"/>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DFB37AE-91FD-4D3B-9986-E1D858FD3D05}">
      <dsp:nvSpPr>
        <dsp:cNvPr id="0" name=""/>
        <dsp:cNvSpPr/>
      </dsp:nvSpPr>
      <dsp:spPr>
        <a:xfrm>
          <a:off x="6569893" y="660719"/>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855B961A-B2F4-45F7-A457-D95F2AC82109}">
      <dsp:nvSpPr>
        <dsp:cNvPr id="0" name=""/>
        <dsp:cNvSpPr/>
      </dsp:nvSpPr>
      <dsp:spPr>
        <a:xfrm>
          <a:off x="6929515" y="1058018"/>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kern="1200" dirty="0">
              <a:latin typeface="+mn-lt"/>
            </a:rPr>
            <a:t>Governor's Advisory Panel prioritized </a:t>
          </a:r>
          <a:r>
            <a:rPr lang="en-US" sz="1300" b="0" kern="1200">
              <a:latin typeface="+mn-lt"/>
            </a:rPr>
            <a:t>all proposals  </a:t>
          </a:r>
          <a:r>
            <a:rPr lang="en-US" sz="1300" b="0" kern="1200" dirty="0">
              <a:latin typeface="+mn-lt"/>
            </a:rPr>
            <a:t>to determine the five strategic areas.</a:t>
          </a:r>
          <a:endParaRPr lang="en-US" sz="1300" kern="1200" dirty="0"/>
        </a:p>
      </dsp:txBody>
      <dsp:txXfrm>
        <a:off x="6929515" y="1058018"/>
        <a:ext cx="1158706" cy="1535163"/>
      </dsp:txXfrm>
    </dsp:sp>
    <dsp:sp modelId="{A25ECF6A-97AE-4731-8579-9E044856C69B}">
      <dsp:nvSpPr>
        <dsp:cNvPr id="0" name=""/>
        <dsp:cNvSpPr/>
      </dsp:nvSpPr>
      <dsp:spPr>
        <a:xfrm>
          <a:off x="6929515" y="518636"/>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Oct. 2024</a:t>
          </a:r>
        </a:p>
      </dsp:txBody>
      <dsp:txXfrm>
        <a:off x="6929515" y="518636"/>
        <a:ext cx="1158706" cy="539381"/>
      </dsp:txXfrm>
    </dsp:sp>
    <dsp:sp modelId="{267CD0B3-3BD1-440D-8714-AC8C1FB427CC}">
      <dsp:nvSpPr>
        <dsp:cNvPr id="0" name=""/>
        <dsp:cNvSpPr/>
      </dsp:nvSpPr>
      <dsp:spPr>
        <a:xfrm>
          <a:off x="6697501" y="1058018"/>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C80173E-47CB-4ADB-A466-F3C3C25586D6}">
      <dsp:nvSpPr>
        <dsp:cNvPr id="0" name=""/>
        <dsp:cNvSpPr/>
      </dsp:nvSpPr>
      <dsp:spPr>
        <a:xfrm>
          <a:off x="6693415"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0C0F4689-57D9-4E0E-9051-FC4D918EDB2A}">
      <dsp:nvSpPr>
        <dsp:cNvPr id="0" name=""/>
        <dsp:cNvSpPr/>
      </dsp:nvSpPr>
      <dsp:spPr>
        <a:xfrm rot="18900000">
          <a:off x="7341064" y="4233977"/>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1C4FAF7-C181-4E6F-A057-6B935EAFF187}">
      <dsp:nvSpPr>
        <dsp:cNvPr id="0" name=""/>
        <dsp:cNvSpPr/>
      </dsp:nvSpPr>
      <dsp:spPr>
        <a:xfrm>
          <a:off x="7377515" y="4270428"/>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5729FF3E-70B8-4A8F-8477-C1B04C41D41E}">
      <dsp:nvSpPr>
        <dsp:cNvPr id="0" name=""/>
        <dsp:cNvSpPr/>
      </dsp:nvSpPr>
      <dsp:spPr>
        <a:xfrm>
          <a:off x="7737136" y="2593181"/>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kern="1200"/>
            <a:t>Project sponsors and five</a:t>
          </a:r>
          <a:r>
            <a:rPr lang="en-US" sz="1300" b="0" kern="1200">
              <a:latin typeface="Aptos Narrow"/>
            </a:rPr>
            <a:t> i</a:t>
          </a:r>
          <a:r>
            <a:rPr lang="en-US" sz="1300" b="0" kern="1200">
              <a:latin typeface="+mn-lt"/>
            </a:rPr>
            <a:t>mplementation</a:t>
          </a:r>
          <a:r>
            <a:rPr lang="en-US" sz="1300" b="0" kern="1200"/>
            <a:t> teams formed.</a:t>
          </a:r>
          <a:endParaRPr lang="en-US" sz="1300" kern="1200"/>
        </a:p>
      </dsp:txBody>
      <dsp:txXfrm>
        <a:off x="7737136" y="2593181"/>
        <a:ext cx="1158706" cy="1535163"/>
      </dsp:txXfrm>
    </dsp:sp>
    <dsp:sp modelId="{4285CF9D-EF8F-4500-A064-D3DEB480D85B}">
      <dsp:nvSpPr>
        <dsp:cNvPr id="0" name=""/>
        <dsp:cNvSpPr/>
      </dsp:nvSpPr>
      <dsp:spPr>
        <a:xfrm>
          <a:off x="7737136" y="4128344"/>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Jan. 2025</a:t>
          </a:r>
        </a:p>
      </dsp:txBody>
      <dsp:txXfrm>
        <a:off x="7737136" y="4128344"/>
        <a:ext cx="1158706" cy="539381"/>
      </dsp:txXfrm>
    </dsp:sp>
    <dsp:sp modelId="{527FF25C-D29C-4A64-B894-D07EE0DCE62D}">
      <dsp:nvSpPr>
        <dsp:cNvPr id="0" name=""/>
        <dsp:cNvSpPr/>
      </dsp:nvSpPr>
      <dsp:spPr>
        <a:xfrm>
          <a:off x="7505122" y="2593181"/>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D3E58CF-531A-4A20-8DB0-D861759E6BFB}">
      <dsp:nvSpPr>
        <dsp:cNvPr id="0" name=""/>
        <dsp:cNvSpPr/>
      </dsp:nvSpPr>
      <dsp:spPr>
        <a:xfrm>
          <a:off x="7501037"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6983C13-9EDD-4C5F-B9C1-05D09C481A67}">
      <dsp:nvSpPr>
        <dsp:cNvPr id="0" name=""/>
        <dsp:cNvSpPr/>
      </dsp:nvSpPr>
      <dsp:spPr>
        <a:xfrm rot="8100000">
          <a:off x="8148686" y="624268"/>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73E360B-D960-4EE9-B557-C7EEE9247434}">
      <dsp:nvSpPr>
        <dsp:cNvPr id="0" name=""/>
        <dsp:cNvSpPr/>
      </dsp:nvSpPr>
      <dsp:spPr>
        <a:xfrm>
          <a:off x="8185137" y="660719"/>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3620F20E-8C62-412B-8FCC-52F7029D56E3}">
      <dsp:nvSpPr>
        <dsp:cNvPr id="0" name=""/>
        <dsp:cNvSpPr/>
      </dsp:nvSpPr>
      <dsp:spPr>
        <a:xfrm>
          <a:off x="8544758" y="1058018"/>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latin typeface="+mn-lt"/>
            </a:rPr>
            <a:t>DOC publishes GIPA Implementation Plan &amp; GIPA Report update.</a:t>
          </a:r>
          <a:endParaRPr lang="en-US" sz="1300" kern="1200"/>
        </a:p>
      </dsp:txBody>
      <dsp:txXfrm>
        <a:off x="8544758" y="1058018"/>
        <a:ext cx="1158706" cy="1535163"/>
      </dsp:txXfrm>
    </dsp:sp>
    <dsp:sp modelId="{B212EC42-8B6A-4BAD-B212-C864CA8DBC9A}">
      <dsp:nvSpPr>
        <dsp:cNvPr id="0" name=""/>
        <dsp:cNvSpPr/>
      </dsp:nvSpPr>
      <dsp:spPr>
        <a:xfrm>
          <a:off x="8544758" y="518636"/>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Feb. 2025</a:t>
          </a:r>
        </a:p>
      </dsp:txBody>
      <dsp:txXfrm>
        <a:off x="8544758" y="518636"/>
        <a:ext cx="1158706" cy="539381"/>
      </dsp:txXfrm>
    </dsp:sp>
    <dsp:sp modelId="{C6ACED69-107D-4566-8EF5-7992817FB2E6}">
      <dsp:nvSpPr>
        <dsp:cNvPr id="0" name=""/>
        <dsp:cNvSpPr/>
      </dsp:nvSpPr>
      <dsp:spPr>
        <a:xfrm>
          <a:off x="8312744" y="1058018"/>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B300214-E87E-4960-A5D5-711E4401A9E3}">
      <dsp:nvSpPr>
        <dsp:cNvPr id="0" name=""/>
        <dsp:cNvSpPr/>
      </dsp:nvSpPr>
      <dsp:spPr>
        <a:xfrm>
          <a:off x="8308659"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09DEE6-6881-46C2-B672-FF9F494B67AC}">
      <dsp:nvSpPr>
        <dsp:cNvPr id="0" name=""/>
        <dsp:cNvSpPr/>
      </dsp:nvSpPr>
      <dsp:spPr>
        <a:xfrm rot="18900000">
          <a:off x="8956307" y="4233977"/>
          <a:ext cx="328117" cy="328117"/>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821411B-80E8-4A9F-A1B4-ED34429B8DFC}">
      <dsp:nvSpPr>
        <dsp:cNvPr id="0" name=""/>
        <dsp:cNvSpPr/>
      </dsp:nvSpPr>
      <dsp:spPr>
        <a:xfrm>
          <a:off x="8992758" y="4270428"/>
          <a:ext cx="255215" cy="255215"/>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F94AECE0-53E7-4D9D-9C8A-D2A991480682}">
      <dsp:nvSpPr>
        <dsp:cNvPr id="0" name=""/>
        <dsp:cNvSpPr/>
      </dsp:nvSpPr>
      <dsp:spPr>
        <a:xfrm>
          <a:off x="9352380" y="2593181"/>
          <a:ext cx="1158706" cy="1535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kern="1200"/>
            <a:t>Analysis by </a:t>
          </a:r>
          <a:r>
            <a:rPr lang="en-US" sz="1300" b="0" kern="1200">
              <a:latin typeface="Aptos Narrow"/>
            </a:rPr>
            <a:t>SME’s to assess criteria for completion, financial needs, &amp; priorities.</a:t>
          </a:r>
          <a:endParaRPr lang="en-US" sz="1300" kern="1200"/>
        </a:p>
      </dsp:txBody>
      <dsp:txXfrm>
        <a:off x="9352380" y="2593181"/>
        <a:ext cx="1158706" cy="1535163"/>
      </dsp:txXfrm>
    </dsp:sp>
    <dsp:sp modelId="{B3A0A415-9FCC-477E-8F25-49B4117436E3}">
      <dsp:nvSpPr>
        <dsp:cNvPr id="0" name=""/>
        <dsp:cNvSpPr/>
      </dsp:nvSpPr>
      <dsp:spPr>
        <a:xfrm>
          <a:off x="9352380" y="4128344"/>
          <a:ext cx="1158706" cy="539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Current</a:t>
          </a:r>
        </a:p>
      </dsp:txBody>
      <dsp:txXfrm>
        <a:off x="9352380" y="4128344"/>
        <a:ext cx="1158706" cy="539381"/>
      </dsp:txXfrm>
    </dsp:sp>
    <dsp:sp modelId="{65ACA3FA-A779-4452-9B6F-4068544A838D}">
      <dsp:nvSpPr>
        <dsp:cNvPr id="0" name=""/>
        <dsp:cNvSpPr/>
      </dsp:nvSpPr>
      <dsp:spPr>
        <a:xfrm>
          <a:off x="9120366" y="2593181"/>
          <a:ext cx="0" cy="1535163"/>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E8176F4-77C2-44BF-8CE0-8AAA4DCEA4CB}">
      <dsp:nvSpPr>
        <dsp:cNvPr id="0" name=""/>
        <dsp:cNvSpPr/>
      </dsp:nvSpPr>
      <dsp:spPr>
        <a:xfrm>
          <a:off x="9116280" y="2544637"/>
          <a:ext cx="83525" cy="9708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D53E247-4097-44EE-B602-B67CD65DAEC9}" type="datetimeFigureOut">
              <a:rPr lang="en-US" smtClean="0"/>
              <a:t>4/21/2025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B5A52E4-42FD-418E-A84A-0745F51002AC}" type="slidenum">
              <a:rPr lang="en-US" smtClean="0"/>
              <a:t>‹#›</a:t>
            </a:fld>
            <a:endParaRPr lang="en-US"/>
          </a:p>
        </p:txBody>
      </p:sp>
    </p:spTree>
    <p:extLst>
      <p:ext uri="{BB962C8B-B14F-4D97-AF65-F5344CB8AC3E}">
        <p14:creationId xmlns:p14="http://schemas.microsoft.com/office/powerpoint/2010/main" val="90801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app.smartsheet.com/b/publish?EQBCT=d620d9cd166e4f15b7732056f37fd9b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rearesourcecenter.org/sites/default/files/library/PREA%20Auditor%20Handbook%20V2.1%20-%20December%202022.pd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stage.oregon.gov/doc/prison-rape-elimination-act/pages/statistics-and-reports.aspx"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Mike and Heidi to introduce themselves.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Mike explains this picture and a value statement.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Heidi was the former Superintendent and this work is important to her.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9A43E6-4819-4CCF-BE0E-1306A39C99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021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11</a:t>
            </a:fld>
            <a:endParaRPr lang="en-US"/>
          </a:p>
        </p:txBody>
      </p:sp>
    </p:spTree>
    <p:extLst>
      <p:ext uri="{BB962C8B-B14F-4D97-AF65-F5344CB8AC3E}">
        <p14:creationId xmlns:p14="http://schemas.microsoft.com/office/powerpoint/2010/main" val="1722786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Medical has 44 projects.</a:t>
            </a:r>
          </a:p>
          <a:p>
            <a:endParaRPr lang="en-US">
              <a:ea typeface="Calibri"/>
              <a:cs typeface="Calibri"/>
            </a:endParaRPr>
          </a:p>
          <a:p>
            <a:r>
              <a:rPr lang="en-US">
                <a:ea typeface="Calibri"/>
                <a:cs typeface="Calibri"/>
              </a:rPr>
              <a:t>The "shorthand" list:</a:t>
            </a:r>
          </a:p>
          <a:p>
            <a:endParaRPr lang="en-US">
              <a:ea typeface="Calibri"/>
              <a:cs typeface="Calibri"/>
            </a:endParaRPr>
          </a:p>
          <a:p>
            <a:pPr marL="171450" indent="-171450">
              <a:buFont typeface="Arial"/>
              <a:buChar char="•"/>
            </a:pPr>
            <a:r>
              <a:rPr lang="en-US"/>
              <a:t>Immediately put Menopause/Female Supplements on canteen; conduct periodic surveys regarding canteen item addition requests.</a:t>
            </a:r>
          </a:p>
          <a:p>
            <a:pPr marL="171450" indent="-171450">
              <a:buFont typeface="Arial"/>
              <a:buChar char="•"/>
            </a:pPr>
            <a:r>
              <a:rPr lang="en-US"/>
              <a:t>Establish clear policies about accommodating special diets and ensure that AICs with specific nutritional needs are able to get those met.</a:t>
            </a:r>
          </a:p>
          <a:p>
            <a:pPr marL="171450" indent="-171450">
              <a:buFont typeface="Arial"/>
              <a:buChar char="•"/>
            </a:pPr>
            <a:r>
              <a:rPr lang="en-US"/>
              <a:t>Implement electronic medical requests and track response timelines.</a:t>
            </a:r>
          </a:p>
          <a:p>
            <a:pPr marL="171450" indent="-171450">
              <a:buFont typeface="Arial"/>
              <a:buChar char="•"/>
            </a:pPr>
            <a:r>
              <a:rPr lang="en-US"/>
              <a:t>Set benchmarks for HS response to AICs; audit and address lapses in compliance.</a:t>
            </a:r>
          </a:p>
          <a:p>
            <a:pPr marL="171450" indent="-171450">
              <a:buFont typeface="Arial"/>
              <a:buChar char="•"/>
            </a:pPr>
            <a:r>
              <a:rPr lang="en-US"/>
              <a:t>Make a system to track routine and follow-up appointments. The system should be able to show target service dates, identify which were achieved, and flag delays so that they can be addressed promptly.</a:t>
            </a:r>
          </a:p>
          <a:p>
            <a:pPr marL="171450" indent="-171450">
              <a:buFont typeface="Arial"/>
              <a:buChar char="•"/>
            </a:pPr>
            <a:r>
              <a:rPr lang="en-US"/>
              <a:t>Develop care timeliness benchmarks for initial encounters and follow up care. Require periodic compliance reporting.</a:t>
            </a:r>
            <a:endParaRPr lang="en-US">
              <a:ea typeface="Calibri"/>
              <a:cs typeface="Calibri"/>
            </a:endParaRPr>
          </a:p>
          <a:p>
            <a:pPr marL="171450" indent="-171450">
              <a:buFont typeface="Arial"/>
              <a:buChar char="•"/>
            </a:pPr>
            <a:r>
              <a:rPr lang="en-US"/>
              <a:t>Include external stakeholders when identifying data and reporting needs for the incoming EHR.</a:t>
            </a:r>
            <a:endParaRPr lang="en-US">
              <a:ea typeface="Calibri"/>
              <a:cs typeface="Calibri"/>
            </a:endParaRPr>
          </a:p>
          <a:p>
            <a:pPr marL="171450" indent="-171450">
              <a:buFont typeface="Arial"/>
              <a:buChar char="•"/>
            </a:pPr>
            <a:r>
              <a:rPr lang="en-US"/>
              <a:t>Following EHR implementation, conduct ongoing assessment to identify improvements and refinements.</a:t>
            </a:r>
            <a:endParaRPr lang="en-US">
              <a:ea typeface="Calibri"/>
              <a:cs typeface="Calibri"/>
            </a:endParaRPr>
          </a:p>
          <a:p>
            <a:pPr marL="171450" indent="-171450">
              <a:buFont typeface="Arial"/>
              <a:buChar char="•"/>
            </a:pPr>
            <a:r>
              <a:rPr lang="en-US"/>
              <a:t>Investigate ways to improve/replace the "TLC" care utilization system.</a:t>
            </a:r>
            <a:endParaRPr lang="en-US">
              <a:ea typeface="Calibri"/>
              <a:cs typeface="Calibri"/>
            </a:endParaRPr>
          </a:p>
          <a:p>
            <a:pPr marL="171450" indent="-171450">
              <a:buFont typeface="Arial"/>
              <a:buChar char="•"/>
            </a:pPr>
            <a:r>
              <a:rPr lang="en-US"/>
              <a:t>Assess whether it would be appropriate/possible to contract with community based healthcare providers to manage health services.</a:t>
            </a:r>
            <a:endParaRPr lang="en-US">
              <a:ea typeface="Calibri"/>
              <a:cs typeface="Calibri"/>
            </a:endParaRPr>
          </a:p>
          <a:p>
            <a:pPr marL="171450" indent="-171450">
              <a:buFont typeface="Arial"/>
              <a:buChar char="•"/>
            </a:pPr>
            <a:r>
              <a:rPr lang="en-US"/>
              <a:t>Reinstate the Chronic Disease/Chronic Pain Self-Management Program.</a:t>
            </a:r>
            <a:endParaRPr lang="en-US">
              <a:ea typeface="Calibri"/>
              <a:cs typeface="Calibri"/>
            </a:endParaRPr>
          </a:p>
          <a:p>
            <a:pPr marL="171450" indent="-171450">
              <a:buFont typeface="Arial"/>
              <a:buChar char="•"/>
            </a:pPr>
            <a:r>
              <a:rPr lang="en-US"/>
              <a:t>Provide health services staff with training in gender responsivity and trauma informed care.</a:t>
            </a:r>
            <a:endParaRPr lang="en-US">
              <a:ea typeface="Calibri"/>
              <a:cs typeface="Calibri"/>
            </a:endParaRPr>
          </a:p>
          <a:p>
            <a:pPr marL="171450" indent="-171450">
              <a:buFont typeface="Arial"/>
              <a:buChar char="•"/>
            </a:pPr>
            <a:r>
              <a:rPr lang="en-US"/>
              <a:t>Begin putting health/wellness information on the tablets. Solicit feedback from AICs about what type of information they would like to see.</a:t>
            </a:r>
            <a:endParaRPr lang="en-US">
              <a:ea typeface="Calibri"/>
              <a:cs typeface="Calibri"/>
            </a:endParaRPr>
          </a:p>
          <a:p>
            <a:pPr marL="171450" indent="-171450">
              <a:buFont typeface="Arial"/>
              <a:buChar char="•"/>
            </a:pPr>
            <a:r>
              <a:rPr lang="en-US"/>
              <a:t>Partner with outside agencies to bring in workshops, seminars, or informational sessions on women's health and wellness issues.</a:t>
            </a:r>
            <a:endParaRPr lang="en-US">
              <a:ea typeface="Calibri"/>
              <a:cs typeface="Calibri"/>
            </a:endParaRPr>
          </a:p>
          <a:p>
            <a:pPr marL="171450" indent="-171450">
              <a:buFont typeface="Arial"/>
              <a:buChar char="•"/>
            </a:pPr>
            <a:r>
              <a:rPr lang="en-US"/>
              <a:t>Immediately create more opportunities for patients to access telehealth.</a:t>
            </a:r>
            <a:endParaRPr lang="en-US">
              <a:ea typeface="Calibri"/>
              <a:cs typeface="Calibri"/>
            </a:endParaRPr>
          </a:p>
          <a:p>
            <a:pPr marL="171450" indent="-171450">
              <a:buFont typeface="Arial"/>
              <a:buChar char="•"/>
            </a:pPr>
            <a:r>
              <a:rPr lang="en-US"/>
              <a:t>Peers working as health and wellness supports for other AICs should be appropriately trained and compensated, with an avenue to achieve certification(s) that transfer to post-release settings.</a:t>
            </a:r>
            <a:endParaRPr lang="en-US">
              <a:ea typeface="Calibri"/>
              <a:cs typeface="Calibri"/>
            </a:endParaRPr>
          </a:p>
          <a:p>
            <a:pPr marL="171450" indent="-171450">
              <a:buFont typeface="Arial"/>
              <a:buChar char="•"/>
            </a:pPr>
            <a:r>
              <a:rPr lang="en-US"/>
              <a:t>End strip searches after medical procedures.</a:t>
            </a:r>
            <a:endParaRPr lang="en-US">
              <a:ea typeface="Calibri"/>
              <a:cs typeface="Calibri"/>
            </a:endParaRPr>
          </a:p>
          <a:p>
            <a:pPr marL="171450" indent="-171450">
              <a:buFont typeface="Arial"/>
              <a:buChar char="•"/>
            </a:pPr>
            <a:r>
              <a:rPr lang="en-US"/>
              <a:t>Establish a way to solicit regular, anonymous feedback from staff and AICs regarding health services policies and practices and provide that feedback to the Governor's Advisory Panel and the Corrections Ombudsperson.</a:t>
            </a:r>
            <a:endParaRPr lang="en-US">
              <a:ea typeface="Calibri"/>
              <a:cs typeface="Calibri"/>
            </a:endParaRPr>
          </a:p>
          <a:p>
            <a:pPr marL="171450" indent="-171450">
              <a:buFont typeface="Arial"/>
              <a:buChar char="•"/>
            </a:pPr>
            <a:r>
              <a:rPr lang="en-US"/>
              <a:t>Incorporate AICs and staff into discussion/policy development processes. This can help to bring the perspectives of all to address policies and practices that are being developed or modified, while providing a mechanism for information from each group to be communicated to the others.</a:t>
            </a:r>
            <a:endParaRPr lang="en-US">
              <a:ea typeface="Calibri"/>
              <a:cs typeface="Calibri"/>
            </a:endParaRPr>
          </a:p>
          <a:p>
            <a:pPr marL="171450" indent="-171450">
              <a:buFont typeface="Arial"/>
              <a:buChar char="•"/>
            </a:pPr>
            <a:r>
              <a:rPr lang="en-US"/>
              <a:t>Establish written guidelines for managing care for patients with multiple issues or complex medical needs, including scheduling longer appointments for those individuals so that a comprehensive care approach can be used and AIC time away from work/education is minimized.</a:t>
            </a:r>
            <a:endParaRPr lang="en-US">
              <a:ea typeface="Calibri"/>
              <a:cs typeface="Calibri"/>
            </a:endParaRPr>
          </a:p>
          <a:p>
            <a:pPr marL="171450" indent="-171450">
              <a:buFont typeface="Arial"/>
              <a:buChar char="•"/>
            </a:pPr>
            <a:r>
              <a:rPr lang="en-US"/>
              <a:t>Stop requiring AICs to forfeit PRAS points due to medical/behavioral health appointments. (Either pay people for those days or ensure that after-hours and weekend appointments are available.)</a:t>
            </a:r>
            <a:endParaRPr lang="en-US">
              <a:ea typeface="Calibri"/>
              <a:cs typeface="Calibri"/>
            </a:endParaRPr>
          </a:p>
          <a:p>
            <a:pPr marL="171450" indent="-171450">
              <a:buFont typeface="Arial"/>
              <a:buChar char="•"/>
            </a:pPr>
            <a:r>
              <a:rPr lang="en-US"/>
              <a:t>Establish a protocol for regular communication and improved coordination among administration, facility medical services staff, and AICs.</a:t>
            </a:r>
            <a:endParaRPr lang="en-US">
              <a:ea typeface="Calibri"/>
              <a:cs typeface="Calibri"/>
            </a:endParaRPr>
          </a:p>
          <a:p>
            <a:pPr marL="171450" indent="-171450">
              <a:buFont typeface="Arial"/>
              <a:buChar char="•"/>
            </a:pPr>
            <a:r>
              <a:rPr lang="en-US"/>
              <a:t>Implement a boundary spanner / patient advocate role within the facility.</a:t>
            </a:r>
            <a:endParaRPr lang="en-US">
              <a:ea typeface="Calibri"/>
              <a:cs typeface="Calibri"/>
            </a:endParaRPr>
          </a:p>
          <a:p>
            <a:pPr marL="171450" indent="-171450">
              <a:buFont typeface="Arial"/>
              <a:buChar char="•"/>
            </a:pPr>
            <a:r>
              <a:rPr lang="en-US"/>
              <a:t>Implement an ADL Assistant (peer) training program.</a:t>
            </a:r>
            <a:endParaRPr lang="en-US">
              <a:ea typeface="Calibri"/>
              <a:cs typeface="Calibri"/>
            </a:endParaRPr>
          </a:p>
          <a:p>
            <a:pPr marL="171450" indent="-171450">
              <a:buFont typeface="Arial"/>
              <a:buChar char="•"/>
            </a:pPr>
            <a:r>
              <a:rPr lang="en-US"/>
              <a:t>Periodically engage medical services staff to identify ways to address burnout and compassion fatigue.</a:t>
            </a:r>
            <a:endParaRPr lang="en-US">
              <a:ea typeface="Calibri"/>
              <a:cs typeface="Calibri"/>
            </a:endParaRPr>
          </a:p>
          <a:p>
            <a:pPr marL="171450" indent="-171450">
              <a:buFont typeface="Arial"/>
              <a:buChar char="•"/>
            </a:pPr>
            <a:r>
              <a:rPr lang="en-US"/>
              <a:t>Provide patients with a written after-visit summary that includes any diagnoses, test results, self-care recommendations, and care plan.</a:t>
            </a:r>
            <a:endParaRPr lang="en-US">
              <a:ea typeface="Calibri"/>
              <a:cs typeface="Calibri"/>
            </a:endParaRPr>
          </a:p>
          <a:p>
            <a:pPr marL="171450" indent="-171450">
              <a:buFont typeface="Arial"/>
              <a:buChar char="•"/>
            </a:pPr>
            <a:r>
              <a:rPr lang="en-US"/>
              <a:t>Create a shared recreational space at CCCF (gym/multipurpose building).</a:t>
            </a:r>
            <a:endParaRPr lang="en-US">
              <a:ea typeface="Calibri"/>
              <a:cs typeface="Calibri"/>
            </a:endParaRPr>
          </a:p>
          <a:p>
            <a:pPr marL="171450" indent="-171450">
              <a:buFont typeface="Arial"/>
              <a:buChar char="•"/>
            </a:pPr>
            <a:r>
              <a:rPr lang="en-US"/>
              <a:t>Develop a way for medical services and other facility staff to anonymously report issues with the provision of healthcare services.</a:t>
            </a:r>
            <a:endParaRPr lang="en-US">
              <a:ea typeface="Calibri"/>
              <a:cs typeface="Calibri"/>
            </a:endParaRPr>
          </a:p>
          <a:p>
            <a:pPr marL="171450" indent="-171450">
              <a:buFont typeface="Arial"/>
              <a:buChar char="•"/>
            </a:pPr>
            <a:r>
              <a:rPr lang="en-US"/>
              <a:t>Reinitiate targeted discussions/negotiations with AFSCME, DOC, and nursing staff to investigate the possibility of 3 x 12 or other alternative workweek schedules.</a:t>
            </a:r>
            <a:endParaRPr lang="en-US">
              <a:ea typeface="Calibri"/>
              <a:cs typeface="Calibri"/>
            </a:endParaRPr>
          </a:p>
          <a:p>
            <a:pPr marL="171450" indent="-171450">
              <a:buFont typeface="Arial"/>
              <a:buChar char="•"/>
            </a:pPr>
            <a:r>
              <a:rPr lang="en-US"/>
              <a:t>Utilize the Pregnancy Coordinator Nurse Practitioner position that is being added through the GIPA POP process to identify women's healthcare needs and advance women's health initiatives at CCCF.</a:t>
            </a:r>
            <a:endParaRPr lang="en-US">
              <a:ea typeface="Calibri"/>
              <a:cs typeface="Calibri"/>
            </a:endParaRPr>
          </a:p>
          <a:p>
            <a:pPr marL="171450" indent="-171450">
              <a:buFont typeface="Arial"/>
              <a:buChar char="•"/>
            </a:pPr>
            <a:r>
              <a:rPr lang="en-US"/>
              <a:t>Provide releasing AICS patient-centered contraceptive counseling and the contraception method of their choice upon release, with enough refills to last until they can reasonably access health care.</a:t>
            </a:r>
            <a:endParaRPr lang="en-US">
              <a:ea typeface="Calibri"/>
              <a:cs typeface="Calibri"/>
            </a:endParaRPr>
          </a:p>
          <a:p>
            <a:pPr marL="171450" indent="-171450">
              <a:buFont typeface="Arial"/>
              <a:buChar char="•"/>
            </a:pPr>
            <a:r>
              <a:rPr lang="en-US"/>
              <a:t>Identify a point person to ensure that individuals are released with a 30-day supply of all medications. Develop a written process to quickly address those situations where release meds are not provided, and provide this in writing to the releasing individual.</a:t>
            </a:r>
            <a:endParaRPr lang="en-US">
              <a:ea typeface="Calibri"/>
              <a:cs typeface="Calibri"/>
            </a:endParaRPr>
          </a:p>
          <a:p>
            <a:pPr marL="171450" indent="-171450">
              <a:buFont typeface="Arial"/>
              <a:buChar char="•"/>
            </a:pPr>
            <a:r>
              <a:rPr lang="en-US"/>
              <a:t>Assign a medical staff member to meet with individuals in advance of their release to ensure they have the resources and connections they need to ensure continuity of care.</a:t>
            </a:r>
            <a:endParaRPr lang="en-US">
              <a:ea typeface="Calibri"/>
              <a:cs typeface="Calibri"/>
            </a:endParaRPr>
          </a:p>
          <a:p>
            <a:pPr marL="171450" indent="-171450">
              <a:buFont typeface="Arial"/>
              <a:buChar char="•"/>
            </a:pPr>
            <a:r>
              <a:rPr lang="en-US"/>
              <a:t>Perform an intake-to-release systems audit at the facility to identify where a) policies are in place but are not being followed or b) policy development or clarification is needed.</a:t>
            </a:r>
            <a:endParaRPr lang="en-US">
              <a:ea typeface="Calibri"/>
              <a:cs typeface="Calibri"/>
            </a:endParaRPr>
          </a:p>
          <a:p>
            <a:pPr marL="171450" indent="-171450">
              <a:buFont typeface="Arial"/>
              <a:buChar char="•"/>
            </a:pPr>
            <a:r>
              <a:rPr lang="en-US"/>
              <a:t>Streamline processes for obtaining low-cost adaptive needs, such as hearing aids, eyeglasses, and dentures.</a:t>
            </a:r>
            <a:endParaRPr lang="en-US">
              <a:ea typeface="Calibri"/>
              <a:cs typeface="Calibri"/>
            </a:endParaRPr>
          </a:p>
          <a:p>
            <a:pPr marL="171450" indent="-171450">
              <a:buFont typeface="Arial"/>
              <a:buChar char="•"/>
            </a:pPr>
            <a:r>
              <a:rPr lang="en-US"/>
              <a:t>Establish a procedure for medical staff to appropriately document work restriction and dietary need recommendations and a procedure for individuals to timely address incidents where these are not being documented or honored.</a:t>
            </a:r>
            <a:endParaRPr lang="en-US">
              <a:ea typeface="Calibri"/>
              <a:cs typeface="Calibri"/>
            </a:endParaRPr>
          </a:p>
          <a:p>
            <a:pPr marL="171450" indent="-171450">
              <a:buFont typeface="Arial"/>
              <a:buChar char="•"/>
            </a:pPr>
            <a:r>
              <a:rPr lang="en-US"/>
              <a:t>Eliminate the practice of modifying prescription/aftercare instructions provided by outside specialists. If a modification is necessary, require that it not be done without the approval of the outside specialist.</a:t>
            </a:r>
            <a:endParaRPr lang="en-US">
              <a:ea typeface="Calibri"/>
              <a:cs typeface="Calibri"/>
            </a:endParaRPr>
          </a:p>
          <a:p>
            <a:pPr marL="171450" indent="-171450">
              <a:buFont typeface="Arial"/>
              <a:buChar char="•"/>
            </a:pPr>
            <a:r>
              <a:rPr lang="en-US"/>
              <a:t>Health services statistical reports (per NCCHC best practices) should be made at least monthly and provided to the facility administrator, agency leadership, the Corrections Ombudsperson, the Governor’s Advisory Panel, and others as appropriate.</a:t>
            </a:r>
            <a:endParaRPr lang="en-US">
              <a:ea typeface="Calibri"/>
              <a:cs typeface="Calibri"/>
            </a:endParaRPr>
          </a:p>
          <a:p>
            <a:pPr marL="171450" indent="-171450">
              <a:buFont typeface="Arial"/>
              <a:buChar char="•"/>
            </a:pPr>
            <a:r>
              <a:rPr lang="en-US"/>
              <a:t>CQI committee meeting minutes and summaries as well as the written annual review of the effectiveness of the CQI program (per NCCHC best practices) should be provided to facility administrator, agency leadership, the Corrections Ombudsperson, the Governor’s Advisory Panel, and others as appropriate.</a:t>
            </a:r>
            <a:endParaRPr lang="en-US">
              <a:ea typeface="Calibri"/>
              <a:cs typeface="Calibri"/>
            </a:endParaRPr>
          </a:p>
          <a:p>
            <a:pPr marL="171450" indent="-171450">
              <a:buFont typeface="Arial"/>
              <a:buChar char="•"/>
            </a:pPr>
            <a:r>
              <a:rPr lang="en-US"/>
              <a:t>Modify intake procedures to require that individuals receive an initial medical clearance to work in the kitchen and other areas.</a:t>
            </a:r>
            <a:endParaRPr lang="en-US">
              <a:ea typeface="Calibri"/>
              <a:cs typeface="Calibri"/>
            </a:endParaRPr>
          </a:p>
          <a:p>
            <a:pPr marL="171450" indent="-171450">
              <a:buFont typeface="Arial"/>
              <a:buChar char="•"/>
            </a:pPr>
            <a:r>
              <a:rPr lang="en-US"/>
              <a:t>Implement a Community Health Worker (peer) training and certification program.</a:t>
            </a:r>
            <a:endParaRPr lang="en-US">
              <a:ea typeface="Calibri"/>
              <a:cs typeface="Calibri"/>
            </a:endParaRPr>
          </a:p>
          <a:p>
            <a:pPr marL="171450" indent="-171450">
              <a:buFont typeface="Arial"/>
              <a:buChar char="•"/>
            </a:pPr>
            <a:r>
              <a:rPr lang="en-US"/>
              <a:t>Investigate the benefits/feasibility of moving male intake out of CCCF.</a:t>
            </a:r>
            <a:endParaRPr lang="en-US">
              <a:ea typeface="Calibri"/>
              <a:cs typeface="Calibri"/>
            </a:endParaRPr>
          </a:p>
          <a:p>
            <a:pPr marL="171450" indent="-171450">
              <a:buFont typeface="Arial"/>
              <a:buChar char="•"/>
            </a:pPr>
            <a:r>
              <a:rPr lang="en-US"/>
              <a:t>Expand the prescription medication formulary to correlate with OHP / public health offerings.</a:t>
            </a:r>
            <a:endParaRPr lang="en-US">
              <a:ea typeface="Calibri"/>
              <a:cs typeface="Calibri"/>
            </a:endParaRPr>
          </a:p>
          <a:p>
            <a:pPr marL="171450" indent="-171450">
              <a:buFont typeface="Arial"/>
              <a:buChar char="•"/>
            </a:pPr>
            <a:r>
              <a:rPr lang="en-US"/>
              <a:t>Establish “office hours” for patients to come in to ask follow-up questions and receive post-visit clarification.</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12</a:t>
            </a:fld>
            <a:endParaRPr lang="en-US"/>
          </a:p>
        </p:txBody>
      </p:sp>
    </p:spTree>
    <p:extLst>
      <p:ext uri="{BB962C8B-B14F-4D97-AF65-F5344CB8AC3E}">
        <p14:creationId xmlns:p14="http://schemas.microsoft.com/office/powerpoint/2010/main" val="3053690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SzPts val="1200"/>
              <a:buFont typeface="Symbol" panose="05050102010706020507" pitchFamily="18" charset="2"/>
              <a:buChar char=""/>
            </a:pPr>
            <a:r>
              <a:rPr lang="en-US" sz="1800">
                <a:effectLst/>
                <a:latin typeface="Calibri Light" panose="020F0302020204030204" pitchFamily="34" charset="0"/>
                <a:ea typeface="Times New Roman" panose="02020603050405020304" pitchFamily="18" charset="0"/>
              </a:rPr>
              <a:t>AIC’s in special housing may access tablets and other incentives have been introduced to encourage improved behavior and promote increased out-of-cell time.</a:t>
            </a:r>
            <a:endParaRPr lang="en-US" sz="180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SzPts val="1200"/>
              <a:buFont typeface="Symbol" panose="05050102010706020507" pitchFamily="18" charset="2"/>
              <a:buChar char=""/>
            </a:pPr>
            <a:r>
              <a:rPr lang="en-US" sz="1800">
                <a:effectLst/>
                <a:latin typeface="Calibri Light" panose="020F0302020204030204" pitchFamily="34" charset="0"/>
                <a:ea typeface="Times New Roman" panose="02020603050405020304" pitchFamily="18" charset="0"/>
              </a:rPr>
              <a:t>A DOC Counselor is offering cognitive programming in DSU as a pilot</a:t>
            </a:r>
            <a:endParaRPr lang="en-US" sz="1800">
              <a:effectLst/>
              <a:latin typeface="Calibri" panose="020F0502020204030204" pitchFamily="34" charset="0"/>
              <a:ea typeface="Calibri" panose="020F0502020204030204" pitchFamily="34" charset="0"/>
            </a:endParaRPr>
          </a:p>
          <a:p>
            <a:pPr marL="342900" marR="0">
              <a:spcBef>
                <a:spcPts val="1200"/>
              </a:spcBef>
              <a:spcAft>
                <a:spcPts val="0"/>
              </a:spcAft>
            </a:pPr>
            <a:r>
              <a:rPr lang="en-US" sz="1800" u="sng">
                <a:effectLst/>
                <a:latin typeface="Calibri Light" panose="020F0302020204030204" pitchFamily="34" charset="0"/>
                <a:ea typeface="Calibri" panose="020F0502020204030204" pitchFamily="34" charset="0"/>
              </a:rPr>
              <a:t>Special Housing Staff Training</a:t>
            </a:r>
            <a:endParaRPr lang="en-US" sz="180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SzPts val="1200"/>
              <a:buFont typeface="Symbol" panose="05050102010706020507" pitchFamily="18" charset="2"/>
              <a:buChar char=""/>
            </a:pPr>
            <a:r>
              <a:rPr lang="en-US" sz="1800">
                <a:effectLst/>
                <a:latin typeface="Calibri Light" panose="020F0302020204030204" pitchFamily="34" charset="0"/>
                <a:ea typeface="Times New Roman" panose="02020603050405020304" pitchFamily="18" charset="0"/>
              </a:rPr>
              <a:t>The CCCF team has undergone specialized training in de-escalation techniques and alternatives to the use of force.</a:t>
            </a:r>
            <a:endParaRPr lang="en-US" sz="180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SzPts val="1200"/>
              <a:buFont typeface="Symbol" panose="05050102010706020507" pitchFamily="18" charset="2"/>
              <a:buChar char=""/>
            </a:pPr>
            <a:r>
              <a:rPr lang="en-US" sz="1800">
                <a:effectLst/>
                <a:latin typeface="Calibri Light" panose="020F0302020204030204" pitchFamily="34" charset="0"/>
                <a:ea typeface="Times New Roman" panose="02020603050405020304" pitchFamily="18" charset="0"/>
              </a:rPr>
              <a:t>This training is delivered through the Oregon Way program in conjunction with Resource Team training in California, ensuring staff are well-prepared to handle sensitive situations in special housing environments.</a:t>
            </a:r>
            <a:endParaRPr lang="en-US" sz="1800">
              <a:effectLst/>
              <a:latin typeface="Calibri" panose="020F0502020204030204" pitchFamily="34" charset="0"/>
              <a:ea typeface="Calibri" panose="020F0502020204030204" pitchFamily="34" charset="0"/>
            </a:endParaRPr>
          </a:p>
          <a:p>
            <a:pPr marL="342900" marR="0">
              <a:spcBef>
                <a:spcPts val="0"/>
              </a:spcBef>
              <a:spcAft>
                <a:spcPts val="0"/>
              </a:spcAft>
            </a:pPr>
            <a:r>
              <a:rPr lang="en-US" sz="1800" u="sng">
                <a:effectLst/>
                <a:latin typeface="Calibri Light" panose="020F0302020204030204" pitchFamily="34" charset="0"/>
                <a:ea typeface="Calibri" panose="020F0502020204030204" pitchFamily="34" charset="0"/>
              </a:rPr>
              <a:t>Creating Regulation and Resilience Training (CR2)</a:t>
            </a:r>
            <a:endParaRPr lang="en-US" sz="180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SzPts val="1200"/>
              <a:buFont typeface="Symbol" panose="05050102010706020507" pitchFamily="18" charset="2"/>
              <a:buChar char=""/>
            </a:pPr>
            <a:r>
              <a:rPr lang="en-US" sz="1800">
                <a:effectLst/>
                <a:latin typeface="Calibri Light" panose="020F0302020204030204" pitchFamily="34" charset="0"/>
                <a:ea typeface="Times New Roman" panose="02020603050405020304" pitchFamily="18" charset="0"/>
              </a:rPr>
              <a:t>An 8-hour course has been introduced to foster self-regulation and communication skills among corrections staff, enhancing their capacity to manage challenging situations and build resilience.</a:t>
            </a:r>
            <a:endParaRPr lang="en-US" sz="1800">
              <a:effectLst/>
              <a:latin typeface="Calibri" panose="020F0502020204030204" pitchFamily="34" charset="0"/>
              <a:ea typeface="Calibri" panose="020F0502020204030204" pitchFamily="34" charset="0"/>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13</a:t>
            </a:fld>
            <a:endParaRPr lang="en-US"/>
          </a:p>
        </p:txBody>
      </p:sp>
    </p:spTree>
    <p:extLst>
      <p:ext uri="{BB962C8B-B14F-4D97-AF65-F5344CB8AC3E}">
        <p14:creationId xmlns:p14="http://schemas.microsoft.com/office/powerpoint/2010/main" val="1278322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**Notes**</a:t>
            </a:r>
          </a:p>
          <a:p>
            <a:r>
              <a:rPr lang="en-US" dirty="0">
                <a:ea typeface="Calibri"/>
                <a:cs typeface="Calibri"/>
              </a:rPr>
              <a:t>The "shorthand" list:</a:t>
            </a:r>
          </a:p>
          <a:p>
            <a:endParaRPr lang="en-US" dirty="0">
              <a:ea typeface="Calibri"/>
              <a:cs typeface="Calibri"/>
            </a:endParaRPr>
          </a:p>
          <a:p>
            <a:pPr marL="171450" indent="-171450">
              <a:buFont typeface="Arial"/>
              <a:buChar char="•"/>
            </a:pPr>
            <a:r>
              <a:rPr lang="en-US" dirty="0"/>
              <a:t>Immediately put Menopause/Female Supplements on canteen; conduct periodic surveys regarding canteen item addition requests.</a:t>
            </a:r>
            <a:endParaRPr lang="en-US" dirty="0">
              <a:ea typeface="Calibri"/>
              <a:cs typeface="Calibri"/>
            </a:endParaRPr>
          </a:p>
          <a:p>
            <a:pPr marL="171450" indent="-171450">
              <a:buFont typeface="Arial"/>
              <a:buChar char="•"/>
            </a:pPr>
            <a:r>
              <a:rPr lang="en-US" dirty="0"/>
              <a:t>Establish clear policies about accommodating special diets and ensure that AICs with specific nutritional needs are able to get those met.</a:t>
            </a:r>
            <a:endParaRPr lang="en-US" dirty="0">
              <a:ea typeface="Calibri"/>
              <a:cs typeface="Calibri"/>
            </a:endParaRPr>
          </a:p>
          <a:p>
            <a:pPr marL="171450" indent="-171450">
              <a:buFont typeface="Arial"/>
              <a:buChar char="•"/>
            </a:pPr>
            <a:r>
              <a:rPr lang="en-US" dirty="0"/>
              <a:t>Implement electronic medical requests and track response timelines.</a:t>
            </a:r>
            <a:endParaRPr lang="en-US" dirty="0">
              <a:ea typeface="Calibri"/>
              <a:cs typeface="Calibri"/>
            </a:endParaRPr>
          </a:p>
          <a:p>
            <a:pPr marL="171450" indent="-171450">
              <a:buFont typeface="Arial"/>
              <a:buChar char="•"/>
            </a:pPr>
            <a:r>
              <a:rPr lang="en-US" dirty="0"/>
              <a:t>Set benchmarks for HS response to AICs; audit and address lapses in compliance.</a:t>
            </a:r>
            <a:endParaRPr lang="en-US" dirty="0">
              <a:ea typeface="Calibri"/>
              <a:cs typeface="Calibri"/>
            </a:endParaRPr>
          </a:p>
          <a:p>
            <a:pPr marL="171450" indent="-171450">
              <a:buFont typeface="Arial"/>
              <a:buChar char="•"/>
            </a:pPr>
            <a:r>
              <a:rPr lang="en-US" dirty="0"/>
              <a:t>Make a system to track routine and follow-up appointments. The system should be able to show target service dates, identify which were achieved, and flag delays so that they can be addressed promptly.</a:t>
            </a:r>
            <a:endParaRPr lang="en-US" dirty="0">
              <a:ea typeface="Calibri"/>
              <a:cs typeface="Calibri"/>
            </a:endParaRPr>
          </a:p>
          <a:p>
            <a:pPr marL="171450" indent="-171450">
              <a:buFont typeface="Arial"/>
              <a:buChar char="•"/>
            </a:pPr>
            <a:r>
              <a:rPr lang="en-US" dirty="0"/>
              <a:t>Develop care timeliness benchmarks for initial encounters and follow up care. Require periodic compliance reporting.</a:t>
            </a:r>
            <a:endParaRPr lang="en-US" dirty="0">
              <a:ea typeface="Calibri"/>
              <a:cs typeface="Calibri"/>
            </a:endParaRPr>
          </a:p>
          <a:p>
            <a:pPr marL="171450" indent="-171450">
              <a:buFont typeface="Arial"/>
              <a:buChar char="•"/>
            </a:pPr>
            <a:r>
              <a:rPr lang="en-US" dirty="0"/>
              <a:t>Include external stakeholders when identifying data and reporting needs for the incoming EHR.</a:t>
            </a:r>
            <a:endParaRPr lang="en-US" dirty="0">
              <a:ea typeface="Calibri"/>
              <a:cs typeface="Calibri"/>
            </a:endParaRPr>
          </a:p>
          <a:p>
            <a:pPr marL="171450" indent="-171450">
              <a:buFont typeface="Arial"/>
              <a:buChar char="•"/>
            </a:pPr>
            <a:r>
              <a:rPr lang="en-US" dirty="0"/>
              <a:t>Following EHR implementation, conduct ongoing assessment to identify improvements and refinements.</a:t>
            </a:r>
            <a:endParaRPr lang="en-US" dirty="0">
              <a:ea typeface="Calibri"/>
              <a:cs typeface="Calibri"/>
            </a:endParaRPr>
          </a:p>
          <a:p>
            <a:pPr marL="171450" indent="-171450">
              <a:buFont typeface="Arial"/>
              <a:buChar char="•"/>
            </a:pPr>
            <a:r>
              <a:rPr lang="en-US" dirty="0"/>
              <a:t>Investigate ways to improve/replace the "TLC" care utilization system.</a:t>
            </a:r>
            <a:endParaRPr lang="en-US" dirty="0">
              <a:ea typeface="Calibri"/>
              <a:cs typeface="Calibri"/>
            </a:endParaRPr>
          </a:p>
          <a:p>
            <a:pPr marL="171450" indent="-171450">
              <a:buFont typeface="Arial"/>
              <a:buChar char="•"/>
            </a:pPr>
            <a:r>
              <a:rPr lang="en-US" dirty="0"/>
              <a:t>Assess whether it would be appropriate/possible to contract with community based healthcare providers to manage health services.</a:t>
            </a:r>
            <a:endParaRPr lang="en-US" dirty="0">
              <a:ea typeface="Calibri"/>
              <a:cs typeface="Calibri"/>
            </a:endParaRPr>
          </a:p>
          <a:p>
            <a:pPr marL="171450" indent="-171450">
              <a:buFont typeface="Arial"/>
              <a:buChar char="•"/>
            </a:pPr>
            <a:r>
              <a:rPr lang="en-US" dirty="0"/>
              <a:t>Reinstate the Chronic Disease/Chronic Pain Self-Management Program.</a:t>
            </a:r>
            <a:endParaRPr lang="en-US" dirty="0">
              <a:ea typeface="Calibri"/>
              <a:cs typeface="Calibri"/>
            </a:endParaRPr>
          </a:p>
          <a:p>
            <a:pPr marL="171450" indent="-171450">
              <a:buFont typeface="Arial"/>
              <a:buChar char="•"/>
            </a:pPr>
            <a:r>
              <a:rPr lang="en-US" dirty="0"/>
              <a:t>Provide health services staff with training in gender responsivity and trauma informed care.</a:t>
            </a:r>
            <a:endParaRPr lang="en-US" dirty="0">
              <a:ea typeface="Calibri"/>
              <a:cs typeface="Calibri"/>
            </a:endParaRPr>
          </a:p>
          <a:p>
            <a:pPr marL="171450" indent="-171450">
              <a:buFont typeface="Arial"/>
              <a:buChar char="•"/>
            </a:pPr>
            <a:r>
              <a:rPr lang="en-US" dirty="0"/>
              <a:t>Begin putting health/wellness information on the tablets. Solicit feedback from AICs about what type of information they would like to see.</a:t>
            </a:r>
            <a:endParaRPr lang="en-US" dirty="0">
              <a:ea typeface="Calibri"/>
              <a:cs typeface="Calibri"/>
            </a:endParaRPr>
          </a:p>
          <a:p>
            <a:pPr marL="171450" indent="-171450">
              <a:buFont typeface="Arial"/>
              <a:buChar char="•"/>
            </a:pPr>
            <a:r>
              <a:rPr lang="en-US" dirty="0"/>
              <a:t>Partner with outside agencies to bring in workshops, seminars, or informational sessions on women's health and wellness issues.</a:t>
            </a:r>
            <a:endParaRPr lang="en-US" dirty="0">
              <a:ea typeface="Calibri"/>
              <a:cs typeface="Calibri"/>
            </a:endParaRPr>
          </a:p>
          <a:p>
            <a:pPr marL="171450" indent="-171450">
              <a:buFont typeface="Arial"/>
              <a:buChar char="•"/>
            </a:pPr>
            <a:r>
              <a:rPr lang="en-US" dirty="0"/>
              <a:t>Immediately create more opportunities for patients to access telehealth.</a:t>
            </a:r>
            <a:endParaRPr lang="en-US" dirty="0">
              <a:ea typeface="Calibri"/>
              <a:cs typeface="Calibri"/>
            </a:endParaRPr>
          </a:p>
          <a:p>
            <a:pPr marL="171450" indent="-171450">
              <a:buFont typeface="Arial"/>
              <a:buChar char="•"/>
            </a:pPr>
            <a:r>
              <a:rPr lang="en-US" dirty="0"/>
              <a:t>Peers working as health and wellness supports for other AICs should be appropriately trained and compensated, with an avenue to achieve certification(s) that transfer to post-release settings.</a:t>
            </a:r>
            <a:endParaRPr lang="en-US" dirty="0">
              <a:ea typeface="Calibri"/>
              <a:cs typeface="Calibri"/>
            </a:endParaRPr>
          </a:p>
          <a:p>
            <a:pPr marL="171450" indent="-171450">
              <a:buFont typeface="Arial"/>
              <a:buChar char="•"/>
            </a:pPr>
            <a:r>
              <a:rPr lang="en-US" dirty="0"/>
              <a:t>End strip searches after medical procedures.</a:t>
            </a:r>
            <a:endParaRPr lang="en-US" dirty="0">
              <a:ea typeface="Calibri"/>
              <a:cs typeface="Calibri"/>
            </a:endParaRPr>
          </a:p>
          <a:p>
            <a:pPr marL="171450" indent="-171450">
              <a:buFont typeface="Arial"/>
              <a:buChar char="•"/>
            </a:pPr>
            <a:r>
              <a:rPr lang="en-US" dirty="0"/>
              <a:t>Establish a way to solicit regular, anonymous feedback from staff and AICs regarding health services policies and practices and provide that feedback to the Governor's Advisory Panel and the Corrections Ombudsperson.</a:t>
            </a:r>
            <a:endParaRPr lang="en-US" dirty="0">
              <a:ea typeface="Calibri"/>
              <a:cs typeface="Calibri"/>
            </a:endParaRPr>
          </a:p>
          <a:p>
            <a:pPr marL="171450" indent="-171450">
              <a:buFont typeface="Arial"/>
              <a:buChar char="•"/>
            </a:pPr>
            <a:r>
              <a:rPr lang="en-US" dirty="0"/>
              <a:t>Incorporate AICs and staff into discussion/policy development processes. This can help to bring the perspectives of all to address policies and practices that are being developed or modified, while providing a mechanism for information from each group to be communicated to the others.</a:t>
            </a:r>
            <a:endParaRPr lang="en-US" dirty="0">
              <a:ea typeface="Calibri"/>
              <a:cs typeface="Calibri"/>
            </a:endParaRPr>
          </a:p>
          <a:p>
            <a:pPr marL="171450" indent="-171450">
              <a:buFont typeface="Arial"/>
              <a:buChar char="•"/>
            </a:pPr>
            <a:r>
              <a:rPr lang="en-US" dirty="0"/>
              <a:t>Establish written guidelines for managing care for patients with multiple issues or complex medical needs, including scheduling longer appointments for those individuals so that a comprehensive care approach can be used and AIC time away from work/education is minimized.</a:t>
            </a:r>
            <a:endParaRPr lang="en-US" dirty="0">
              <a:ea typeface="Calibri"/>
              <a:cs typeface="Calibri"/>
            </a:endParaRPr>
          </a:p>
          <a:p>
            <a:pPr marL="171450" indent="-171450">
              <a:buFont typeface="Arial"/>
              <a:buChar char="•"/>
            </a:pPr>
            <a:r>
              <a:rPr lang="en-US" dirty="0"/>
              <a:t>Stop requiring AICs to forfeit PRAS points due to medical/behavioral health appointments. (Either pay people for those days or ensure that after-hours and weekend appointments are available.)</a:t>
            </a:r>
            <a:endParaRPr lang="en-US" dirty="0">
              <a:ea typeface="Calibri"/>
              <a:cs typeface="Calibri"/>
            </a:endParaRPr>
          </a:p>
          <a:p>
            <a:pPr marL="171450" indent="-171450">
              <a:buFont typeface="Arial"/>
              <a:buChar char="•"/>
            </a:pPr>
            <a:r>
              <a:rPr lang="en-US" dirty="0"/>
              <a:t>Establish a protocol for regular communication and improved coordination among administration, facility medical services staff, and AICs.</a:t>
            </a:r>
            <a:endParaRPr lang="en-US" dirty="0">
              <a:ea typeface="Calibri"/>
              <a:cs typeface="Calibri"/>
            </a:endParaRPr>
          </a:p>
          <a:p>
            <a:pPr marL="171450" indent="-171450">
              <a:buFont typeface="Arial"/>
              <a:buChar char="•"/>
            </a:pPr>
            <a:r>
              <a:rPr lang="en-US" dirty="0"/>
              <a:t>Implement a boundary spanner / patient advocate role within the facility.</a:t>
            </a:r>
            <a:endParaRPr lang="en-US" dirty="0">
              <a:ea typeface="Calibri"/>
              <a:cs typeface="Calibri"/>
            </a:endParaRPr>
          </a:p>
          <a:p>
            <a:pPr marL="171450" indent="-171450">
              <a:buFont typeface="Arial"/>
              <a:buChar char="•"/>
            </a:pPr>
            <a:r>
              <a:rPr lang="en-US" dirty="0"/>
              <a:t>Implement an ADL Assistant (peer) training program.</a:t>
            </a:r>
            <a:endParaRPr lang="en-US" dirty="0">
              <a:ea typeface="Calibri"/>
              <a:cs typeface="Calibri"/>
            </a:endParaRPr>
          </a:p>
          <a:p>
            <a:pPr marL="171450" indent="-171450">
              <a:buFont typeface="Arial"/>
              <a:buChar char="•"/>
            </a:pPr>
            <a:r>
              <a:rPr lang="en-US" dirty="0"/>
              <a:t>Periodically engage medical services staff to identify ways to address burnout and compassion fatigue.</a:t>
            </a:r>
            <a:endParaRPr lang="en-US" dirty="0">
              <a:ea typeface="Calibri"/>
              <a:cs typeface="Calibri"/>
            </a:endParaRPr>
          </a:p>
          <a:p>
            <a:pPr marL="171450" indent="-171450">
              <a:buFont typeface="Arial"/>
              <a:buChar char="•"/>
            </a:pPr>
            <a:r>
              <a:rPr lang="en-US" dirty="0"/>
              <a:t>Provide patients with a written after-visit summary that includes any diagnoses, test results, self-care recommendations, and care plan.</a:t>
            </a:r>
            <a:endParaRPr lang="en-US" dirty="0">
              <a:ea typeface="Calibri"/>
              <a:cs typeface="Calibri"/>
            </a:endParaRPr>
          </a:p>
          <a:p>
            <a:pPr marL="171450" indent="-171450">
              <a:buFont typeface="Arial"/>
              <a:buChar char="•"/>
            </a:pPr>
            <a:r>
              <a:rPr lang="en-US" dirty="0"/>
              <a:t>Create a shared recreational space at CCCF (gym/multipurpose building).</a:t>
            </a:r>
            <a:endParaRPr lang="en-US" dirty="0">
              <a:ea typeface="Calibri"/>
              <a:cs typeface="Calibri"/>
            </a:endParaRPr>
          </a:p>
          <a:p>
            <a:pPr marL="171450" indent="-171450">
              <a:buFont typeface="Arial"/>
              <a:buChar char="•"/>
            </a:pPr>
            <a:r>
              <a:rPr lang="en-US" dirty="0"/>
              <a:t>Develop a way for medical services and other facility staff to anonymously report issues with the provision of healthcare services.</a:t>
            </a:r>
            <a:endParaRPr lang="en-US" dirty="0">
              <a:ea typeface="Calibri"/>
              <a:cs typeface="Calibri"/>
            </a:endParaRPr>
          </a:p>
          <a:p>
            <a:pPr marL="171450" indent="-171450">
              <a:buFont typeface="Arial"/>
              <a:buChar char="•"/>
            </a:pPr>
            <a:r>
              <a:rPr lang="en-US" dirty="0"/>
              <a:t>Reinitiate targeted discussions/negotiations with AFSCME, DOC, and nursing staff to investigate the possibility of 3 x 12 or other alternative workweek schedules.</a:t>
            </a:r>
            <a:endParaRPr lang="en-US" dirty="0">
              <a:ea typeface="Calibri"/>
              <a:cs typeface="Calibri"/>
            </a:endParaRPr>
          </a:p>
          <a:p>
            <a:pPr marL="171450" indent="-171450">
              <a:buFont typeface="Arial"/>
              <a:buChar char="•"/>
            </a:pPr>
            <a:r>
              <a:rPr lang="en-US" dirty="0"/>
              <a:t>Utilize the Pregnancy Coordinator Nurse Practitioner position that is being added through the GIPA POP process to identify women's healthcare needs and advance women's health initiatives at CCCF.</a:t>
            </a:r>
            <a:endParaRPr lang="en-US" dirty="0">
              <a:ea typeface="Calibri"/>
              <a:cs typeface="Calibri"/>
            </a:endParaRPr>
          </a:p>
          <a:p>
            <a:pPr marL="171450" indent="-171450">
              <a:buFont typeface="Arial"/>
              <a:buChar char="•"/>
            </a:pPr>
            <a:r>
              <a:rPr lang="en-US" dirty="0"/>
              <a:t>Provide releasing AICS patient-centered contraceptive counseling and the contraception method of their choice upon release, with enough refills to last until they can reasonably access health care.</a:t>
            </a:r>
            <a:endParaRPr lang="en-US" dirty="0">
              <a:ea typeface="Calibri"/>
              <a:cs typeface="Calibri"/>
            </a:endParaRPr>
          </a:p>
          <a:p>
            <a:pPr marL="171450" indent="-171450">
              <a:buFont typeface="Arial"/>
              <a:buChar char="•"/>
            </a:pPr>
            <a:r>
              <a:rPr lang="en-US" dirty="0"/>
              <a:t>Identify a point person to ensure that individuals are released with a 30-day supply of all medications. Develop a written process to quickly address those situations where release meds are not provided, and provide this in writing to the releasing individual.</a:t>
            </a:r>
            <a:endParaRPr lang="en-US" dirty="0">
              <a:ea typeface="Calibri"/>
              <a:cs typeface="Calibri"/>
            </a:endParaRPr>
          </a:p>
          <a:p>
            <a:pPr marL="171450" indent="-171450">
              <a:buFont typeface="Arial"/>
              <a:buChar char="•"/>
            </a:pPr>
            <a:r>
              <a:rPr lang="en-US" dirty="0"/>
              <a:t>Assign a medical staff member to meet with individuals in advance of their release to ensure they have the resources and connections they need to ensure continuity of care.</a:t>
            </a:r>
            <a:endParaRPr lang="en-US" dirty="0">
              <a:ea typeface="Calibri"/>
              <a:cs typeface="Calibri"/>
            </a:endParaRPr>
          </a:p>
          <a:p>
            <a:pPr marL="171450" indent="-171450">
              <a:buFont typeface="Arial"/>
              <a:buChar char="•"/>
            </a:pPr>
            <a:r>
              <a:rPr lang="en-US" dirty="0"/>
              <a:t>Perform an intake-to-release systems audit at the facility to identify where a) policies are in place but are not being followed or b) policy development or clarification is needed.</a:t>
            </a:r>
            <a:endParaRPr lang="en-US" dirty="0">
              <a:ea typeface="Calibri"/>
              <a:cs typeface="Calibri"/>
            </a:endParaRPr>
          </a:p>
          <a:p>
            <a:pPr marL="171450" indent="-171450">
              <a:buFont typeface="Arial"/>
              <a:buChar char="•"/>
            </a:pPr>
            <a:r>
              <a:rPr lang="en-US" dirty="0"/>
              <a:t>Streamline processes for obtaining low-cost adaptive needs, such as hearing aids, eyeglasses, and dentures.</a:t>
            </a:r>
            <a:endParaRPr lang="en-US" dirty="0">
              <a:ea typeface="Calibri"/>
              <a:cs typeface="Calibri"/>
            </a:endParaRPr>
          </a:p>
          <a:p>
            <a:pPr marL="171450" indent="-171450">
              <a:buFont typeface="Arial"/>
              <a:buChar char="•"/>
            </a:pPr>
            <a:r>
              <a:rPr lang="en-US" dirty="0"/>
              <a:t>Establish a procedure for medical staff to appropriately document work restriction and dietary need recommendations and a procedure for individuals to timely address incidents where these are not being documented or honored.</a:t>
            </a:r>
            <a:endParaRPr lang="en-US" dirty="0">
              <a:ea typeface="Calibri"/>
              <a:cs typeface="Calibri"/>
            </a:endParaRPr>
          </a:p>
          <a:p>
            <a:pPr marL="171450" indent="-171450">
              <a:buFont typeface="Arial"/>
              <a:buChar char="•"/>
            </a:pPr>
            <a:r>
              <a:rPr lang="en-US" dirty="0"/>
              <a:t>Eliminate the practice of modifying prescription/aftercare instructions provided by outside specialists. If a modification is necessary, require that it not be done without the approval of the outside specialist.</a:t>
            </a:r>
            <a:endParaRPr lang="en-US" dirty="0">
              <a:ea typeface="Calibri"/>
              <a:cs typeface="Calibri"/>
            </a:endParaRPr>
          </a:p>
          <a:p>
            <a:pPr marL="171450" indent="-171450">
              <a:buFont typeface="Arial"/>
              <a:buChar char="•"/>
            </a:pPr>
            <a:r>
              <a:rPr lang="en-US" dirty="0"/>
              <a:t>Health services statistical reports (per NCCHC best practices) should be made at least monthly and provided to the facility administrator, agency leadership, the Corrections Ombudsperson, the Governor’s Advisory Panel, and others as appropriate.</a:t>
            </a:r>
            <a:endParaRPr lang="en-US" dirty="0">
              <a:ea typeface="Calibri"/>
              <a:cs typeface="Calibri"/>
            </a:endParaRPr>
          </a:p>
          <a:p>
            <a:pPr marL="171450" indent="-171450">
              <a:buFont typeface="Arial"/>
              <a:buChar char="•"/>
            </a:pPr>
            <a:r>
              <a:rPr lang="en-US" dirty="0"/>
              <a:t>CQI committee meeting minutes and summaries as well as the written annual review of the effectiveness of the CQI program (per NCCHC best practices) should be provided to facility administrator, agency leadership, the Corrections Ombudsperson, the Governor’s Advisory Panel, and others as appropriate.</a:t>
            </a:r>
            <a:endParaRPr lang="en-US" dirty="0">
              <a:ea typeface="Calibri"/>
              <a:cs typeface="Calibri"/>
            </a:endParaRPr>
          </a:p>
          <a:p>
            <a:pPr marL="171450" indent="-171450">
              <a:buFont typeface="Arial"/>
              <a:buChar char="•"/>
            </a:pPr>
            <a:r>
              <a:rPr lang="en-US" dirty="0"/>
              <a:t>Modify intake procedures to require that individuals receive an initial medical clearance to work in the kitchen and other areas.</a:t>
            </a:r>
            <a:endParaRPr lang="en-US" dirty="0">
              <a:ea typeface="Calibri"/>
              <a:cs typeface="Calibri"/>
            </a:endParaRPr>
          </a:p>
          <a:p>
            <a:pPr marL="171450" indent="-171450">
              <a:buFont typeface="Arial"/>
              <a:buChar char="•"/>
            </a:pPr>
            <a:r>
              <a:rPr lang="en-US" dirty="0"/>
              <a:t>Implement a Community Health Worker (peer) training and certification program.</a:t>
            </a:r>
            <a:endParaRPr lang="en-US" dirty="0">
              <a:ea typeface="Calibri"/>
              <a:cs typeface="Calibri"/>
            </a:endParaRPr>
          </a:p>
          <a:p>
            <a:pPr marL="171450" indent="-171450">
              <a:buFont typeface="Arial"/>
              <a:buChar char="•"/>
            </a:pPr>
            <a:r>
              <a:rPr lang="en-US" dirty="0"/>
              <a:t>Investigate the benefits/feasibility of moving male intake out of CCCF.</a:t>
            </a:r>
            <a:endParaRPr lang="en-US" dirty="0">
              <a:ea typeface="Calibri"/>
              <a:cs typeface="Calibri"/>
            </a:endParaRPr>
          </a:p>
          <a:p>
            <a:pPr marL="171450" indent="-171450">
              <a:buFont typeface="Arial"/>
              <a:buChar char="•"/>
            </a:pPr>
            <a:r>
              <a:rPr lang="en-US" dirty="0"/>
              <a:t>Expand the prescription medication formulary to correlate with OHP / public health offerings.</a:t>
            </a:r>
            <a:endParaRPr lang="en-US" dirty="0">
              <a:ea typeface="Calibri"/>
              <a:cs typeface="Calibri"/>
            </a:endParaRPr>
          </a:p>
          <a:p>
            <a:pPr marL="171450" indent="-171450">
              <a:buFont typeface="Arial"/>
              <a:buChar char="•"/>
            </a:pPr>
            <a:r>
              <a:rPr lang="en-US" dirty="0"/>
              <a:t>Establish “office hours” for patients to come in to ask follow-up questions and receive post-visit clarification.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14</a:t>
            </a:fld>
            <a:endParaRPr lang="en-US"/>
          </a:p>
        </p:txBody>
      </p:sp>
    </p:spTree>
    <p:extLst>
      <p:ext uri="{BB962C8B-B14F-4D97-AF65-F5344CB8AC3E}">
        <p14:creationId xmlns:p14="http://schemas.microsoft.com/office/powerpoint/2010/main" val="1832950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Making the work part of DOC’s value system. Thoughtful about the first five and then our commitment to all – this work will begin as resources become available. </a:t>
            </a:r>
          </a:p>
        </p:txBody>
      </p:sp>
      <p:sp>
        <p:nvSpPr>
          <p:cNvPr id="4" name="Slide Number Placeholder 3"/>
          <p:cNvSpPr>
            <a:spLocks noGrp="1"/>
          </p:cNvSpPr>
          <p:nvPr>
            <p:ph type="sldNum" sz="quarter" idx="5"/>
          </p:nvPr>
        </p:nvSpPr>
        <p:spPr/>
        <p:txBody>
          <a:bodyPr/>
          <a:lstStyle/>
          <a:p>
            <a:fld id="{FB5A52E4-42FD-418E-A84A-0745F51002AC}" type="slidenum">
              <a:rPr lang="en-US" smtClean="0"/>
              <a:t>15</a:t>
            </a:fld>
            <a:endParaRPr lang="en-US"/>
          </a:p>
        </p:txBody>
      </p:sp>
    </p:spTree>
    <p:extLst>
      <p:ext uri="{BB962C8B-B14F-4D97-AF65-F5344CB8AC3E}">
        <p14:creationId xmlns:p14="http://schemas.microsoft.com/office/powerpoint/2010/main" val="1467247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public-facing website </a:t>
            </a:r>
            <a:r>
              <a:rPr lang="en-US" i="1" dirty="0">
                <a:ea typeface="Calibri"/>
                <a:cs typeface="Calibri"/>
              </a:rPr>
              <a:t>draft</a:t>
            </a:r>
            <a:r>
              <a:rPr lang="en-US" dirty="0">
                <a:ea typeface="Calibri"/>
                <a:cs typeface="Calibri"/>
              </a:rPr>
              <a:t> can be viewed here:  </a:t>
            </a:r>
            <a:r>
              <a:rPr lang="en-US" dirty="0">
                <a:hlinkClick r:id="rId3"/>
              </a:rPr>
              <a:t>https://app.smartsheet.com/b/publish?EQBCT=d620d9cd166e4f15b7732056f37fd9bd</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16</a:t>
            </a:fld>
            <a:endParaRPr lang="en-US"/>
          </a:p>
        </p:txBody>
      </p:sp>
    </p:spTree>
    <p:extLst>
      <p:ext uri="{BB962C8B-B14F-4D97-AF65-F5344CB8AC3E}">
        <p14:creationId xmlns:p14="http://schemas.microsoft.com/office/powerpoint/2010/main" val="574928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sz="2000" dirty="0"/>
              <a:t>I want to spend some time talking about our challenges at DOC…(see Mike’s notes)</a:t>
            </a:r>
          </a:p>
        </p:txBody>
      </p:sp>
      <p:sp>
        <p:nvSpPr>
          <p:cNvPr id="4" name="Slide Number Placeholder 3"/>
          <p:cNvSpPr>
            <a:spLocks noGrp="1"/>
          </p:cNvSpPr>
          <p:nvPr>
            <p:ph type="sldNum" sz="quarter" idx="5"/>
          </p:nvPr>
        </p:nvSpPr>
        <p:spPr/>
        <p:txBody>
          <a:bodyPr/>
          <a:lstStyle/>
          <a:p>
            <a:fld id="{C49A43E6-4819-4CCF-BE0E-1306A39C99B2}" type="slidenum">
              <a:rPr lang="en-US" smtClean="0"/>
              <a:t>17</a:t>
            </a:fld>
            <a:endParaRPr lang="en-US"/>
          </a:p>
        </p:txBody>
      </p:sp>
    </p:spTree>
    <p:extLst>
      <p:ext uri="{BB962C8B-B14F-4D97-AF65-F5344CB8AC3E}">
        <p14:creationId xmlns:p14="http://schemas.microsoft.com/office/powerpoint/2010/main" val="1495021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anose="05050102010706020507" pitchFamily="18" charset="2"/>
              <a:buChar char=""/>
            </a:pPr>
            <a:r>
              <a:rPr lang="en-US" sz="1200">
                <a:effectLst/>
                <a:latin typeface="+mn-lt"/>
                <a:ea typeface="Times New Roman" panose="02020603050405020304" pitchFamily="18" charset="0"/>
              </a:rPr>
              <a:t>We're optimizing candidate flow by reaching out to those in the Portland and Salem pipelines who are unlikely to move forward due to limited vacancies. We're offering them faster paths by transferring applications to institutions with immediate need—e.g., 5 CRCI candidates were successfully redirected to CCCF for quicker onboarding.</a:t>
            </a:r>
            <a:endParaRPr lang="en-US" sz="1200">
              <a:effectLst/>
              <a:latin typeface="+mn-l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a:effectLst/>
                <a:latin typeface="+mn-lt"/>
                <a:ea typeface="Times New Roman" panose="02020603050405020304" pitchFamily="18" charset="0"/>
              </a:rPr>
              <a:t>Our new HR Assistants are delivering strong results. They’re maintaining candidate engagement and moving people efficiently through </a:t>
            </a:r>
            <a:r>
              <a:rPr lang="en-US" sz="1200" err="1">
                <a:effectLst/>
                <a:latin typeface="+mn-lt"/>
                <a:ea typeface="Times New Roman" panose="02020603050405020304" pitchFamily="18" charset="0"/>
              </a:rPr>
              <a:t>eSOPH</a:t>
            </a:r>
            <a:r>
              <a:rPr lang="en-US" sz="1200">
                <a:effectLst/>
                <a:latin typeface="+mn-lt"/>
                <a:ea typeface="Times New Roman" panose="02020603050405020304" pitchFamily="18" charset="0"/>
              </a:rPr>
              <a:t>, with 20+ candidates completing it weekly and moving into background checks.</a:t>
            </a:r>
            <a:endParaRPr lang="en-US" sz="1200">
              <a:effectLst/>
              <a:latin typeface="+mn-l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a:effectLst/>
                <a:latin typeface="+mn-lt"/>
                <a:ea typeface="Times New Roman" panose="02020603050405020304" pitchFamily="18" charset="0"/>
              </a:rPr>
              <a:t>We’re growing awareness of ODOC careers through active presence at hiring events, the State Fair, and targeted outreach at local universities and high schools.</a:t>
            </a:r>
            <a:endParaRPr lang="en-US" sz="1200">
              <a:effectLst/>
              <a:latin typeface="+mn-l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a:effectLst/>
                <a:latin typeface="+mn-lt"/>
                <a:ea typeface="Times New Roman" panose="02020603050405020304" pitchFamily="18" charset="0"/>
              </a:rPr>
              <a:t>We’ve developed a cadet program for behavioral health and CO roles in partnership with Salem’s Career Technical Education Center (CTEC) - targeting early talent and building a long-term pipeline.</a:t>
            </a:r>
            <a:endParaRPr lang="en-US" sz="1200">
              <a:effectLst/>
              <a:latin typeface="+mn-lt"/>
              <a:ea typeface="Calibri" panose="020F0502020204030204" pitchFamily="34" charset="0"/>
            </a:endParaRPr>
          </a:p>
          <a:p>
            <a:pPr marL="342900" indent="-342900">
              <a:buFont typeface="Symbol" panose="05050102010706020507" pitchFamily="18" charset="2"/>
              <a:buChar char=""/>
            </a:pPr>
            <a:r>
              <a:rPr lang="en-US" sz="1200">
                <a:effectLst/>
                <a:latin typeface="+mn-lt"/>
                <a:ea typeface="Times New Roman" panose="02020603050405020304" pitchFamily="18" charset="0"/>
                <a:cs typeface="Calibri"/>
              </a:rPr>
              <a:t>The Correctional Professional Trainee </a:t>
            </a:r>
            <a:r>
              <a:rPr lang="en-US" sz="1200">
                <a:latin typeface="+mn-lt"/>
                <a:ea typeface="Times New Roman" panose="02020603050405020304" pitchFamily="18" charset="0"/>
                <a:cs typeface="Calibri"/>
              </a:rPr>
              <a:t>program</a:t>
            </a:r>
            <a:r>
              <a:rPr lang="en-US" sz="1200">
                <a:effectLst/>
                <a:latin typeface="+mn-lt"/>
                <a:ea typeface="Times New Roman" panose="02020603050405020304" pitchFamily="18" charset="0"/>
                <a:cs typeface="Calibri"/>
              </a:rPr>
              <a:t> is now embedded at CCCF, EOCI, and TRCI. CCCF just advanced four CPTs to CO status (with two more close behind), and EOCI has transitioned five CPTs to permanent roles.</a:t>
            </a:r>
            <a:endParaRPr lang="en-US" sz="1200">
              <a:effectLst/>
              <a:latin typeface="+mn-lt"/>
              <a:ea typeface="Calibri" panose="020F0502020204030204" pitchFamily="34" charset="0"/>
              <a:cs typeface="Calibri"/>
            </a:endParaRPr>
          </a:p>
          <a:p>
            <a:pPr marL="342900" indent="-342900">
              <a:buFont typeface="Symbol" panose="05050102010706020507" pitchFamily="18" charset="2"/>
              <a:buChar char=""/>
            </a:pPr>
            <a:r>
              <a:rPr lang="en-US" sz="1200">
                <a:latin typeface="+mn-lt"/>
                <a:cs typeface="Calibri"/>
              </a:rPr>
              <a:t>We are seeing success in bringing lots of candidates - with attrition (retirements, promotions, </a:t>
            </a:r>
            <a:r>
              <a:rPr lang="en-US" sz="1200" err="1">
                <a:latin typeface="+mn-lt"/>
                <a:cs typeface="Calibri"/>
              </a:rPr>
              <a:t>etc</a:t>
            </a:r>
            <a:r>
              <a:rPr lang="en-US" sz="1200">
                <a:latin typeface="+mn-lt"/>
                <a:cs typeface="Calibri"/>
              </a:rPr>
              <a:t>) we are still maintaining a positive trend toward full staffing over the next year</a:t>
            </a:r>
          </a:p>
          <a:p>
            <a:pPr marL="342900" indent="-342900">
              <a:buFont typeface="Symbol" panose="05050102010706020507" pitchFamily="18" charset="2"/>
              <a:buChar char=""/>
            </a:pPr>
            <a:r>
              <a:rPr lang="en-US" sz="1200" b="0" i="0">
                <a:effectLst/>
                <a:latin typeface="+mn-lt"/>
                <a:ea typeface="Calibri" panose="020F0502020204030204" pitchFamily="34" charset="0"/>
              </a:rPr>
              <a:t>Despite natural attrition from retirements and promotions, we’re seeing steady hiring progress. With strong candidate flow and improved onboarding systems, we’re on track to strengthen staffing levels across institutions - supporting safer operations and long-term stability.</a:t>
            </a:r>
          </a:p>
          <a:p>
            <a:pPr marL="0" marR="0">
              <a:spcBef>
                <a:spcPts val="0"/>
              </a:spcBef>
              <a:spcAft>
                <a:spcPts val="0"/>
              </a:spcAft>
            </a:pPr>
            <a:r>
              <a:rPr lang="en-US" sz="1200">
                <a:effectLst/>
                <a:latin typeface="+mn-lt"/>
                <a:ea typeface="Calibri" panose="020F0502020204030204" pitchFamily="34" charset="0"/>
              </a:rPr>
              <a:t> </a:t>
            </a:r>
          </a:p>
          <a:p>
            <a:pPr marL="342900" indent="-342900">
              <a:buFont typeface="Symbol" panose="05050102010706020507" pitchFamily="18" charset="2"/>
              <a:buChar char=""/>
            </a:pPr>
            <a:endParaRPr lang="en-US" sz="1200">
              <a:latin typeface="+mn-lt"/>
              <a:ea typeface="Calibri"/>
              <a:cs typeface="Calibri"/>
            </a:endParaRPr>
          </a:p>
          <a:p>
            <a:endParaRPr lang="en-US" sz="1200">
              <a:latin typeface="+mn-lt"/>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18</a:t>
            </a:fld>
            <a:endParaRPr lang="en-US"/>
          </a:p>
        </p:txBody>
      </p:sp>
    </p:spTree>
    <p:extLst>
      <p:ext uri="{BB962C8B-B14F-4D97-AF65-F5344CB8AC3E}">
        <p14:creationId xmlns:p14="http://schemas.microsoft.com/office/powerpoint/2010/main" val="3670547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rPr>
              <a:t>Leadership matters – leadership challenges at CCCF. Many Superintendents over the years. Interim Sup we will select a visionary leader. Likely from outside – new ideas, etc. </a:t>
            </a:r>
          </a:p>
          <a:p>
            <a:pPr marL="0" marR="0">
              <a:spcBef>
                <a:spcPts val="0"/>
              </a:spcBef>
              <a:spcAft>
                <a:spcPts val="0"/>
              </a:spcAft>
            </a:pP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rPr>
              <a:t>Employee engagement – we have to take care of our employees, so they can run the institution with care. </a:t>
            </a:r>
          </a:p>
          <a:p>
            <a:pPr marL="0" marR="0">
              <a:spcBef>
                <a:spcPts val="0"/>
              </a:spcBef>
              <a:spcAft>
                <a:spcPts val="0"/>
              </a:spcAft>
            </a:pP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rPr>
              <a:t>GIPA Training and Staff Culture Workgroup (Team 2):</a:t>
            </a:r>
            <a:br>
              <a:rPr lang="en-US" sz="1800">
                <a:effectLst/>
                <a:latin typeface="Calibri" panose="020F0502020204030204" pitchFamily="34" charset="0"/>
                <a:ea typeface="Calibri" panose="020F0502020204030204" pitchFamily="34" charset="0"/>
              </a:rPr>
            </a:br>
            <a:br>
              <a:rPr lang="en-US" sz="1800">
                <a:effectLst/>
                <a:latin typeface="Calibri" panose="020F0502020204030204" pitchFamily="34" charset="0"/>
                <a:ea typeface="Calibri" panose="020F0502020204030204" pitchFamily="34" charset="0"/>
              </a:rPr>
            </a:br>
            <a:r>
              <a:rPr lang="en-US" sz="1800">
                <a:effectLst/>
                <a:latin typeface="Calibri" panose="020F0502020204030204" pitchFamily="34" charset="0"/>
                <a:ea typeface="Calibri" panose="020F0502020204030204" pitchFamily="34" charset="0"/>
              </a:rPr>
              <a:t>What We've Done</a:t>
            </a:r>
          </a:p>
          <a:p>
            <a:pPr marL="342900" marR="0" lvl="0" indent="-342900">
              <a:spcBef>
                <a:spcPts val="0"/>
              </a:spcBef>
              <a:spcAft>
                <a:spcPts val="0"/>
              </a:spcAft>
              <a:buFont typeface="+mj-lt"/>
              <a:buAutoNum type="arabicPeriod"/>
              <a:tabLst>
                <a:tab pos="457200" algn="l"/>
              </a:tabLst>
            </a:pPr>
            <a:r>
              <a:rPr lang="en-US" sz="1800">
                <a:effectLst/>
                <a:latin typeface="Calibri" panose="020F0502020204030204" pitchFamily="34" charset="0"/>
                <a:ea typeface="Times New Roman" panose="02020603050405020304" pitchFamily="18" charset="0"/>
              </a:rPr>
              <a:t>We’ve developed a practical expectations roadmap for institutional managers - a guide to strengthen staff visibility, engagement, communication, and accountability. It’s not about adding tasks - it’s about reinforcing what good managers already do. </a:t>
            </a:r>
            <a:endParaRPr lang="en-US" sz="180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800">
                <a:effectLst/>
                <a:latin typeface="Calibri" panose="020F0502020204030204" pitchFamily="34" charset="0"/>
                <a:ea typeface="Times New Roman" panose="02020603050405020304" pitchFamily="18" charset="0"/>
              </a:rPr>
              <a:t>We created a one-page visual resource to clarify what GIPA is, and what it isn’t. This will help reintroduce the initiative in a way that’s accessible, actionable, and cuts through confusion.</a:t>
            </a:r>
            <a:endParaRPr lang="en-US" sz="180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tabLst>
                <a:tab pos="457200" algn="l"/>
              </a:tabLst>
            </a:pPr>
            <a:r>
              <a:rPr lang="en-US" sz="1800">
                <a:effectLst/>
                <a:latin typeface="Calibri" panose="020F0502020204030204" pitchFamily="34" charset="0"/>
                <a:ea typeface="Times New Roman" panose="02020603050405020304" pitchFamily="18" charset="0"/>
              </a:rPr>
              <a:t>We built a foundational training framework that includes short videos and interactive materials to give staff the tools they need to lead, coach, and communicate more effectively.</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a:effectLst/>
                <a:latin typeface="Calibri" panose="020F0502020204030204" pitchFamily="34" charset="0"/>
                <a:ea typeface="Calibri" panose="020F0502020204030204" pitchFamily="34" charset="0"/>
              </a:rPr>
              <a:t>What’s Coming Next</a:t>
            </a:r>
          </a:p>
          <a:p>
            <a:pPr marL="342900" marR="0" lvl="0" indent="-342900">
              <a:spcBef>
                <a:spcPts val="0"/>
              </a:spcBef>
              <a:spcAft>
                <a:spcPts val="0"/>
              </a:spcAft>
              <a:buFont typeface="+mj-lt"/>
              <a:buAutoNum type="arabicPeriod" startAt="4"/>
              <a:tabLst>
                <a:tab pos="457200" algn="l"/>
              </a:tabLst>
            </a:pPr>
            <a:r>
              <a:rPr lang="en-US" sz="1800">
                <a:effectLst/>
                <a:latin typeface="Calibri" panose="020F0502020204030204" pitchFamily="34" charset="0"/>
                <a:ea typeface="Times New Roman" panose="02020603050405020304" pitchFamily="18" charset="0"/>
              </a:rPr>
              <a:t>We’re launching a structured training series to embed these tools into daily operations, starting with CCCF and expanding across the agency.</a:t>
            </a:r>
            <a:endParaRPr lang="en-US" sz="180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startAt="4"/>
              <a:tabLst>
                <a:tab pos="457200" algn="l"/>
              </a:tabLst>
            </a:pPr>
            <a:r>
              <a:rPr lang="en-US" sz="1800">
                <a:effectLst/>
                <a:latin typeface="Calibri" panose="020F0502020204030204" pitchFamily="34" charset="0"/>
                <a:ea typeface="Times New Roman" panose="02020603050405020304" pitchFamily="18" charset="0"/>
              </a:rPr>
              <a:t>We’ll continue partnering with facility leadership to reintroduce GIPA in practical ways, starting with what's working, building trust, and engaging every level of staff in the culture we’re shaping.</a:t>
            </a:r>
            <a:endParaRPr lang="en-US" sz="18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B5A52E4-42FD-418E-A84A-0745F51002AC}" type="slidenum">
              <a:rPr lang="en-US" smtClean="0"/>
              <a:t>19</a:t>
            </a:fld>
            <a:endParaRPr lang="en-US"/>
          </a:p>
        </p:txBody>
      </p:sp>
    </p:spTree>
    <p:extLst>
      <p:ext uri="{BB962C8B-B14F-4D97-AF65-F5344CB8AC3E}">
        <p14:creationId xmlns:p14="http://schemas.microsoft.com/office/powerpoint/2010/main" val="2143139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Heidi – value statement – we want our institutions to be safe, we want our staff to feel protected, and we will hold staff responsible, include prosecution and termination. Changes to physical structure and also using technology – body cameras. Speed up investigations</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effectLst/>
                <a:latin typeface="Calibri"/>
                <a:ea typeface="Calibri"/>
                <a:cs typeface="Calibri"/>
              </a:rPr>
              <a:t>The </a:t>
            </a:r>
            <a:r>
              <a:rPr lang="en-US" sz="1200" b="1" dirty="0">
                <a:effectLst/>
                <a:latin typeface="Calibri"/>
                <a:ea typeface="Calibri"/>
                <a:cs typeface="Calibri"/>
              </a:rPr>
              <a:t>PREA Compliance Manager (PCM)</a:t>
            </a:r>
            <a:r>
              <a:rPr lang="en-US" sz="1200" dirty="0">
                <a:effectLst/>
                <a:latin typeface="Calibri"/>
                <a:ea typeface="Calibri"/>
                <a:cs typeface="Calibri"/>
              </a:rPr>
              <a:t> is a management staff person with sufficient time and authority to coordinate the facility’s efforts to comply with the federal PREA standards. This position is required by the PREA standards. The PCM reports to the Inspector General, independent of the facility and serves as a back up to for the Sexual Abuse Liaison. The PCM has responsible for the overall PREA program at the facility. The PCM leads reviews of unsubstantiated and substantiated allegations of sexual abuse within 30 days of investigational closure. The PCM acts as the facility’s main point of conduct for audits and audit preparation, as well as the primary point of contact for litigations, tort claims, and criminal cases related to PREA.  The PCM works closely with facility staff to ensure camera mapping is updated and PREA remains a consideration when changes are proposed or made to the physical plant. </a:t>
            </a:r>
          </a:p>
          <a:p>
            <a:pPr marL="0" marR="0">
              <a:spcBef>
                <a:spcPts val="0"/>
              </a:spcBef>
              <a:spcAft>
                <a:spcPts val="0"/>
              </a:spcAft>
            </a:pPr>
            <a:r>
              <a:rPr lang="en-US" sz="1200" dirty="0">
                <a:effectLst/>
                <a:latin typeface="Calibri"/>
                <a:ea typeface="Calibri"/>
                <a:cs typeface="Calibri"/>
              </a:rPr>
              <a:t> </a:t>
            </a:r>
          </a:p>
          <a:p>
            <a:pPr marL="0" marR="0">
              <a:spcBef>
                <a:spcPts val="0"/>
              </a:spcBef>
              <a:spcAft>
                <a:spcPts val="0"/>
              </a:spcAft>
            </a:pPr>
            <a:r>
              <a:rPr lang="en-US" sz="1200" dirty="0">
                <a:effectLst/>
                <a:latin typeface="Calibri"/>
                <a:ea typeface="Calibri"/>
                <a:cs typeface="Calibri"/>
              </a:rPr>
              <a:t>The </a:t>
            </a:r>
            <a:r>
              <a:rPr lang="en-US" sz="1200" b="1" dirty="0">
                <a:effectLst/>
                <a:latin typeface="Calibri"/>
                <a:ea typeface="Calibri"/>
                <a:cs typeface="Calibri"/>
              </a:rPr>
              <a:t>Sexual Abuse Liaison (SAL)</a:t>
            </a:r>
            <a:r>
              <a:rPr lang="en-US" sz="1200" dirty="0">
                <a:effectLst/>
                <a:latin typeface="Calibri"/>
                <a:ea typeface="Calibri"/>
                <a:cs typeface="Calibri"/>
              </a:rPr>
              <a:t> is a management staff person designated by the facility’s functional unit manager to coordinate response, reporting, and monitoring of AIC abuse within the facility. The SAL reports to the facility superintendent and serves as a back up to the PCM. The SAL has oversight of the Sexual Abuse Response Team (SART) and is responsible for the recruitment of new members, assigning and reviewing administrative investigations, investigating allegations of retaliation, and ensuring notifications occur when investigations are completed. The SAL schedules and facilitates SART meetings and ensures all team members are appropriately trained.</a:t>
            </a:r>
          </a:p>
          <a:p>
            <a:pPr marL="0" marR="0">
              <a:spcBef>
                <a:spcPts val="0"/>
              </a:spcBef>
              <a:spcAft>
                <a:spcPts val="0"/>
              </a:spcAft>
            </a:pPr>
            <a:r>
              <a:rPr lang="en-US" sz="1200" dirty="0">
                <a:effectLst/>
                <a:latin typeface="Calibri"/>
                <a:ea typeface="Calibri"/>
                <a:cs typeface="Calibri"/>
              </a:rPr>
              <a:t> </a:t>
            </a:r>
          </a:p>
          <a:p>
            <a:pPr marL="0" marR="0">
              <a:spcBef>
                <a:spcPts val="0"/>
              </a:spcBef>
              <a:spcAft>
                <a:spcPts val="0"/>
              </a:spcAft>
            </a:pPr>
            <a:r>
              <a:rPr lang="en-US" sz="1200" dirty="0">
                <a:effectLst/>
                <a:latin typeface="Calibri"/>
                <a:ea typeface="Calibri"/>
                <a:cs typeface="Calibri"/>
              </a:rPr>
              <a:t>As management members, the PCM and SAL may conduct investigations involving staff suspects. Both positions are full-time with no collateral duties assigned to them. </a:t>
            </a:r>
          </a:p>
          <a:p>
            <a:pPr marL="0" marR="0">
              <a:spcBef>
                <a:spcPts val="0"/>
              </a:spcBef>
              <a:spcAft>
                <a:spcPts val="0"/>
              </a:spcAft>
            </a:pPr>
            <a:r>
              <a:rPr lang="en-US" sz="1200" dirty="0">
                <a:effectLst/>
                <a:latin typeface="Calibri"/>
                <a:ea typeface="Calibri"/>
                <a:cs typeface="Calibri"/>
              </a:rPr>
              <a:t> </a:t>
            </a:r>
          </a:p>
          <a:p>
            <a:pPr marL="0" marR="0">
              <a:spcBef>
                <a:spcPts val="0"/>
              </a:spcBef>
              <a:spcAft>
                <a:spcPts val="0"/>
              </a:spcAft>
            </a:pPr>
            <a:r>
              <a:rPr lang="en-US" sz="1200" dirty="0">
                <a:effectLst/>
                <a:latin typeface="Calibri"/>
                <a:ea typeface="Calibri"/>
                <a:cs typeface="Calibri"/>
              </a:rPr>
              <a:t>The </a:t>
            </a:r>
            <a:r>
              <a:rPr lang="en-US" sz="1200" b="1" dirty="0">
                <a:effectLst/>
                <a:latin typeface="Calibri"/>
                <a:ea typeface="Calibri"/>
                <a:cs typeface="Calibri"/>
              </a:rPr>
              <a:t>SART</a:t>
            </a:r>
            <a:r>
              <a:rPr lang="en-US" sz="1200" dirty="0">
                <a:effectLst/>
                <a:latin typeface="Calibri"/>
                <a:ea typeface="Calibri"/>
                <a:cs typeface="Calibri"/>
              </a:rPr>
              <a:t> is a multidisciplinary team comprised of members designated in writing by the facility to educate facility staff on proper response to allegations made by AICs, assist with and/or complete administrative investigations of AIC-to-AIC sexual abuse and sexual harassment, conduct retaliation monitoring, and may conduct 72-hour and 30-day risk screenings.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effectLst/>
                <a:latin typeface="Calibri"/>
                <a:ea typeface="Calibri"/>
                <a:cs typeface="Calibri"/>
              </a:rPr>
              <a:t>Rule of 3 – why. Cameras. Doors with windows.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1200" b="0" i="0" dirty="0">
                <a:solidFill>
                  <a:srgbClr val="2C2C2C"/>
                </a:solidFill>
                <a:effectLst/>
                <a:latin typeface="Calibri"/>
                <a:ea typeface="Calibri"/>
                <a:cs typeface="Calibri"/>
              </a:rPr>
              <a:t>The Prison Rape Elimination Act (PREA) was passed unanimously by both parties in Congress in 2003. The purpose of the act is to “provide for the analysis of the incidence and effects of prison rape in federal, state, and local institutions and to provide information, resources, recommendations and funding to protect individuals from prison rape.” (Prison Rape Elimination Act, 2003.) In addition to creating a mandate for significant research from the Bureau of Justice Statistics and the National Institute of Justice, PREA funding through the Bureau of Justice Assistance and the National Institute of Corrections has supported major efforts in many state correctional, juvenile detention, community corrections, lockups, and jail systems.</a:t>
            </a:r>
          </a:p>
          <a:p>
            <a:pPr marL="171450" indent="-171450">
              <a:buFont typeface="Arial" panose="020B0604020202020204" pitchFamily="34" charset="0"/>
              <a:buChar char="•"/>
            </a:pPr>
            <a:endParaRPr lang="en-US" sz="1200" b="0" i="0" dirty="0">
              <a:solidFill>
                <a:srgbClr val="2C2C2C"/>
              </a:solidFill>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b="1" kern="100" dirty="0">
                <a:effectLst/>
                <a:latin typeface="Calibri"/>
                <a:ea typeface="Calibri"/>
                <a:cs typeface="Calibri"/>
              </a:rPr>
              <a:t>Background on PREA audits</a:t>
            </a:r>
            <a:endParaRPr lang="en-US" sz="1200" kern="100" dirty="0">
              <a:effectLst/>
              <a:latin typeface="Calibri"/>
              <a:ea typeface="Calibri"/>
              <a:cs typeface="Calibri"/>
            </a:endParaRPr>
          </a:p>
          <a:p>
            <a:pPr marL="0" marR="0">
              <a:spcBef>
                <a:spcPts val="0"/>
              </a:spcBef>
              <a:spcAft>
                <a:spcPts val="0"/>
              </a:spcAft>
            </a:pPr>
            <a:r>
              <a:rPr lang="en-US" sz="1200" kern="100" dirty="0">
                <a:effectLst/>
                <a:latin typeface="Calibri"/>
                <a:ea typeface="Calibri"/>
                <a:cs typeface="Calibri"/>
              </a:rPr>
              <a:t>All correctional facilities are required to receive a national PREA audit once every three years, and a third of our facilities are audited annually.  Auditors are certified by the United States Department of Justice (US DOJ) and independent of the agency for which they are auditing.  Auditors receive specialized training, must follow the requirements in the PREA auditor handbook </a:t>
            </a:r>
            <a:r>
              <a:rPr lang="en-US" sz="1200" u="sng" kern="100" dirty="0">
                <a:solidFill>
                  <a:srgbClr val="0000FF"/>
                </a:solidFill>
                <a:effectLst/>
                <a:latin typeface="Calibri"/>
                <a:ea typeface="Calibri"/>
                <a:cs typeface="Calibri"/>
                <a:hlinkClick r:id="rId3"/>
              </a:rPr>
              <a:t>PREA Auditor Handbook Version 2.1 (12.23.22 Update)</a:t>
            </a:r>
            <a:r>
              <a:rPr lang="en-US" sz="1200" kern="100" dirty="0">
                <a:effectLst/>
                <a:latin typeface="Calibri"/>
                <a:ea typeface="Calibri"/>
                <a:cs typeface="Calibri"/>
              </a:rPr>
              <a:t>, and are overseen by US DOJ.  PREA audits are rigorous, practice-based, and include a systematic review of evidence that involves document review, interviews of AICs, staff, contractors, volunteers, and community-based advocacy organizations.  Auditors must ensure institutionalization of each provision of every PREA standard in order to make a compliant finding.</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kern="100" dirty="0">
                <a:effectLst/>
                <a:latin typeface="Calibri"/>
                <a:ea typeface="Calibri"/>
                <a:cs typeface="Calibri"/>
              </a:rPr>
              <a:t>Based on the extensive requirements outlined in the PREA standards, it is expected that all facilities will enter various levels of corrective action.  Once an interim audit report is issued, the facility has up to 180 days to demonstrate sustained compliance and institutionalization with every provision of the standards.</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kern="100" dirty="0">
                <a:effectLst/>
                <a:latin typeface="Calibri"/>
                <a:ea typeface="Calibri"/>
                <a:cs typeface="Calibri"/>
              </a:rPr>
              <a:t>The Oregon Department of Corrections has had one facility that was not able to become compliant in 2023 within the allotted corrective action period.  Columbia River Correctional Institution received another audit in 2024 and was able to achieve full compliance.</a:t>
            </a:r>
          </a:p>
          <a:p>
            <a:pPr marL="0" marR="0">
              <a:spcBef>
                <a:spcPts val="0"/>
              </a:spcBef>
              <a:spcAft>
                <a:spcPts val="0"/>
              </a:spcAft>
            </a:pPr>
            <a:r>
              <a:rPr lang="en-US" sz="1200" b="1" kern="100" dirty="0">
                <a:effectLst/>
                <a:latin typeface="Calibri"/>
                <a:ea typeface="Calibri"/>
                <a:cs typeface="Calibri"/>
              </a:rPr>
              <a:t> </a:t>
            </a:r>
            <a:endParaRPr lang="en-US" sz="1200" kern="100" dirty="0">
              <a:effectLst/>
              <a:latin typeface="Calibri"/>
              <a:ea typeface="Calibri"/>
              <a:cs typeface="Calibri"/>
            </a:endParaRPr>
          </a:p>
          <a:p>
            <a:pPr marL="0" marR="0">
              <a:spcBef>
                <a:spcPts val="0"/>
              </a:spcBef>
              <a:spcAft>
                <a:spcPts val="0"/>
              </a:spcAft>
            </a:pPr>
            <a:r>
              <a:rPr lang="en-US" sz="1200" b="1" kern="100" dirty="0">
                <a:effectLst/>
                <a:latin typeface="Calibri"/>
                <a:ea typeface="Calibri"/>
                <a:cs typeface="Calibri"/>
              </a:rPr>
              <a:t>CCCF PREA Audit</a:t>
            </a:r>
            <a:endParaRPr lang="en-US" sz="1200" kern="100" dirty="0">
              <a:effectLst/>
              <a:latin typeface="Calibri"/>
              <a:ea typeface="Calibri"/>
              <a:cs typeface="Calibri"/>
            </a:endParaRPr>
          </a:p>
          <a:p>
            <a:pPr marL="0" marR="0">
              <a:spcBef>
                <a:spcPts val="0"/>
              </a:spcBef>
              <a:spcAft>
                <a:spcPts val="0"/>
              </a:spcAft>
            </a:pPr>
            <a:r>
              <a:rPr lang="en-US" sz="1200" kern="100" dirty="0">
                <a:effectLst/>
                <a:latin typeface="Calibri"/>
                <a:ea typeface="Calibri"/>
                <a:cs typeface="Calibri"/>
              </a:rPr>
              <a:t>CCCF’s PREA audit took place the first week of November 2024.  An interim audit report was issued on December 16, 2024, which identified 16 PREA standards that were not compliant.  The facility actively engaged in a corrective action plan, which included weekly meetings with the auditor, facility leadership, the Inspector General’s office PREA HQ team, and agency leadership.  During the corrective action process, the facility made significant headway in many standards.  </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kern="100" dirty="0">
                <a:effectLst/>
                <a:latin typeface="Calibri"/>
                <a:ea typeface="Calibri"/>
                <a:cs typeface="Calibri"/>
              </a:rPr>
              <a:t>The auditor has notified us that she does not believe we have enough time at the end of the corrective action period to become fully compliant with every standard.  We will continue through the end of the corrective action, which is June 14, 2025, to be as compliant as possible. She explained that, although CCCF had made great progress, there were factors that impacted institutionalization, such as:</a:t>
            </a:r>
          </a:p>
          <a:p>
            <a:pPr marL="0" marR="0">
              <a:spcBef>
                <a:spcPts val="0"/>
              </a:spcBef>
              <a:spcAft>
                <a:spcPts val="0"/>
              </a:spcAft>
            </a:pPr>
            <a:r>
              <a:rPr lang="en-US" sz="1200" kern="100" dirty="0">
                <a:effectLst/>
                <a:latin typeface="Calibri"/>
                <a:ea typeface="Calibri"/>
                <a:cs typeface="Calibri"/>
              </a:rPr>
              <a:t> </a:t>
            </a:r>
          </a:p>
          <a:p>
            <a:pPr marL="342900" marR="0" lvl="0" indent="-342900">
              <a:spcBef>
                <a:spcPts val="0"/>
              </a:spcBef>
              <a:spcAft>
                <a:spcPts val="0"/>
              </a:spcAft>
              <a:buFont typeface="Symbol" panose="05050102010706020507" pitchFamily="18" charset="2"/>
              <a:buChar char=""/>
            </a:pPr>
            <a:r>
              <a:rPr lang="en-US" sz="1200" kern="100" dirty="0">
                <a:effectLst/>
                <a:latin typeface="Calibri"/>
                <a:ea typeface="Calibri"/>
                <a:cs typeface="Calibri"/>
              </a:rPr>
              <a:t>Newly hired staff in key PREA positions (PREA Compliance Manager hired in December 2024 and the Sexual Abuse Liaison hired in March 2025.)</a:t>
            </a:r>
          </a:p>
          <a:p>
            <a:pPr marL="342900" marR="0" lvl="0" indent="-342900">
              <a:spcBef>
                <a:spcPts val="0"/>
              </a:spcBef>
              <a:spcAft>
                <a:spcPts val="0"/>
              </a:spcAft>
              <a:buFont typeface="Symbol" panose="05050102010706020507" pitchFamily="18" charset="2"/>
              <a:buChar char=""/>
            </a:pPr>
            <a:r>
              <a:rPr lang="en-US" sz="1200" kern="100" dirty="0">
                <a:effectLst/>
                <a:latin typeface="Calibri"/>
                <a:ea typeface="Calibri"/>
                <a:cs typeface="Calibri"/>
              </a:rPr>
              <a:t>Overall staffing at the facility (currently around 24% vacancy rate)</a:t>
            </a:r>
          </a:p>
          <a:p>
            <a:pPr marL="342900" marR="0" lvl="0" indent="-342900">
              <a:spcBef>
                <a:spcPts val="0"/>
              </a:spcBef>
              <a:spcAft>
                <a:spcPts val="0"/>
              </a:spcAft>
              <a:buFont typeface="Symbol" panose="05050102010706020507" pitchFamily="18" charset="2"/>
              <a:buChar char=""/>
            </a:pPr>
            <a:r>
              <a:rPr lang="en-US" sz="1200" kern="100" dirty="0">
                <a:effectLst/>
                <a:latin typeface="Calibri"/>
                <a:ea typeface="Calibri"/>
                <a:cs typeface="Calibri"/>
              </a:rPr>
              <a:t>Turnover in key leadership positions (Interim Operations Superintendent hired November 2024, reassignment of GIPA Superintendent February 2025, Acting Assistant Superintendent of Security March 2025.)</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b="1" kern="100" dirty="0">
                <a:effectLst/>
                <a:latin typeface="Calibri"/>
                <a:ea typeface="Calibri"/>
                <a:cs typeface="Calibri"/>
              </a:rPr>
              <a:t>Next Steps for PREA at CCCF</a:t>
            </a:r>
            <a:endParaRPr lang="en-US" sz="1200" kern="100" dirty="0">
              <a:effectLst/>
              <a:latin typeface="Calibri"/>
              <a:ea typeface="Calibri"/>
              <a:cs typeface="Calibri"/>
            </a:endParaRPr>
          </a:p>
          <a:p>
            <a:pPr marL="0" marR="0">
              <a:spcBef>
                <a:spcPts val="0"/>
              </a:spcBef>
              <a:spcAft>
                <a:spcPts val="0"/>
              </a:spcAft>
            </a:pPr>
            <a:r>
              <a:rPr lang="en-US" sz="1200" kern="100" dirty="0">
                <a:effectLst/>
                <a:latin typeface="Calibri"/>
                <a:ea typeface="Calibri"/>
                <a:cs typeface="Calibri"/>
              </a:rPr>
              <a:t>We expect to receive a final audit report from the auditor by July 29, 2025, which outlines her compliance determinations.  Every final audit report is posted on the ODOC website at </a:t>
            </a:r>
            <a:r>
              <a:rPr lang="en-US" sz="1200" u="sng" kern="100" dirty="0">
                <a:solidFill>
                  <a:srgbClr val="0000FF"/>
                </a:solidFill>
                <a:effectLst/>
                <a:latin typeface="Calibri"/>
                <a:ea typeface="Calibri"/>
                <a:cs typeface="Calibri"/>
                <a:hlinkClick r:id="rId4"/>
              </a:rPr>
              <a:t>Department of Corrections : PREA Statistics and Reports : Prison Rape Elimination Act : State of Oregon</a:t>
            </a:r>
            <a:r>
              <a:rPr lang="en-US" sz="1200" kern="100" dirty="0">
                <a:effectLst/>
                <a:latin typeface="Calibri"/>
                <a:ea typeface="Calibri"/>
                <a:cs typeface="Calibri"/>
              </a:rPr>
              <a:t>.</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kern="100" dirty="0">
                <a:effectLst/>
                <a:latin typeface="Calibri"/>
                <a:ea typeface="Calibri"/>
                <a:cs typeface="Calibri"/>
              </a:rPr>
              <a:t>CCCF will continue with its efforts to address noncompliance in all areas of PREA and the agency will work to schedule a new PREA audit once compliance can be achieved and sustained.</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kern="100" dirty="0">
                <a:effectLst/>
                <a:latin typeface="Calibri"/>
                <a:ea typeface="Calibri"/>
                <a:cs typeface="Calibri"/>
              </a:rPr>
              <a:t>ODOC and CCCF continue to have zero-tolerance for sexual abuse and sexual harassment.  The safety of the AICs in our custody is imperative, and we continually improve our processes to ensure all allegations are responded to appropriately. </a:t>
            </a:r>
          </a:p>
          <a:p>
            <a:pPr marL="0" marR="0">
              <a:spcBef>
                <a:spcPts val="0"/>
              </a:spcBef>
              <a:spcAft>
                <a:spcPts val="0"/>
              </a:spcAft>
            </a:pPr>
            <a:r>
              <a:rPr lang="en-US" sz="1200" kern="100" dirty="0">
                <a:effectLst/>
                <a:latin typeface="Calibri"/>
                <a:ea typeface="Calibri"/>
                <a:cs typeface="Calibri"/>
              </a:rPr>
              <a:t> </a:t>
            </a:r>
          </a:p>
          <a:p>
            <a:pPr marL="0" marR="0">
              <a:spcBef>
                <a:spcPts val="0"/>
              </a:spcBef>
              <a:spcAft>
                <a:spcPts val="0"/>
              </a:spcAft>
            </a:pPr>
            <a:r>
              <a:rPr lang="en-US" sz="1200" b="1" kern="100" dirty="0">
                <a:effectLst/>
                <a:latin typeface="Calibri"/>
                <a:ea typeface="Calibri"/>
                <a:cs typeface="Calibri"/>
              </a:rPr>
              <a:t>Consequences of Non-Compliance</a:t>
            </a:r>
            <a:endParaRPr lang="en-US" sz="1200" kern="100" dirty="0">
              <a:effectLst/>
              <a:latin typeface="Calibri"/>
              <a:ea typeface="Calibri"/>
              <a:cs typeface="Calibri"/>
            </a:endParaRPr>
          </a:p>
          <a:p>
            <a:pPr marL="0" marR="0">
              <a:spcBef>
                <a:spcPts val="0"/>
              </a:spcBef>
              <a:spcAft>
                <a:spcPts val="0"/>
              </a:spcAft>
            </a:pPr>
            <a:r>
              <a:rPr lang="en-US" sz="1200" kern="100" dirty="0">
                <a:effectLst/>
                <a:latin typeface="Calibri"/>
                <a:ea typeface="Calibri"/>
                <a:cs typeface="Calibri"/>
              </a:rPr>
              <a:t>Every year, the Governor for each state certifies the level of compliance with state ran correctional facilities.  In Oregon, that is the Oregon Youth Authority and the Department of Corrections.  The Governor’s office has not been able to certify compliance in several years due to staffing ratio issues at the Oregon Youth Authority and is unrelated to the audit at CCCF.  In 2023 there were 26 states that certified compliance and 29 states and territories that did not.  When a Governor is not able to certify compliance, it will have a 5% grant funding impact on two grants:</a:t>
            </a:r>
          </a:p>
          <a:p>
            <a:pPr marL="0" marR="0">
              <a:spcBef>
                <a:spcPts val="0"/>
              </a:spcBef>
              <a:spcAft>
                <a:spcPts val="0"/>
              </a:spcAft>
            </a:pPr>
            <a:r>
              <a:rPr lang="en-US" sz="1200" kern="100" dirty="0">
                <a:effectLst/>
                <a:latin typeface="Calibri"/>
                <a:ea typeface="Calibri"/>
                <a:cs typeface="Calibri"/>
              </a:rPr>
              <a:t> </a:t>
            </a:r>
          </a:p>
          <a:p>
            <a:pPr marL="342900" marR="0" lvl="0" indent="-342900">
              <a:spcBef>
                <a:spcPts val="0"/>
              </a:spcBef>
              <a:spcAft>
                <a:spcPts val="0"/>
              </a:spcAft>
              <a:buFont typeface="+mj-lt"/>
              <a:buAutoNum type="arabicParenBoth"/>
            </a:pPr>
            <a:r>
              <a:rPr lang="en-US" sz="1200" kern="100" dirty="0">
                <a:solidFill>
                  <a:srgbClr val="1B1B1B"/>
                </a:solidFill>
                <a:effectLst/>
                <a:latin typeface="Calibri"/>
                <a:ea typeface="Calibri"/>
                <a:cs typeface="Calibri"/>
              </a:rPr>
              <a:t>BJA’s Edward Byrne Memorial Justice Assistance Grant Program, and </a:t>
            </a:r>
            <a:endParaRPr lang="en-US" sz="1200" kern="100" dirty="0">
              <a:effectLst/>
              <a:latin typeface="Calibri"/>
              <a:ea typeface="Calibri"/>
              <a:cs typeface="Calibri"/>
            </a:endParaRPr>
          </a:p>
          <a:p>
            <a:pPr marL="342900" marR="0" lvl="0" indent="-342900">
              <a:spcBef>
                <a:spcPts val="0"/>
              </a:spcBef>
              <a:spcAft>
                <a:spcPts val="0"/>
              </a:spcAft>
              <a:buFont typeface="+mj-lt"/>
              <a:buAutoNum type="arabicParenBoth"/>
            </a:pPr>
            <a:r>
              <a:rPr lang="en-US" sz="1200" kern="100" dirty="0">
                <a:solidFill>
                  <a:srgbClr val="1B1B1B"/>
                </a:solidFill>
                <a:effectLst/>
                <a:latin typeface="Calibri"/>
                <a:ea typeface="Calibri"/>
                <a:cs typeface="Calibri"/>
              </a:rPr>
              <a:t>The Office of Juvenile Justice and Delinquency Prevention’s (OJJDP’s) Juvenile Justice and Delinquency Prevention Act (JJDPA) Formula Grant Program. </a:t>
            </a:r>
            <a:endParaRPr lang="en-US" sz="1200" kern="100" dirty="0">
              <a:effectLst/>
              <a:latin typeface="Calibri"/>
              <a:ea typeface="Calibri"/>
              <a:cs typeface="Calibri"/>
            </a:endParaRPr>
          </a:p>
          <a:p>
            <a:pPr marL="228600" marR="0">
              <a:spcBef>
                <a:spcPts val="0"/>
              </a:spcBef>
              <a:spcAft>
                <a:spcPts val="0"/>
              </a:spcAft>
            </a:pPr>
            <a:r>
              <a:rPr lang="en-US" sz="1200" kern="100" dirty="0">
                <a:solidFill>
                  <a:srgbClr val="1B1B1B"/>
                </a:solidFill>
                <a:effectLst/>
                <a:latin typeface="Calibri"/>
                <a:ea typeface="Calibri"/>
                <a:cs typeface="Calibri"/>
              </a:rPr>
              <a:t> </a:t>
            </a:r>
            <a:endParaRPr lang="en-US" sz="1200" kern="100" dirty="0">
              <a:effectLst/>
              <a:latin typeface="Calibri"/>
              <a:ea typeface="Calibri"/>
              <a:cs typeface="Calibri"/>
            </a:endParaRPr>
          </a:p>
          <a:p>
            <a:pPr marL="0" marR="0">
              <a:spcBef>
                <a:spcPts val="0"/>
              </a:spcBef>
              <a:spcAft>
                <a:spcPts val="0"/>
              </a:spcAft>
            </a:pPr>
            <a:r>
              <a:rPr lang="en-US" sz="1200" kern="100" dirty="0">
                <a:effectLst/>
                <a:latin typeface="Calibri"/>
                <a:ea typeface="Calibri"/>
                <a:cs typeface="Calibri"/>
              </a:rPr>
              <a:t>Although the total amount varies from year to year, is typically around $60,000 for both grants total.  We have not been notified what the total amount will be for this year.</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20</a:t>
            </a:fld>
            <a:endParaRPr lang="en-US"/>
          </a:p>
        </p:txBody>
      </p:sp>
    </p:spTree>
    <p:extLst>
      <p:ext uri="{BB962C8B-B14F-4D97-AF65-F5344CB8AC3E}">
        <p14:creationId xmlns:p14="http://schemas.microsoft.com/office/powerpoint/2010/main" val="3665309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sz="2000"/>
              <a:t>Our mission at DOC has evolved over the years and our new mission statement better reflects the work we do protecting communities, transforming lives and promoting accountability.</a:t>
            </a:r>
          </a:p>
          <a:p>
            <a:endParaRPr lang="en-US"/>
          </a:p>
          <a:p>
            <a:endParaRPr lang="en-US"/>
          </a:p>
        </p:txBody>
      </p:sp>
      <p:sp>
        <p:nvSpPr>
          <p:cNvPr id="4" name="Slide Number Placeholder 3"/>
          <p:cNvSpPr>
            <a:spLocks noGrp="1"/>
          </p:cNvSpPr>
          <p:nvPr>
            <p:ph type="sldNum" sz="quarter" idx="5"/>
          </p:nvPr>
        </p:nvSpPr>
        <p:spPr/>
        <p:txBody>
          <a:bodyPr/>
          <a:lstStyle/>
          <a:p>
            <a:fld id="{C49A43E6-4819-4CCF-BE0E-1306A39C99B2}" type="slidenum">
              <a:rPr lang="en-US" smtClean="0"/>
              <a:t>2</a:t>
            </a:fld>
            <a:endParaRPr lang="en-US"/>
          </a:p>
        </p:txBody>
      </p:sp>
    </p:spTree>
    <p:extLst>
      <p:ext uri="{BB962C8B-B14F-4D97-AF65-F5344CB8AC3E}">
        <p14:creationId xmlns:p14="http://schemas.microsoft.com/office/powerpoint/2010/main" val="2090416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Need to address: 1) inadequate care 2) delayed &amp; denied care 3) poor quality care 4) not calibrated to women’s needs.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focus on what we’ve done to improve staff training, communication &amp; coordination across functions, and better responsiveness to mental and physical needs since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issues identified in the GIPA: lack of response to medical </a:t>
            </a:r>
            <a:r>
              <a:rPr lang="en-US" dirty="0" err="1"/>
              <a:t>kytes</a:t>
            </a:r>
            <a:r>
              <a:rPr lang="en-US" dirty="0"/>
              <a:t> and high turnover/vacancy rates among health services staff. Also disproportionate relative to male AICs: suicide attempts, pharmacy medications, medical emergencies, lack of outside medical trips, mental health UIRs.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use of the 3 “Rage Cages” in SHU might be brought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pages 157-168 in the report.</a:t>
            </a:r>
          </a:p>
          <a:p>
            <a:endParaRPr lang="en-US" dirty="0"/>
          </a:p>
        </p:txBody>
      </p:sp>
      <p:sp>
        <p:nvSpPr>
          <p:cNvPr id="4" name="Slide Number Placeholder 3"/>
          <p:cNvSpPr>
            <a:spLocks noGrp="1"/>
          </p:cNvSpPr>
          <p:nvPr>
            <p:ph type="sldNum" sz="quarter" idx="5"/>
          </p:nvPr>
        </p:nvSpPr>
        <p:spPr/>
        <p:txBody>
          <a:bodyPr/>
          <a:lstStyle/>
          <a:p>
            <a:fld id="{FB5A52E4-42FD-418E-A84A-0745F51002AC}" type="slidenum">
              <a:rPr lang="en-US" smtClean="0"/>
              <a:t>21</a:t>
            </a:fld>
            <a:endParaRPr lang="en-US"/>
          </a:p>
        </p:txBody>
      </p:sp>
    </p:spTree>
    <p:extLst>
      <p:ext uri="{BB962C8B-B14F-4D97-AF65-F5344CB8AC3E}">
        <p14:creationId xmlns:p14="http://schemas.microsoft.com/office/powerpoint/2010/main" val="2837934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effectLst/>
                <a:latin typeface="Calibri" panose="020F0502020204030204" pitchFamily="34" charset="0"/>
                <a:ea typeface="Calibri" panose="020F0502020204030204" pitchFamily="34" charset="0"/>
              </a:rPr>
              <a:t>(Mike) The 2025-27 Governor’s Recommended Budget (GRB) includes Policy Option Packages (POPs) to support the GIPA work at CCCF. These strategic investments will help ensure CCCF continues to implement the recommendations from GIPA, improving outcomes for incarcerated individuals and staff alike.</a:t>
            </a:r>
          </a:p>
          <a:p>
            <a:pPr marL="0" marR="0" lvl="0" indent="0">
              <a:lnSpc>
                <a:spcPct val="105000"/>
              </a:lnSpc>
              <a:spcBef>
                <a:spcPts val="0"/>
              </a:spcBef>
              <a:spcAft>
                <a:spcPts val="0"/>
              </a:spcAft>
              <a:buFont typeface="Symbol" panose="05050102010706020507" pitchFamily="18" charset="2"/>
              <a:buNone/>
            </a:pPr>
            <a:endParaRPr lang="en-US" sz="2000" dirty="0">
              <a:effectLst/>
              <a:latin typeface="Calibri" panose="020F0502020204030204" pitchFamily="34" charset="0"/>
              <a:ea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r>
              <a:rPr lang="en-US" sz="2000" dirty="0">
                <a:effectLst/>
                <a:latin typeface="Calibri" panose="020F0502020204030204" pitchFamily="34" charset="0"/>
                <a:ea typeface="Times New Roman" panose="02020603050405020304" pitchFamily="18" charset="0"/>
              </a:rPr>
              <a:t>Operations - $3.75M</a:t>
            </a:r>
            <a:endParaRPr lang="en-US" sz="200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GIPA Manager, Admin Specialist, Sexual Assault Liaison, PREA Compliance Manager, Policy Analyst, Life Skills Coordinator, Community Liaison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5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Three additional body scanners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endParaRPr lang="en-US" sz="2000" dirty="0">
              <a:effectLst/>
              <a:latin typeface="Calibri" panose="020F0502020204030204" pitchFamily="34" charset="0"/>
              <a:ea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r>
              <a:rPr lang="en-US" sz="2000" dirty="0">
                <a:effectLst/>
                <a:latin typeface="Calibri" panose="020F0502020204030204" pitchFamily="34" charset="0"/>
                <a:ea typeface="Times New Roman" panose="02020603050405020304" pitchFamily="18" charset="0"/>
              </a:rPr>
              <a:t>Central Admin - $1M</a:t>
            </a:r>
            <a:endParaRPr lang="en-US" sz="200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Three Inspector positions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endParaRPr lang="en-US" sz="2000" dirty="0">
              <a:effectLst/>
              <a:latin typeface="Calibri" panose="020F0502020204030204" pitchFamily="34" charset="0"/>
              <a:ea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r>
              <a:rPr lang="en-US" sz="2000" dirty="0">
                <a:effectLst/>
                <a:latin typeface="Calibri" panose="020F0502020204030204" pitchFamily="34" charset="0"/>
                <a:ea typeface="Times New Roman" panose="02020603050405020304" pitchFamily="18" charset="0"/>
              </a:rPr>
              <a:t>Health Services - $400,000</a:t>
            </a:r>
            <a:endParaRPr lang="en-US" sz="2000" dirty="0">
              <a:effectLst/>
              <a:latin typeface="Calibri" panose="020F0502020204030204" pitchFamily="34" charset="0"/>
              <a:ea typeface="Calibri" panose="020F0502020204030204" pitchFamily="34" charset="0"/>
            </a:endParaRPr>
          </a:p>
          <a:p>
            <a:pPr marL="742950" marR="0" lvl="1" indent="-285750">
              <a:lnSpc>
                <a:spcPct val="105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Pregnancy Coordinator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endParaRPr lang="en-US" sz="2000" dirty="0">
              <a:effectLst/>
              <a:latin typeface="Calibri" panose="020F0502020204030204" pitchFamily="34" charset="0"/>
              <a:ea typeface="Times New Roman" panose="02020603050405020304" pitchFamily="18" charset="0"/>
            </a:endParaRPr>
          </a:p>
          <a:p>
            <a:pPr marL="0" marR="0" lvl="0" indent="0">
              <a:lnSpc>
                <a:spcPct val="105000"/>
              </a:lnSpc>
              <a:spcBef>
                <a:spcPts val="0"/>
              </a:spcBef>
              <a:spcAft>
                <a:spcPts val="0"/>
              </a:spcAft>
              <a:buFont typeface="Symbol" panose="05050102010706020507" pitchFamily="18" charset="2"/>
              <a:buNone/>
            </a:pPr>
            <a:r>
              <a:rPr lang="en-US" sz="2000" dirty="0">
                <a:effectLst/>
                <a:latin typeface="Calibri" panose="020F0502020204030204" pitchFamily="34" charset="0"/>
                <a:ea typeface="Times New Roman" panose="02020603050405020304" pitchFamily="18" charset="0"/>
              </a:rPr>
              <a:t>Correctional Services - $1.7M</a:t>
            </a:r>
            <a:endParaRPr lang="en-US" sz="20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49A43E6-4819-4CCF-BE0E-1306A39C99B2}" type="slidenum">
              <a:rPr lang="en-US" smtClean="0"/>
              <a:t>22</a:t>
            </a:fld>
            <a:endParaRPr lang="en-US"/>
          </a:p>
        </p:txBody>
      </p:sp>
    </p:spTree>
    <p:extLst>
      <p:ext uri="{BB962C8B-B14F-4D97-AF65-F5344CB8AC3E}">
        <p14:creationId xmlns:p14="http://schemas.microsoft.com/office/powerpoint/2010/main" val="4053365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lnSpc>
                <a:spcPct val="150000"/>
              </a:lnSpc>
              <a:buFont typeface="Arial" panose="020B0604020202020204" pitchFamily="34" charset="0"/>
              <a:buNone/>
            </a:pPr>
            <a:r>
              <a:rPr lang="en-US" sz="2000"/>
              <a:t>We have work to do and there is good work happening and I want to share those with you. </a:t>
            </a:r>
          </a:p>
          <a:p>
            <a:pPr marL="0" indent="0">
              <a:lnSpc>
                <a:spcPct val="150000"/>
              </a:lnSpc>
              <a:buFont typeface="Arial" panose="020B0604020202020204" pitchFamily="34" charset="0"/>
              <a:buNone/>
            </a:pPr>
            <a:endParaRPr lang="en-US" sz="1800"/>
          </a:p>
          <a:p>
            <a:pPr marL="0" indent="0">
              <a:lnSpc>
                <a:spcPct val="150000"/>
              </a:lnSpc>
              <a:buFont typeface="Arial" panose="020B0604020202020204" pitchFamily="34" charset="0"/>
              <a:buNone/>
            </a:pPr>
            <a:endParaRPr lang="en-US" sz="1800"/>
          </a:p>
        </p:txBody>
      </p:sp>
      <p:sp>
        <p:nvSpPr>
          <p:cNvPr id="4" name="Slide Number Placeholder 3"/>
          <p:cNvSpPr>
            <a:spLocks noGrp="1"/>
          </p:cNvSpPr>
          <p:nvPr>
            <p:ph type="sldNum" sz="quarter" idx="5"/>
          </p:nvPr>
        </p:nvSpPr>
        <p:spPr/>
        <p:txBody>
          <a:bodyPr/>
          <a:lstStyle/>
          <a:p>
            <a:fld id="{C49A43E6-4819-4CCF-BE0E-1306A39C99B2}" type="slidenum">
              <a:rPr lang="en-US" smtClean="0"/>
              <a:t>23</a:t>
            </a:fld>
            <a:endParaRPr lang="en-US"/>
          </a:p>
        </p:txBody>
      </p:sp>
    </p:spTree>
    <p:extLst>
      <p:ext uri="{BB962C8B-B14F-4D97-AF65-F5344CB8AC3E}">
        <p14:creationId xmlns:p14="http://schemas.microsoft.com/office/powerpoint/2010/main" val="2634846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0" i="0" dirty="0">
                <a:effectLst/>
                <a:latin typeface="+mn-lt"/>
                <a:ea typeface="Calibri" panose="020F0502020204030204" pitchFamily="34" charset="0"/>
              </a:rPr>
              <a:t>(Mike) Became Transition Unit in August 2024</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Vision: </a:t>
            </a:r>
          </a:p>
          <a:p>
            <a:pPr marL="342900" marR="0" lvl="0" indent="-342900">
              <a:spcBef>
                <a:spcPts val="0"/>
              </a:spcBef>
              <a:spcAft>
                <a:spcPts val="0"/>
              </a:spcAft>
              <a:buFont typeface="Symbol" panose="05050102010706020507" pitchFamily="18" charset="2"/>
              <a:buChar char=""/>
            </a:pPr>
            <a:r>
              <a:rPr lang="en-US" sz="1200" b="0" i="0" dirty="0">
                <a:effectLst/>
                <a:latin typeface="+mn-lt"/>
                <a:ea typeface="Times New Roman" panose="02020603050405020304" pitchFamily="18" charset="0"/>
              </a:rPr>
              <a:t>Creating an organizational climate that encourages diversity, wellness, and a pro-social environment.</a:t>
            </a:r>
            <a:endParaRPr lang="en-US" sz="1200" b="0" i="0" dirty="0">
              <a:effectLst/>
              <a:latin typeface="+mn-l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b="0" i="0" dirty="0">
                <a:effectLst/>
                <a:latin typeface="+mn-lt"/>
                <a:ea typeface="Times New Roman" panose="02020603050405020304" pitchFamily="18" charset="0"/>
              </a:rPr>
              <a:t>Providing the opportunity to try new practices or approaches, </a:t>
            </a:r>
            <a:r>
              <a:rPr lang="en-US" sz="1200" b="0" i="0" u="sng" dirty="0">
                <a:effectLst/>
                <a:latin typeface="+mn-lt"/>
                <a:ea typeface="Times New Roman" panose="02020603050405020304" pitchFamily="18" charset="0"/>
              </a:rPr>
              <a:t>tolerate</a:t>
            </a:r>
            <a:r>
              <a:rPr lang="en-US" sz="1200" b="0" i="0" dirty="0">
                <a:effectLst/>
                <a:latin typeface="+mn-lt"/>
                <a:ea typeface="Times New Roman" panose="02020603050405020304" pitchFamily="18" charset="0"/>
              </a:rPr>
              <a:t> the uncertainty that accompanies transitional periods during which practices and procedures are evolving, </a:t>
            </a:r>
            <a:r>
              <a:rPr lang="en-US" sz="1200" b="0" i="0" u="sng" dirty="0">
                <a:effectLst/>
                <a:latin typeface="+mn-lt"/>
                <a:ea typeface="Times New Roman" panose="02020603050405020304" pitchFamily="18" charset="0"/>
              </a:rPr>
              <a:t>respond</a:t>
            </a:r>
            <a:r>
              <a:rPr lang="en-US" sz="1200" b="0" i="0" dirty="0">
                <a:effectLst/>
                <a:latin typeface="+mn-lt"/>
                <a:ea typeface="Times New Roman" panose="02020603050405020304" pitchFamily="18" charset="0"/>
              </a:rPr>
              <a:t> to unforeseen barriers, and </a:t>
            </a:r>
            <a:r>
              <a:rPr lang="en-US" sz="1200" b="0" i="0" u="sng" dirty="0">
                <a:effectLst/>
                <a:latin typeface="+mn-lt"/>
                <a:ea typeface="Times New Roman" panose="02020603050405020304" pitchFamily="18" charset="0"/>
              </a:rPr>
              <a:t>revise</a:t>
            </a:r>
            <a:r>
              <a:rPr lang="en-US" sz="1200" b="0" i="0" dirty="0">
                <a:effectLst/>
                <a:latin typeface="+mn-lt"/>
                <a:ea typeface="Times New Roman" panose="02020603050405020304" pitchFamily="18" charset="0"/>
              </a:rPr>
              <a:t> current behaviors that are not achieving desired results.</a:t>
            </a:r>
            <a:endParaRPr lang="en-US" sz="1200" b="0" i="0" dirty="0">
              <a:effectLst/>
              <a:latin typeface="+mn-lt"/>
              <a:ea typeface="Calibri" panose="020F0502020204030204" pitchFamily="34" charset="0"/>
            </a:endParaRP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Named the “Freedom House” by the AIC residents</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Houses up to 25 women and four puppies… (currently 20 women living there)</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Women apply to join the house… outlook and behavior must be 100% committed to preparing for transition</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Must be 6 months or less remaining, have good conduct, and actively working or programming (or both), to be admitted</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To apply with longer than six months to release, must be a Peer Wellness Support member or Certified Mentor and with good conduct</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Outside speakers and organizations providing reentry-focused services in the community hold presentations and workshops for the women</a:t>
            </a:r>
          </a:p>
          <a:p>
            <a:pPr marL="0" marR="0">
              <a:spcBef>
                <a:spcPts val="0"/>
              </a:spcBef>
              <a:spcAft>
                <a:spcPts val="0"/>
              </a:spcAft>
            </a:pPr>
            <a:r>
              <a:rPr lang="en-US" sz="1200" b="0" i="0" dirty="0">
                <a:effectLst/>
                <a:latin typeface="+mn-lt"/>
                <a:ea typeface="Calibri" panose="020F0502020204030204" pitchFamily="34" charset="0"/>
              </a:rPr>
              <a:t> </a:t>
            </a:r>
          </a:p>
          <a:p>
            <a:pPr marL="0" marR="0">
              <a:spcBef>
                <a:spcPts val="0"/>
              </a:spcBef>
              <a:spcAft>
                <a:spcPts val="0"/>
              </a:spcAft>
            </a:pPr>
            <a:r>
              <a:rPr lang="en-US" sz="1200" b="0" i="0" dirty="0">
                <a:effectLst/>
                <a:latin typeface="+mn-lt"/>
                <a:ea typeface="Calibri" panose="020F0502020204030204" pitchFamily="34" charset="0"/>
              </a:rPr>
              <a:t>Residents create their own structure (community rules, chore schedules, etc.), take care of their own “house”, and have a voice in how or what the operation of the house is or can be. </a:t>
            </a:r>
          </a:p>
          <a:p>
            <a:endParaRPr lang="en-US" dirty="0"/>
          </a:p>
        </p:txBody>
      </p:sp>
      <p:sp>
        <p:nvSpPr>
          <p:cNvPr id="4" name="Slide Number Placeholder 3"/>
          <p:cNvSpPr>
            <a:spLocks noGrp="1"/>
          </p:cNvSpPr>
          <p:nvPr>
            <p:ph type="sldNum" sz="quarter" idx="5"/>
          </p:nvPr>
        </p:nvSpPr>
        <p:spPr/>
        <p:txBody>
          <a:bodyPr/>
          <a:lstStyle/>
          <a:p>
            <a:fld id="{FB5A52E4-42FD-418E-A84A-0745F51002AC}" type="slidenum">
              <a:rPr lang="en-US" smtClean="0"/>
              <a:t>24</a:t>
            </a:fld>
            <a:endParaRPr lang="en-US"/>
          </a:p>
        </p:txBody>
      </p:sp>
    </p:spTree>
    <p:extLst>
      <p:ext uri="{BB962C8B-B14F-4D97-AF65-F5344CB8AC3E}">
        <p14:creationId xmlns:p14="http://schemas.microsoft.com/office/powerpoint/2010/main" val="2660589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(Heidi) DOC has successfully implemented a Doula Program at CCCF. A Doula Program at a women's prison is crucial for enhancing the health and well-being of incarcerated pregnant and postpartum women. Doulas provide essential emotional, physical, and informational support, which is particularly beneficial in a prison environment where healthcare resources and emotional support are often limited. Such programs can improve birth outcomes, reduce the stress and anxiety associated with incarceration, and promote maternal-infant bonding, ultimately fostering a more supportive correctional environment. Additionally, these programs can offer valuable childbirth education and parenting skills, contributing to the rehabilitation and empowerment of incarcerated women. </a:t>
            </a:r>
          </a:p>
        </p:txBody>
      </p:sp>
      <p:sp>
        <p:nvSpPr>
          <p:cNvPr id="4" name="Slide Number Placeholder 3"/>
          <p:cNvSpPr>
            <a:spLocks noGrp="1"/>
          </p:cNvSpPr>
          <p:nvPr>
            <p:ph type="sldNum" sz="quarter" idx="5"/>
          </p:nvPr>
        </p:nvSpPr>
        <p:spPr/>
        <p:txBody>
          <a:bodyPr/>
          <a:lstStyle/>
          <a:p>
            <a:fld id="{FB5A52E4-42FD-418E-A84A-0745F51002AC}" type="slidenum">
              <a:rPr lang="en-US" smtClean="0"/>
              <a:t>25</a:t>
            </a:fld>
            <a:endParaRPr lang="en-US"/>
          </a:p>
        </p:txBody>
      </p:sp>
    </p:spTree>
    <p:extLst>
      <p:ext uri="{BB962C8B-B14F-4D97-AF65-F5344CB8AC3E}">
        <p14:creationId xmlns:p14="http://schemas.microsoft.com/office/powerpoint/2010/main" val="3198005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5A52E4-42FD-418E-A84A-0745F51002AC}" type="slidenum">
              <a:rPr lang="en-US" smtClean="0"/>
              <a:t>26</a:t>
            </a:fld>
            <a:endParaRPr lang="en-US"/>
          </a:p>
        </p:txBody>
      </p:sp>
    </p:spTree>
    <p:extLst>
      <p:ext uri="{BB962C8B-B14F-4D97-AF65-F5344CB8AC3E}">
        <p14:creationId xmlns:p14="http://schemas.microsoft.com/office/powerpoint/2010/main" val="1818985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CCCF, this spirit of partnership is not just a philosophy; it's a daily practice. Whether it's through programming, parenting support, education, or reentry planning, we rely on the strengths of our external partners to meet the complex and varied needs of incarcerated women. Today, there is more collaboration between DOC and external organizations—governmental, nonprofit, and community-based—than at any point in our history.</a:t>
            </a:r>
          </a:p>
          <a:p>
            <a:r>
              <a:rPr lang="en-US"/>
              <a:t>But make no mistake: this work cannot and should not be done by DOC alone.</a:t>
            </a:r>
          </a:p>
          <a:p>
            <a:r>
              <a:rPr lang="en-US"/>
              <a:t>If we are serious about interrupting the cycle of incarceration, especially for women—many of whom are survivors of trauma, are mothers, and are navigating significant barriers to stability—then we must continue investing in partnerships. That includes collaboration with state and county agencies, sovereign nations, nonprofits, volunteers, and, importantly, with you—our legislators.</a:t>
            </a:r>
          </a:p>
          <a:p>
            <a:r>
              <a:rPr lang="en-US"/>
              <a:t>Every external partnership we foster is aimed at one clear goal: increasing the chances of success when a woman leaves our custody. That translates directly into less recidivism, fewer victims, stronger families, and safer communities across Oregon.</a:t>
            </a: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rPr>
              <a:t>CCCF has 296 active volunteers, to include:</a:t>
            </a:r>
          </a:p>
          <a:p>
            <a:pPr marL="0" marR="0">
              <a:spcBef>
                <a:spcPts val="0"/>
              </a:spcBef>
              <a:spcAft>
                <a:spcPts val="0"/>
              </a:spcAft>
            </a:pPr>
            <a:r>
              <a:rPr lang="en-US" sz="1200">
                <a:effectLst/>
                <a:latin typeface="Calibri" panose="020F0502020204030204" pitchFamily="34" charset="0"/>
                <a:ea typeface="Calibri" panose="020F0502020204030204" pitchFamily="34" charset="0"/>
              </a:rPr>
              <a:t> </a:t>
            </a:r>
          </a:p>
          <a:p>
            <a:pPr marL="0" marR="0">
              <a:spcBef>
                <a:spcPts val="0"/>
              </a:spcBef>
              <a:spcAft>
                <a:spcPts val="0"/>
              </a:spcAft>
            </a:pPr>
            <a:r>
              <a:rPr lang="en-US" sz="1200">
                <a:effectLst/>
                <a:latin typeface="Calibri" panose="020F0502020204030204" pitchFamily="34" charset="0"/>
                <a:ea typeface="Calibri" panose="020F0502020204030204" pitchFamily="34" charset="0"/>
              </a:rPr>
              <a:t>51 education volunteers</a:t>
            </a:r>
          </a:p>
          <a:p>
            <a:pPr marL="0" marR="0">
              <a:spcBef>
                <a:spcPts val="0"/>
              </a:spcBef>
              <a:spcAft>
                <a:spcPts val="0"/>
              </a:spcAft>
            </a:pPr>
            <a:r>
              <a:rPr lang="en-US" sz="1200">
                <a:effectLst/>
                <a:latin typeface="Calibri" panose="020F0502020204030204" pitchFamily="34" charset="0"/>
                <a:ea typeface="Calibri" panose="020F0502020204030204" pitchFamily="34" charset="0"/>
              </a:rPr>
              <a:t>162 Religious Service Volunteers</a:t>
            </a:r>
          </a:p>
          <a:p>
            <a:pPr marL="0" marR="0">
              <a:spcBef>
                <a:spcPts val="0"/>
              </a:spcBef>
              <a:spcAft>
                <a:spcPts val="0"/>
              </a:spcAft>
            </a:pPr>
            <a:r>
              <a:rPr lang="en-US" sz="1200">
                <a:effectLst/>
                <a:latin typeface="Calibri" panose="020F0502020204030204" pitchFamily="34" charset="0"/>
                <a:ea typeface="Calibri" panose="020F0502020204030204" pitchFamily="34" charset="0"/>
              </a:rPr>
              <a:t>63 </a:t>
            </a:r>
            <a:r>
              <a:rPr lang="en-US" sz="1200" err="1">
                <a:effectLst/>
                <a:latin typeface="Calibri" panose="020F0502020204030204" pitchFamily="34" charset="0"/>
                <a:ea typeface="Calibri" panose="020F0502020204030204" pitchFamily="34" charset="0"/>
              </a:rPr>
              <a:t>Lifeskill</a:t>
            </a:r>
            <a:r>
              <a:rPr lang="en-US" sz="1200">
                <a:effectLst/>
                <a:latin typeface="Calibri" panose="020F0502020204030204" pitchFamily="34" charset="0"/>
                <a:ea typeface="Calibri" panose="020F0502020204030204" pitchFamily="34" charset="0"/>
              </a:rPr>
              <a:t> volunteers</a:t>
            </a:r>
          </a:p>
          <a:p>
            <a:pPr marL="0" marR="0">
              <a:spcBef>
                <a:spcPts val="0"/>
              </a:spcBef>
              <a:spcAft>
                <a:spcPts val="0"/>
              </a:spcAft>
            </a:pPr>
            <a:r>
              <a:rPr lang="en-US" sz="1200">
                <a:effectLst/>
                <a:latin typeface="Calibri" panose="020F0502020204030204" pitchFamily="34" charset="0"/>
                <a:ea typeface="Calibri" panose="020F0502020204030204" pitchFamily="34" charset="0"/>
              </a:rPr>
              <a:t>20 volunteers placed under other umbrellas (such as ADMIN for the TACE event, etc.)</a:t>
            </a:r>
          </a:p>
          <a:p>
            <a:pPr marL="0" marR="0">
              <a:spcBef>
                <a:spcPts val="0"/>
              </a:spcBef>
              <a:spcAft>
                <a:spcPts val="0"/>
              </a:spcAft>
            </a:pPr>
            <a:r>
              <a:rPr lang="en-US" sz="1200">
                <a:effectLst/>
                <a:latin typeface="Calibri" panose="020F0502020204030204" pitchFamily="34" charset="0"/>
                <a:ea typeface="Calibri" panose="020F0502020204030204" pitchFamily="34" charset="0"/>
              </a:rPr>
              <a:t> </a:t>
            </a:r>
          </a:p>
          <a:p>
            <a:pPr marL="0" marR="0">
              <a:spcBef>
                <a:spcPts val="0"/>
              </a:spcBef>
              <a:spcAft>
                <a:spcPts val="0"/>
              </a:spcAft>
            </a:pPr>
            <a:r>
              <a:rPr lang="en-US" sz="1200">
                <a:effectLst/>
                <a:latin typeface="Calibri" panose="020F0502020204030204" pitchFamily="34" charset="0"/>
                <a:ea typeface="Calibri" panose="020F0502020204030204" pitchFamily="34" charset="0"/>
              </a:rPr>
              <a:t>We have absolutely seen an increase in volunteers over the last couple years!  For example, on December 10, 2024, CCCF had 250 active volunteers.  That is 46 new volunteers since December!!</a:t>
            </a:r>
          </a:p>
          <a:p>
            <a:endParaRPr lang="en-US"/>
          </a:p>
        </p:txBody>
      </p:sp>
      <p:sp>
        <p:nvSpPr>
          <p:cNvPr id="4" name="Slide Number Placeholder 3"/>
          <p:cNvSpPr>
            <a:spLocks noGrp="1"/>
          </p:cNvSpPr>
          <p:nvPr>
            <p:ph type="sldNum" sz="quarter" idx="5"/>
          </p:nvPr>
        </p:nvSpPr>
        <p:spPr/>
        <p:txBody>
          <a:bodyPr/>
          <a:lstStyle/>
          <a:p>
            <a:fld id="{C49A43E6-4819-4CCF-BE0E-1306A39C99B2}" type="slidenum">
              <a:rPr lang="en-US" smtClean="0"/>
              <a:t>27</a:t>
            </a:fld>
            <a:endParaRPr lang="en-US"/>
          </a:p>
        </p:txBody>
      </p:sp>
    </p:spTree>
    <p:extLst>
      <p:ext uri="{BB962C8B-B14F-4D97-AF65-F5344CB8AC3E}">
        <p14:creationId xmlns:p14="http://schemas.microsoft.com/office/powerpoint/2010/main" val="3906184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5000"/>
              </a:lnSpc>
              <a:spcBef>
                <a:spcPts val="0"/>
              </a:spcBef>
              <a:spcAft>
                <a:spcPts val="800"/>
              </a:spcAft>
            </a:pPr>
            <a:r>
              <a:rPr lang="en-US" dirty="0"/>
              <a:t>Starts June 23, 2025. </a:t>
            </a:r>
            <a:r>
              <a:rPr lang="en-US" sz="1800" dirty="0">
                <a:solidFill>
                  <a:srgbClr val="0E101A"/>
                </a:solidFill>
                <a:effectLst/>
                <a:latin typeface="Aptos" panose="020B0004020202020204" pitchFamily="34" charset="0"/>
                <a:ea typeface="Calibri" panose="020F0502020204030204" pitchFamily="34" charset="0"/>
              </a:rPr>
              <a:t>As Superintendent of the Washington Corrections Center for Women, Ms. Thrasher oversaw numerous meaningful programs which infuse hope and humanity into the practices of treating criminogenic needs. She believes in the power of progression, dynamic security and building safe/humane systems to prepare incarcerated individuals for reentry into the community. Ms. Thrasher has strong commitment to staff safety and prioritizes facility security practices. She currently serves as the west side Incident Commander for the Department Incident Management Team and has deployed to numerous states to provide emergency management support to large scale events within and outside of DOC.</a:t>
            </a:r>
            <a:r>
              <a:rPr lang="en-US" sz="1800" dirty="0">
                <a:solidFill>
                  <a:schemeClr val="tx1"/>
                </a:solidFill>
                <a:effectLst/>
                <a:latin typeface="Calibri" panose="020F0502020204030204" pitchFamily="34" charset="0"/>
                <a:ea typeface="Calibri" panose="020F0502020204030204" pitchFamily="34" charset="0"/>
              </a:rPr>
              <a:t> </a:t>
            </a:r>
            <a:r>
              <a:rPr lang="en-US" sz="1800" dirty="0">
                <a:solidFill>
                  <a:srgbClr val="0E101A"/>
                </a:solidFill>
                <a:effectLst/>
                <a:latin typeface="Aptos" panose="020B0004020202020204" pitchFamily="34" charset="0"/>
                <a:ea typeface="Calibri" panose="020F0502020204030204" pitchFamily="34" charset="0"/>
              </a:rPr>
              <a:t>In addition to completing her Bachelor of Arts degree in Law and Justice at Central Washington University, she has participated in numerous partnerships and training opportunities with Amend, National Institute of Corrections, Washington State Association of Police Chiefs, Prison Fellowship, and FEMA. </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B5A52E4-42FD-418E-A84A-0745F51002AC}" type="slidenum">
              <a:rPr lang="en-US" smtClean="0"/>
              <a:t>28</a:t>
            </a:fld>
            <a:endParaRPr lang="en-US"/>
          </a:p>
        </p:txBody>
      </p:sp>
    </p:spTree>
    <p:extLst>
      <p:ext uri="{BB962C8B-B14F-4D97-AF65-F5344CB8AC3E}">
        <p14:creationId xmlns:p14="http://schemas.microsoft.com/office/powerpoint/2010/main" val="1987976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Mike – feelings during Ways and Means. We heard from women who were incarcerated  -  transformational power</a:t>
            </a:r>
          </a:p>
          <a:p>
            <a:endParaRPr lang="en-US" dirty="0"/>
          </a:p>
          <a:p>
            <a:r>
              <a:rPr lang="en-US" dirty="0"/>
              <a:t>I urge you to listen to THEIR words and I urge you to come and visit. This is about transparency and accountability. The Governor, Gov’s Office,  Legislators (Manning, Thatcher have been this year). The media – please watch. </a:t>
            </a:r>
          </a:p>
          <a:p>
            <a:endParaRPr lang="en-US" dirty="0"/>
          </a:p>
          <a:p>
            <a:r>
              <a:rPr lang="en-US" dirty="0"/>
              <a:t>Please come see the good work and challenges. </a:t>
            </a:r>
          </a:p>
        </p:txBody>
      </p:sp>
      <p:sp>
        <p:nvSpPr>
          <p:cNvPr id="4" name="Slide Number Placeholder 3"/>
          <p:cNvSpPr>
            <a:spLocks noGrp="1"/>
          </p:cNvSpPr>
          <p:nvPr>
            <p:ph type="sldNum" sz="quarter" idx="5"/>
          </p:nvPr>
        </p:nvSpPr>
        <p:spPr/>
        <p:txBody>
          <a:bodyPr/>
          <a:lstStyle/>
          <a:p>
            <a:fld id="{FB5A52E4-42FD-418E-A84A-0745F51002AC}" type="slidenum">
              <a:rPr lang="en-US" smtClean="0"/>
              <a:t>29</a:t>
            </a:fld>
            <a:endParaRPr lang="en-US"/>
          </a:p>
        </p:txBody>
      </p:sp>
    </p:spTree>
    <p:extLst>
      <p:ext uri="{BB962C8B-B14F-4D97-AF65-F5344CB8AC3E}">
        <p14:creationId xmlns:p14="http://schemas.microsoft.com/office/powerpoint/2010/main" val="934362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Mike – feelings during Ways and Means. We heard from women who were incarnated  -  transformational power</a:t>
            </a:r>
          </a:p>
          <a:p>
            <a:endParaRPr lang="en-US"/>
          </a:p>
          <a:p>
            <a:r>
              <a:rPr lang="en-US"/>
              <a:t>I urge you to listen to THEIR words and I urge you to come and visit. This is about transparency and accountability. The Governor, Gov’s Office,  Legislators (Manning, Thatcher have been this year). The media – please watch. </a:t>
            </a:r>
          </a:p>
          <a:p>
            <a:endParaRPr lang="en-US"/>
          </a:p>
          <a:p>
            <a:r>
              <a:rPr lang="en-US"/>
              <a:t>Please come see the good work and challenges. </a:t>
            </a:r>
          </a:p>
        </p:txBody>
      </p:sp>
      <p:sp>
        <p:nvSpPr>
          <p:cNvPr id="4" name="Slide Number Placeholder 3"/>
          <p:cNvSpPr>
            <a:spLocks noGrp="1"/>
          </p:cNvSpPr>
          <p:nvPr>
            <p:ph type="sldNum" sz="quarter" idx="5"/>
          </p:nvPr>
        </p:nvSpPr>
        <p:spPr/>
        <p:txBody>
          <a:bodyPr/>
          <a:lstStyle/>
          <a:p>
            <a:fld id="{FB5A52E4-42FD-418E-A84A-0745F51002AC}" type="slidenum">
              <a:rPr lang="en-US" smtClean="0"/>
              <a:t>30</a:t>
            </a:fld>
            <a:endParaRPr lang="en-US"/>
          </a:p>
        </p:txBody>
      </p:sp>
    </p:spTree>
    <p:extLst>
      <p:ext uri="{BB962C8B-B14F-4D97-AF65-F5344CB8AC3E}">
        <p14:creationId xmlns:p14="http://schemas.microsoft.com/office/powerpoint/2010/main" val="3199437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kern="100">
                <a:effectLst/>
                <a:latin typeface="Calibri" panose="020F0502020204030204" pitchFamily="34" charset="0"/>
                <a:ea typeface="Calibri" panose="020F0502020204030204" pitchFamily="34" charset="0"/>
                <a:cs typeface="Times New Roman" panose="02020603050405020304" pitchFamily="18" charset="0"/>
              </a:rPr>
              <a:t>1. High Rates of Trauma Among Incarcerated Women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Most incarcerated women have experienced significant trauma before entering prison. This includes: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Physical and sexual abuse (often starting in childhood)</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Domestic violence</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Sex trafficking</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Neglect and poverty</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0" kern="100">
                <a:effectLst/>
                <a:latin typeface="Calibri" panose="020F0502020204030204" pitchFamily="34" charset="0"/>
                <a:ea typeface="Calibri" panose="020F0502020204030204" pitchFamily="34" charset="0"/>
                <a:cs typeface="Times New Roman" panose="02020603050405020304" pitchFamily="18" charset="0"/>
              </a:rPr>
              <a:t>Loss of children or loved ones</a:t>
            </a: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Without a trauma-informed approach, the prison environment can unintentionally re-trigger trauma responses, leading to emotional dysregulation, self-harm, aggression, or withdrawal—all of which can escalate incidents and interfere with rehabilitation.</a:t>
            </a:r>
          </a:p>
          <a:p>
            <a:pPr marL="0" marR="0">
              <a:lnSpc>
                <a:spcPct val="107000"/>
              </a:lnSpc>
              <a:spcBef>
                <a:spcPts val="0"/>
              </a:spcBef>
              <a:spcAft>
                <a:spcPts val="800"/>
              </a:spcAft>
            </a:pPr>
            <a:r>
              <a:rPr lang="en-US" sz="1800" b="1" kern="100">
                <a:effectLst/>
                <a:latin typeface="Calibri" panose="020F0502020204030204" pitchFamily="34" charset="0"/>
                <a:ea typeface="Calibri" panose="020F0502020204030204" pitchFamily="34" charset="0"/>
                <a:cs typeface="Times New Roman" panose="02020603050405020304" pitchFamily="18" charset="0"/>
              </a:rPr>
              <a:t>2. Women’s Pathways to Incarceration Are Different then Men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Women often end up in prison through different pathways than men, frequently involving survival crimes, substance use as a coping mechanism, or acting under coercion or abuse from partners. A gender-responsive approach acknowledges: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The role of relationships and caretaking responsibilities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The impact of sexual violence and coercion</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The need for different programming than what might work for men</a:t>
            </a:r>
          </a:p>
          <a:p>
            <a:pPr marL="0" marR="0">
              <a:lnSpc>
                <a:spcPct val="107000"/>
              </a:lnSpc>
              <a:spcBef>
                <a:spcPts val="0"/>
              </a:spcBef>
              <a:spcAft>
                <a:spcPts val="800"/>
              </a:spcAft>
            </a:pPr>
            <a:r>
              <a:rPr lang="en-US" sz="1800" b="1" kern="100">
                <a:effectLst/>
                <a:latin typeface="Calibri" panose="020F0502020204030204" pitchFamily="34" charset="0"/>
                <a:ea typeface="Calibri" panose="020F0502020204030204" pitchFamily="34" charset="0"/>
                <a:cs typeface="Times New Roman" panose="02020603050405020304" pitchFamily="18" charset="0"/>
              </a:rPr>
              <a:t>3. Improves Safety for Everyone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When staff are trained to recognize trauma responses and address behavior with empathy and appropriate boundaries, it de-escalates potential conflict. Trauma-informed care reduces the need for force, segregation, and discipline while building trust between staff and adults in custody.</a:t>
            </a:r>
          </a:p>
          <a:p>
            <a:pPr marL="0" marR="0">
              <a:lnSpc>
                <a:spcPct val="107000"/>
              </a:lnSpc>
              <a:spcBef>
                <a:spcPts val="0"/>
              </a:spcBef>
              <a:spcAft>
                <a:spcPts val="800"/>
              </a:spcAft>
            </a:pPr>
            <a:r>
              <a:rPr lang="en-US" sz="1800" b="1" kern="100">
                <a:effectLst/>
                <a:latin typeface="Calibri" panose="020F0502020204030204" pitchFamily="34" charset="0"/>
                <a:ea typeface="Calibri" panose="020F0502020204030204" pitchFamily="34" charset="0"/>
                <a:cs typeface="Times New Roman" panose="02020603050405020304" pitchFamily="18" charset="0"/>
              </a:rPr>
              <a:t>4. Promotes Rehabilitation and Reduces Recidivism</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Programs and environments that are trauma-informed and gender-responsive help women:</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Regulate emotions and build coping skills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Heal from past trauma</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Rebuild self-worth and identity</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Learn in ways that reflect their lived experiences</a:t>
            </a: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This creates a better chance for successful reentry and a reduced likelihood of returning to prison.</a:t>
            </a:r>
          </a:p>
          <a:p>
            <a:pPr marL="0" marR="0">
              <a:lnSpc>
                <a:spcPct val="107000"/>
              </a:lnSpc>
              <a:spcBef>
                <a:spcPts val="0"/>
              </a:spcBef>
              <a:spcAft>
                <a:spcPts val="800"/>
              </a:spcAft>
            </a:pPr>
            <a:r>
              <a:rPr lang="en-US" sz="1800" b="1" kern="100">
                <a:effectLst/>
                <a:latin typeface="Calibri" panose="020F0502020204030204" pitchFamily="34" charset="0"/>
                <a:ea typeface="Calibri" panose="020F0502020204030204" pitchFamily="34" charset="0"/>
                <a:cs typeface="Times New Roman" panose="02020603050405020304" pitchFamily="18" charset="0"/>
              </a:rPr>
              <a:t>5. Supports Staff Wellness and Retention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When staff understand the "why" behind behaviors and have the tools to respond effectively, it decreases burnout and secondary trauma. It creates a more respectful, human-centered workplace culture—which is vital in a challenging environment like a prison.</a:t>
            </a:r>
          </a:p>
          <a:p>
            <a:pPr marL="0" marR="0">
              <a:lnSpc>
                <a:spcPct val="107000"/>
              </a:lnSpc>
              <a:spcBef>
                <a:spcPts val="0"/>
              </a:spcBef>
              <a:spcAft>
                <a:spcPts val="800"/>
              </a:spcAft>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Times New Roman" panose="02020603050405020304" pitchFamily="18" charset="0"/>
              </a:rPr>
              <a:t>Council on Criminal Justice</a:t>
            </a:r>
          </a:p>
          <a:p>
            <a:pPr marL="0" marR="0">
              <a:lnSpc>
                <a:spcPct val="107000"/>
              </a:lnSpc>
              <a:spcBef>
                <a:spcPts val="0"/>
              </a:spcBef>
              <a:spcAft>
                <a:spcPts val="800"/>
              </a:spcAft>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100">
                <a:effectLst/>
                <a:latin typeface="Calibri" panose="020F0502020204030204" pitchFamily="34" charset="0"/>
                <a:ea typeface="Calibri" panose="020F0502020204030204" pitchFamily="34" charset="0"/>
              </a:rPr>
              <a:t> </a:t>
            </a:r>
          </a:p>
          <a:p>
            <a:pPr marL="457200" marR="0">
              <a:spcBef>
                <a:spcPts val="0"/>
              </a:spcBef>
              <a:spcAft>
                <a:spcPts val="0"/>
              </a:spcAft>
            </a:pPr>
            <a:r>
              <a:rPr lang="en-US" sz="1100">
                <a:effectLst/>
                <a:latin typeface="Calibri" panose="020F0502020204030204" pitchFamily="34" charset="0"/>
                <a:ea typeface="Calibri" panose="020F0502020204030204" pitchFamily="34" charset="0"/>
              </a:rPr>
              <a:t>The drivers of criminal behavior for women are different than for men. Women tend to: </a:t>
            </a:r>
          </a:p>
          <a:p>
            <a:pPr marL="742950" marR="0" lvl="1" indent="-285750">
              <a:spcBef>
                <a:spcPts val="0"/>
              </a:spcBef>
              <a:spcAft>
                <a:spcPts val="0"/>
              </a:spcAft>
              <a:buFont typeface="Courier New" panose="02070309020205020404" pitchFamily="49" charset="0"/>
              <a:buChar char="o"/>
            </a:pPr>
            <a:r>
              <a:rPr lang="en-US" sz="1100">
                <a:effectLst/>
                <a:latin typeface="Calibri" panose="020F0502020204030204" pitchFamily="34" charset="0"/>
                <a:ea typeface="Times New Roman" panose="02020603050405020304" pitchFamily="18" charset="0"/>
              </a:rPr>
              <a:t>Have significant dysfunctional relationships with family and intimate partners (main driver for drug use) </a:t>
            </a:r>
            <a:endParaRPr lang="en-US" sz="110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a:effectLst/>
                <a:latin typeface="Calibri" panose="020F0502020204030204" pitchFamily="34" charset="0"/>
                <a:ea typeface="Times New Roman" panose="02020603050405020304" pitchFamily="18" charset="0"/>
              </a:rPr>
              <a:t>Have low self-efficacy (the belief they are capable of doing/being more and deserve better)</a:t>
            </a:r>
            <a:endParaRPr lang="en-US" sz="110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a:effectLst/>
                <a:latin typeface="Calibri" panose="020F0502020204030204" pitchFamily="34" charset="0"/>
                <a:ea typeface="Times New Roman" panose="02020603050405020304" pitchFamily="18" charset="0"/>
              </a:rPr>
              <a:t>Experience significant exploitation throughout their life (including sex trafficking)</a:t>
            </a:r>
            <a:endParaRPr lang="en-US" sz="110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a:effectLst/>
                <a:latin typeface="Calibri" panose="020F0502020204030204" pitchFamily="34" charset="0"/>
                <a:ea typeface="Times New Roman" panose="02020603050405020304" pitchFamily="18" charset="0"/>
              </a:rPr>
              <a:t>Have significant mental health issues because of trauma and dysfunctional relationships </a:t>
            </a:r>
            <a:endParaRPr lang="en-US" sz="110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a:effectLst/>
                <a:latin typeface="Calibri" panose="020F0502020204030204" pitchFamily="34" charset="0"/>
                <a:ea typeface="Times New Roman" panose="02020603050405020304" pitchFamily="18" charset="0"/>
              </a:rPr>
              <a:t>Have responsibility for the children involved in their lives</a:t>
            </a:r>
            <a:endParaRPr lang="en-US" sz="1100">
              <a:effectLst/>
              <a:latin typeface="Calibri" panose="020F0502020204030204" pitchFamily="34" charset="0"/>
              <a:ea typeface="Calibri" panose="020F0502020204030204" pitchFamily="34" charset="0"/>
            </a:endParaRPr>
          </a:p>
          <a:p>
            <a:pPr marL="914400" marR="0">
              <a:spcBef>
                <a:spcPts val="0"/>
              </a:spcBef>
              <a:spcAft>
                <a:spcPts val="0"/>
              </a:spcAft>
            </a:pPr>
            <a:r>
              <a:rPr lang="en-US" sz="1100">
                <a:effectLst/>
                <a:latin typeface="Calibri" panose="020F0502020204030204" pitchFamily="34" charset="0"/>
                <a:ea typeface="Calibri" panose="020F0502020204030204" pitchFamily="34" charset="0"/>
              </a:rPr>
              <a:t> </a:t>
            </a:r>
          </a:p>
          <a:p>
            <a:r>
              <a:rPr lang="en-US" sz="1100">
                <a:effectLst/>
                <a:latin typeface="Calibri" panose="020F0502020204030204" pitchFamily="34" charset="0"/>
                <a:ea typeface="Calibri" panose="020F0502020204030204" pitchFamily="34" charset="0"/>
              </a:rPr>
              <a:t>For women, relationships with children and family are heavily tied to recidivism (not true of men).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FB5A52E4-42FD-418E-A84A-0745F51002AC}" type="slidenum">
              <a:rPr lang="en-US" smtClean="0"/>
              <a:t>3</a:t>
            </a:fld>
            <a:endParaRPr lang="en-US"/>
          </a:p>
        </p:txBody>
      </p:sp>
    </p:spTree>
    <p:extLst>
      <p:ext uri="{BB962C8B-B14F-4D97-AF65-F5344CB8AC3E}">
        <p14:creationId xmlns:p14="http://schemas.microsoft.com/office/powerpoint/2010/main" val="11061573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Mike – feelings during Ways and Means. We heard from women who were incarnated  -  transformational power</a:t>
            </a:r>
          </a:p>
          <a:p>
            <a:endParaRPr lang="en-US"/>
          </a:p>
          <a:p>
            <a:r>
              <a:rPr lang="en-US"/>
              <a:t>I urge you to listen to THEIR words and I urge you to come and visit. This is about transparency and accountability. The Governor, Gov’s Office,  Legislators (Manning, Thatcher have been this year). The media – please watch. </a:t>
            </a:r>
          </a:p>
          <a:p>
            <a:endParaRPr lang="en-US"/>
          </a:p>
          <a:p>
            <a:r>
              <a:rPr lang="en-US"/>
              <a:t>Please come see the good work and challenges. </a:t>
            </a:r>
          </a:p>
        </p:txBody>
      </p:sp>
      <p:sp>
        <p:nvSpPr>
          <p:cNvPr id="4" name="Slide Number Placeholder 3"/>
          <p:cNvSpPr>
            <a:spLocks noGrp="1"/>
          </p:cNvSpPr>
          <p:nvPr>
            <p:ph type="sldNum" sz="quarter" idx="5"/>
          </p:nvPr>
        </p:nvSpPr>
        <p:spPr/>
        <p:txBody>
          <a:bodyPr/>
          <a:lstStyle/>
          <a:p>
            <a:fld id="{FB5A52E4-42FD-418E-A84A-0745F51002AC}" type="slidenum">
              <a:rPr lang="en-US" smtClean="0"/>
              <a:t>31</a:t>
            </a:fld>
            <a:endParaRPr lang="en-US"/>
          </a:p>
        </p:txBody>
      </p:sp>
    </p:spTree>
    <p:extLst>
      <p:ext uri="{BB962C8B-B14F-4D97-AF65-F5344CB8AC3E}">
        <p14:creationId xmlns:p14="http://schemas.microsoft.com/office/powerpoint/2010/main" val="1097393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Mike – feelings during Ways and Means. We heard from women who were incarnated  -  transformational power</a:t>
            </a:r>
          </a:p>
          <a:p>
            <a:endParaRPr lang="en-US" dirty="0"/>
          </a:p>
          <a:p>
            <a:r>
              <a:rPr lang="en-US" dirty="0"/>
              <a:t>I urge you to listen to THEIR words and I urge you to come and visit. This is about transparency and accountability. The Governor, Gov’s Office,  Legislators (Manning, Thatcher have been this year). The media – please watch. </a:t>
            </a:r>
          </a:p>
          <a:p>
            <a:endParaRPr lang="en-US" dirty="0"/>
          </a:p>
          <a:p>
            <a:r>
              <a:rPr lang="en-US" dirty="0"/>
              <a:t>Please come see the good work and challenges. </a:t>
            </a:r>
          </a:p>
        </p:txBody>
      </p:sp>
      <p:sp>
        <p:nvSpPr>
          <p:cNvPr id="4" name="Slide Number Placeholder 3"/>
          <p:cNvSpPr>
            <a:spLocks noGrp="1"/>
          </p:cNvSpPr>
          <p:nvPr>
            <p:ph type="sldNum" sz="quarter" idx="5"/>
          </p:nvPr>
        </p:nvSpPr>
        <p:spPr/>
        <p:txBody>
          <a:bodyPr/>
          <a:lstStyle/>
          <a:p>
            <a:fld id="{FB5A52E4-42FD-418E-A84A-0745F51002AC}" type="slidenum">
              <a:rPr lang="en-US" smtClean="0"/>
              <a:t>32</a:t>
            </a:fld>
            <a:endParaRPr lang="en-US"/>
          </a:p>
        </p:txBody>
      </p:sp>
    </p:spTree>
    <p:extLst>
      <p:ext uri="{BB962C8B-B14F-4D97-AF65-F5344CB8AC3E}">
        <p14:creationId xmlns:p14="http://schemas.microsoft.com/office/powerpoint/2010/main" val="4058267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lnSpc>
                <a:spcPct val="150000"/>
              </a:lnSpc>
              <a:buFont typeface="Arial" panose="020B0604020202020204" pitchFamily="34" charset="0"/>
              <a:buNone/>
            </a:pPr>
            <a:r>
              <a:rPr lang="en-US" sz="2000" dirty="0"/>
              <a:t>This picture is from a recent graduation at our only women’s prison in Wilsonville, Oregon – the Coffee Creek Correctional Facility.  As you can see our AIC population is mainly male.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9A43E6-4819-4CCF-BE0E-1306A39C99B2}"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18982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slide is a </a:t>
            </a:r>
            <a:r>
              <a:rPr lang="en-US" i="1" dirty="0">
                <a:ea typeface="Calibri"/>
                <a:cs typeface="Calibri"/>
              </a:rPr>
              <a:t>very</a:t>
            </a:r>
            <a:r>
              <a:rPr lang="en-US" dirty="0">
                <a:ea typeface="Calibri"/>
                <a:cs typeface="Calibri"/>
              </a:rPr>
              <a:t> brief high-level summary of the full 229-page GIPA report.</a:t>
            </a:r>
          </a:p>
          <a:p>
            <a:endParaRPr lang="en-US" dirty="0">
              <a:ea typeface="Calibri"/>
              <a:cs typeface="Calibri"/>
            </a:endParaRPr>
          </a:p>
          <a:p>
            <a:pPr>
              <a:lnSpc>
                <a:spcPct val="170000"/>
              </a:lnSpc>
              <a:buFont typeface="Arial"/>
              <a:buChar char="•"/>
            </a:pPr>
            <a:r>
              <a:rPr lang="en-US" sz="1200" b="1" dirty="0">
                <a:ea typeface="+mn-lt"/>
                <a:cs typeface="+mn-lt"/>
              </a:rPr>
              <a:t>Establish a department-level Women’s Services Authority</a:t>
            </a:r>
            <a:r>
              <a:rPr lang="en-US" sz="1200" dirty="0">
                <a:ea typeface="+mn-lt"/>
                <a:cs typeface="+mn-lt"/>
              </a:rPr>
              <a:t> to lead a multi-year Gender Responsive Strategic Plan.</a:t>
            </a:r>
            <a:endParaRPr lang="en-US" sz="1200" dirty="0"/>
          </a:p>
          <a:p>
            <a:pPr>
              <a:lnSpc>
                <a:spcPct val="170000"/>
              </a:lnSpc>
              <a:buFont typeface="Arial"/>
              <a:buChar char="•"/>
            </a:pPr>
            <a:r>
              <a:rPr lang="en-US" sz="1200" b="1" dirty="0">
                <a:ea typeface="+mn-lt"/>
                <a:cs typeface="+mn-lt"/>
              </a:rPr>
              <a:t>Ensure equitable funding and staffing</a:t>
            </a:r>
            <a:r>
              <a:rPr lang="en-US" sz="1200" dirty="0">
                <a:ea typeface="+mn-lt"/>
                <a:cs typeface="+mn-lt"/>
              </a:rPr>
              <a:t> for CCCF relative to male facilities, including program and medical services.</a:t>
            </a:r>
            <a:endParaRPr lang="en-US" sz="1200" dirty="0"/>
          </a:p>
          <a:p>
            <a:pPr>
              <a:lnSpc>
                <a:spcPct val="170000"/>
              </a:lnSpc>
              <a:buFont typeface="Arial"/>
              <a:buChar char="•"/>
            </a:pPr>
            <a:r>
              <a:rPr lang="en-US" sz="1200" b="1" dirty="0">
                <a:ea typeface="+mn-lt"/>
                <a:cs typeface="+mn-lt"/>
              </a:rPr>
              <a:t>Revamp staff training</a:t>
            </a:r>
            <a:r>
              <a:rPr lang="en-US" sz="1200" dirty="0">
                <a:ea typeface="+mn-lt"/>
                <a:cs typeface="+mn-lt"/>
              </a:rPr>
              <a:t> to focus on trauma-informed care, effective interventions with women, and cultural change.</a:t>
            </a:r>
            <a:endParaRPr lang="en-US" sz="1200" dirty="0"/>
          </a:p>
          <a:p>
            <a:pPr>
              <a:lnSpc>
                <a:spcPct val="170000"/>
              </a:lnSpc>
              <a:buFont typeface="Arial"/>
              <a:buChar char="•"/>
            </a:pPr>
            <a:r>
              <a:rPr lang="en-US" sz="1200" b="1" dirty="0">
                <a:ea typeface="+mn-lt"/>
                <a:cs typeface="+mn-lt"/>
              </a:rPr>
              <a:t>Redesign disciplinary and housing practices</a:t>
            </a:r>
            <a:r>
              <a:rPr lang="en-US" sz="1200" dirty="0">
                <a:ea typeface="+mn-lt"/>
                <a:cs typeface="+mn-lt"/>
              </a:rPr>
              <a:t> to reduce trauma and support rehabilitation.</a:t>
            </a:r>
            <a:endParaRPr lang="en-US" sz="1200" dirty="0"/>
          </a:p>
          <a:p>
            <a:pPr>
              <a:lnSpc>
                <a:spcPct val="170000"/>
              </a:lnSpc>
              <a:buFont typeface="Arial"/>
              <a:buChar char="•"/>
            </a:pPr>
            <a:r>
              <a:rPr lang="en-US" sz="1200" b="1" dirty="0">
                <a:ea typeface="+mn-lt"/>
                <a:cs typeface="+mn-lt"/>
              </a:rPr>
              <a:t>Expand access to reentry, case management, and community-based programs</a:t>
            </a:r>
            <a:r>
              <a:rPr lang="en-US" sz="1200" dirty="0">
                <a:ea typeface="+mn-lt"/>
                <a:cs typeface="+mn-lt"/>
              </a:rPr>
              <a:t> to improve post-incarceration outcomes.</a:t>
            </a:r>
            <a:endParaRPr lang="en-US" sz="1200" dirty="0"/>
          </a:p>
          <a:p>
            <a:endParaRPr lang="en-US" dirty="0">
              <a:ea typeface="Calibri"/>
              <a:cs typeface="Calibri"/>
            </a:endParaRPr>
          </a:p>
          <a:p>
            <a:endParaRPr lang="en-US" dirty="0">
              <a:ea typeface="Calibri"/>
              <a:cs typeface="Calibri"/>
            </a:endParaRPr>
          </a:p>
          <a:p>
            <a:r>
              <a:rPr lang="en-US" dirty="0">
                <a:ea typeface="Calibri"/>
                <a:cs typeface="Calibri"/>
              </a:rPr>
              <a:t>-------------</a:t>
            </a:r>
          </a:p>
          <a:p>
            <a:r>
              <a:rPr lang="en-US" dirty="0"/>
              <a:t>The </a:t>
            </a:r>
            <a:r>
              <a:rPr lang="en-US" i="1" dirty="0"/>
              <a:t>Gender-Informed Practices Assessment (GIPA)</a:t>
            </a:r>
            <a:r>
              <a:rPr lang="en-US" dirty="0"/>
              <a:t> conducted at Oregon’s Coffee Creek Correctional Facility (CCCF) highlights both the progress and significant gaps in implementing gender-responsive, trauma-informed, and evidence-based practices for justice-involved women. While the Oregon Department of Corrections (OR DOC) has demonstrated early leadership in this field and supported some noteworthy initiatives, many reforms have been siloed, inconsistently applied, and undermined by chronic underfunding, staffing shortages, and outdated facility designs.</a:t>
            </a:r>
            <a:br>
              <a:rPr lang="en-US" dirty="0">
                <a:cs typeface="+mn-lt"/>
              </a:rPr>
            </a:br>
            <a:endParaRPr lang="en-US" dirty="0">
              <a:ea typeface="Calibri"/>
              <a:cs typeface="Calibri"/>
            </a:endParaRPr>
          </a:p>
          <a:p>
            <a:r>
              <a:rPr lang="en-US" dirty="0"/>
              <a:t>The GIPA identified 12 critical domains—from leadership and staffing to mental health services and disciplinary practices—revealing widespread issues such as punitive discipline that retraumatizes women, inadequate access to medical care, lack of reentry planning, and insufficient investment in gender-specific programming. Despite strong community partnerships and legislative support, systemic barriers persist due to lack of department-wide strategic oversight and equity in resource allocation.</a:t>
            </a:r>
          </a:p>
          <a:p>
            <a:endParaRPr lang="en-US" dirty="0"/>
          </a:p>
          <a:p>
            <a:r>
              <a:rPr lang="en-US" dirty="0"/>
              <a:t>To move forward, OR DOC must create dedicated leadership roles for women’s services, stabilize staffing, revamp training and culture, prioritize investment in women-centered services, and partner more intentionally with community organizations. Immediate and sustained efforts are needed to improve outcomes for incarcerated women and their families.</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FB5A52E4-42FD-418E-A84A-0745F51002AC}" type="slidenum">
              <a:rPr lang="en-US" smtClean="0"/>
              <a:t>5</a:t>
            </a:fld>
            <a:endParaRPr lang="en-US"/>
          </a:p>
        </p:txBody>
      </p:sp>
    </p:spTree>
    <p:extLst>
      <p:ext uri="{BB962C8B-B14F-4D97-AF65-F5344CB8AC3E}">
        <p14:creationId xmlns:p14="http://schemas.microsoft.com/office/powerpoint/2010/main" val="4105460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Heidi to take the first two and Mike the second two. </a:t>
            </a:r>
          </a:p>
        </p:txBody>
      </p:sp>
      <p:sp>
        <p:nvSpPr>
          <p:cNvPr id="4" name="Slide Number Placeholder 3"/>
          <p:cNvSpPr>
            <a:spLocks noGrp="1"/>
          </p:cNvSpPr>
          <p:nvPr>
            <p:ph type="sldNum" sz="quarter" idx="5"/>
          </p:nvPr>
        </p:nvSpPr>
        <p:spPr/>
        <p:txBody>
          <a:bodyPr/>
          <a:lstStyle/>
          <a:p>
            <a:fld id="{FB5A52E4-42FD-418E-A84A-0745F51002AC}" type="slidenum">
              <a:rPr lang="en-US" smtClean="0"/>
              <a:t>7</a:t>
            </a:fld>
            <a:endParaRPr lang="en-US"/>
          </a:p>
        </p:txBody>
      </p:sp>
    </p:spTree>
    <p:extLst>
      <p:ext uri="{BB962C8B-B14F-4D97-AF65-F5344CB8AC3E}">
        <p14:creationId xmlns:p14="http://schemas.microsoft.com/office/powerpoint/2010/main" val="3460074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Governor’s commitment to this work and Mia Ruston.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Representatives from state agencies, advocacy organizations, program providers, and individuals with lived experience bring unique perspectives and subject matter expertise.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Say thank you to them.</a:t>
            </a:r>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8</a:t>
            </a:fld>
            <a:endParaRPr lang="en-US"/>
          </a:p>
        </p:txBody>
      </p:sp>
    </p:spTree>
    <p:extLst>
      <p:ext uri="{BB962C8B-B14F-4D97-AF65-F5344CB8AC3E}">
        <p14:creationId xmlns:p14="http://schemas.microsoft.com/office/powerpoint/2010/main" val="1323648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800"/>
              </a:spcBef>
              <a:spcAft>
                <a:spcPts val="400"/>
              </a:spcAft>
            </a:pPr>
            <a:r>
              <a:rPr lang="en-US" sz="1200" b="0" kern="100" dirty="0">
                <a:solidFill>
                  <a:srgbClr val="0F4761"/>
                </a:solidFill>
                <a:effectLst/>
                <a:latin typeface="+mn-lt"/>
                <a:ea typeface="Yu Gothic Light" panose="020B0300000000000000" pitchFamily="34" charset="-128"/>
                <a:cs typeface="Times New Roman" panose="02020603050405020304" pitchFamily="18" charset="0"/>
              </a:rPr>
              <a:t>Picture – Implementation Team Number Two. Working on Culture. DOC, Gov’s Office, external partners, and those with lived experience. </a:t>
            </a:r>
          </a:p>
          <a:p>
            <a:pPr marL="0" marR="0">
              <a:lnSpc>
                <a:spcPct val="107000"/>
              </a:lnSpc>
              <a:spcBef>
                <a:spcPts val="1800"/>
              </a:spcBef>
              <a:spcAft>
                <a:spcPts val="400"/>
              </a:spcAft>
            </a:pPr>
            <a:endParaRPr lang="en-US" sz="1200" b="1" kern="100" dirty="0">
              <a:solidFill>
                <a:srgbClr val="0F4761"/>
              </a:solidFill>
              <a:effectLst/>
              <a:latin typeface="+mn-lt"/>
              <a:ea typeface="Yu Gothic Light" panose="020B0300000000000000" pitchFamily="34" charset="-128"/>
              <a:cs typeface="Times New Roman" panose="02020603050405020304" pitchFamily="18" charset="0"/>
            </a:endParaRPr>
          </a:p>
          <a:p>
            <a:pPr marL="0" marR="0">
              <a:lnSpc>
                <a:spcPct val="107000"/>
              </a:lnSpc>
              <a:spcBef>
                <a:spcPts val="1800"/>
              </a:spcBef>
              <a:spcAft>
                <a:spcPts val="400"/>
              </a:spcAf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Implementation – Phase One</a:t>
            </a:r>
          </a:p>
          <a:p>
            <a:pPr marL="0" marR="0">
              <a:lnSpc>
                <a:spcPct val="106000"/>
              </a:lnSpc>
              <a:spcBef>
                <a:spcPts val="0"/>
              </a:spcBef>
              <a:spcAft>
                <a:spcPts val="800"/>
              </a:spcAft>
            </a:pPr>
            <a:r>
              <a:rPr lang="en-US" sz="1200" kern="100" dirty="0">
                <a:effectLst/>
                <a:latin typeface="+mn-lt"/>
                <a:ea typeface="Aptos" panose="020B0004020202020204" pitchFamily="34" charset="0"/>
                <a:cs typeface="Arial" panose="020B0604020202020204" pitchFamily="34" charset="0"/>
              </a:rPr>
              <a:t>The Steering Committee’s recommendations are now in various stages of implementation, with some already being put into action while others await necessary funding through the legislature. To ensure effective and timely execution, the work has been carefully prioritized, with each initiative being addressed based on urgency and impact. Implementation workgroups, led by members of the DOC’s Executive Team, are overseeing the progress of these initiatives, ensuring that the recommendations align with departmental goals and are carried out with the necessary resources and oversight. These workgroups are actively driving the transformation of CCCF, with a strong focus on making the facility more supportive and responsive to the unique needs of incarcerated women.</a:t>
            </a:r>
          </a:p>
          <a:p>
            <a:pPr marL="0" marR="0">
              <a:lnSpc>
                <a:spcPct val="106000"/>
              </a:lnSpc>
              <a:spcBef>
                <a:spcPts val="0"/>
              </a:spcBef>
              <a:spcAft>
                <a:spcPts val="800"/>
              </a:spcAft>
            </a:pPr>
            <a:r>
              <a:rPr lang="en-US" sz="1200" kern="100" dirty="0">
                <a:effectLst/>
                <a:latin typeface="+mn-lt"/>
                <a:ea typeface="Aptos" panose="020B0004020202020204" pitchFamily="34" charset="0"/>
                <a:cs typeface="Arial" panose="020B0604020202020204" pitchFamily="34" charset="0"/>
              </a:rPr>
              <a:t>The Steering Committee identified five key focus areas for initial improvements at CCCF: </a:t>
            </a:r>
          </a:p>
          <a:p>
            <a:pPr marL="342900" marR="0" lvl="0" indent="-342900">
              <a:lnSpc>
                <a:spcPct val="106000"/>
              </a:lnSpc>
              <a:spcBef>
                <a:spcPts val="0"/>
              </a:spcBef>
              <a:spcAft>
                <a:spcPts val="0"/>
              </a:spcAft>
              <a:buFont typeface="+mj-lt"/>
              <a:buAutoNum type="arabicPeriod"/>
            </a:pPr>
            <a:r>
              <a:rPr lang="en-US" sz="1200" kern="100" dirty="0">
                <a:effectLst/>
                <a:latin typeface="+mn-lt"/>
                <a:ea typeface="Aptos" panose="020B0004020202020204" pitchFamily="34" charset="0"/>
                <a:cs typeface="Arial" panose="020B0604020202020204" pitchFamily="34" charset="0"/>
              </a:rPr>
              <a:t>Improving Prison Rape Elimination Act (PREA) Policies and Procedures, </a:t>
            </a:r>
          </a:p>
          <a:p>
            <a:pPr marL="342900" marR="0" lvl="0" indent="-342900">
              <a:lnSpc>
                <a:spcPct val="106000"/>
              </a:lnSpc>
              <a:spcBef>
                <a:spcPts val="0"/>
              </a:spcBef>
              <a:spcAft>
                <a:spcPts val="0"/>
              </a:spcAft>
              <a:buFont typeface="+mj-lt"/>
              <a:buAutoNum type="arabicPeriod"/>
            </a:pPr>
            <a:r>
              <a:rPr lang="en-US" sz="1200" kern="100" dirty="0">
                <a:effectLst/>
                <a:latin typeface="+mn-lt"/>
                <a:ea typeface="Aptos" panose="020B0004020202020204" pitchFamily="34" charset="0"/>
                <a:cs typeface="Arial" panose="020B0604020202020204" pitchFamily="34" charset="0"/>
              </a:rPr>
              <a:t>Staffing/Training/Facility Culture, </a:t>
            </a:r>
          </a:p>
          <a:p>
            <a:pPr marL="342900" marR="0" lvl="0" indent="-342900">
              <a:lnSpc>
                <a:spcPct val="106000"/>
              </a:lnSpc>
              <a:spcBef>
                <a:spcPts val="0"/>
              </a:spcBef>
              <a:spcAft>
                <a:spcPts val="0"/>
              </a:spcAft>
              <a:buFont typeface="+mj-lt"/>
              <a:buAutoNum type="arabicPeriod"/>
            </a:pPr>
            <a:r>
              <a:rPr lang="en-US" sz="1200" kern="100" dirty="0">
                <a:effectLst/>
                <a:latin typeface="+mn-lt"/>
                <a:ea typeface="Aptos" panose="020B0004020202020204" pitchFamily="34" charset="0"/>
                <a:cs typeface="Arial" panose="020B0604020202020204" pitchFamily="34" charset="0"/>
              </a:rPr>
              <a:t>Reentry/Release, </a:t>
            </a:r>
          </a:p>
          <a:p>
            <a:pPr marL="342900" marR="0" lvl="0" indent="-342900">
              <a:lnSpc>
                <a:spcPct val="106000"/>
              </a:lnSpc>
              <a:spcBef>
                <a:spcPts val="0"/>
              </a:spcBef>
              <a:spcAft>
                <a:spcPts val="0"/>
              </a:spcAft>
              <a:buFont typeface="+mj-lt"/>
              <a:buAutoNum type="arabicPeriod"/>
            </a:pPr>
            <a:r>
              <a:rPr lang="en-US" sz="1200" kern="100" dirty="0">
                <a:effectLst/>
                <a:latin typeface="+mn-lt"/>
                <a:ea typeface="Aptos" panose="020B0004020202020204" pitchFamily="34" charset="0"/>
                <a:cs typeface="Arial" panose="020B0604020202020204" pitchFamily="34" charset="0"/>
              </a:rPr>
              <a:t>Gender-Responsive and Trauma-Informed Operations, and </a:t>
            </a:r>
          </a:p>
          <a:p>
            <a:pPr marL="342900" marR="0" lvl="0" indent="-342900">
              <a:lnSpc>
                <a:spcPct val="106000"/>
              </a:lnSpc>
              <a:spcBef>
                <a:spcPts val="0"/>
              </a:spcBef>
              <a:spcAft>
                <a:spcPts val="800"/>
              </a:spcAft>
              <a:buFont typeface="+mj-lt"/>
              <a:buAutoNum type="arabicPeriod"/>
            </a:pPr>
            <a:r>
              <a:rPr lang="en-US" sz="1200" kern="100" dirty="0">
                <a:effectLst/>
                <a:latin typeface="+mn-lt"/>
                <a:ea typeface="Aptos" panose="020B0004020202020204" pitchFamily="34" charset="0"/>
                <a:cs typeface="Arial" panose="020B0604020202020204" pitchFamily="34" charset="0"/>
              </a:rPr>
              <a:t>Medical Services.</a:t>
            </a:r>
          </a:p>
          <a:p>
            <a:pPr marL="0" marR="0">
              <a:lnSpc>
                <a:spcPct val="106000"/>
              </a:lnSpc>
              <a:spcBef>
                <a:spcPts val="0"/>
              </a:spcBef>
              <a:spcAft>
                <a:spcPts val="800"/>
              </a:spcAft>
            </a:pPr>
            <a:r>
              <a:rPr lang="en-US" sz="1200" kern="100" dirty="0">
                <a:effectLst/>
                <a:latin typeface="+mn-lt"/>
                <a:ea typeface="Aptos" panose="020B0004020202020204" pitchFamily="34" charset="0"/>
                <a:cs typeface="Arial" panose="020B0604020202020204" pitchFamily="34" charset="0"/>
              </a:rPr>
              <a:t>To ensure implementation, the work has been divided into two categories: "Current Work Commitments" and "Work that Requires Policy Option Package/Funding Approval." Commitments represent initiatives currently being addressed within existing resources. The other category encompasses projects which require funding including staffing increases, facility upgrades, and expanded medical and mental health services. These unfunded priorities will move forward following the 2025 Legislative Session, if funding is allocated in DOC’s Legislatively Adopted Budget. This phased approach ensures that immediate improvements continue, while long-term enhancements remain on the department’s strategic agenda. The project teams will work with the Advisory Panel to continually monitor and evaluate implementation progress and adjust achieve desired outcomes. </a:t>
            </a:r>
          </a:p>
          <a:p>
            <a:endParaRPr lang="en-US" sz="1200" dirty="0">
              <a:latin typeface="+mn-lt"/>
            </a:endParaRPr>
          </a:p>
          <a:p>
            <a:r>
              <a:rPr lang="en-US" sz="1200" dirty="0">
                <a:latin typeface="+mn-lt"/>
              </a:rPr>
              <a:t>Additional Notes if Needed</a:t>
            </a:r>
          </a:p>
          <a:p>
            <a:pPr marL="0" marR="0">
              <a:lnSpc>
                <a:spcPct val="107000"/>
              </a:lnSpc>
              <a:spcBef>
                <a:spcPts val="1800"/>
              </a:spcBef>
              <a:spcAft>
                <a:spcPts val="400"/>
              </a:spcAf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Implementation – Phase Two</a:t>
            </a:r>
          </a:p>
          <a:p>
            <a:pPr marL="0" marR="0">
              <a:lnSpc>
                <a:spcPct val="105000"/>
              </a:lnSpc>
              <a:spcBef>
                <a:spcPts val="0"/>
              </a:spcBef>
              <a:spcAft>
                <a:spcPts val="800"/>
              </a:spcAft>
            </a:pPr>
            <a:r>
              <a:rPr lang="en-US" sz="1200" kern="100" dirty="0">
                <a:effectLst/>
                <a:latin typeface="+mn-lt"/>
                <a:ea typeface="Calibri" panose="020F0502020204030204" pitchFamily="34" charset="0"/>
                <a:cs typeface="Arial" panose="020B0604020202020204" pitchFamily="34" charset="0"/>
              </a:rPr>
              <a:t>As phase one work progresses, work in the following areas will commence, with the order of implementation to be determined based on available resources, stakeholder input, and evolving needs.</a:t>
            </a:r>
            <a:endParaRPr lang="en-US" sz="1200" kern="100" dirty="0">
              <a:effectLst/>
              <a:latin typeface="+mn-lt"/>
              <a:ea typeface="Aptos" panose="020B0004020202020204" pitchFamily="34" charset="0"/>
              <a:cs typeface="Arial" panose="020B0604020202020204" pitchFamily="34" charset="0"/>
            </a:endParaRPr>
          </a:p>
          <a:p>
            <a:pPr marL="0" marR="0">
              <a:lnSpc>
                <a:spcPct val="107000"/>
              </a:lnSpc>
              <a:spcBef>
                <a:spcPts val="800"/>
              </a:spcBef>
              <a:spcAft>
                <a:spcPts val="400"/>
              </a:spcAft>
              <a:tabLst>
                <a:tab pos="457200" algn="l"/>
              </a:tabLs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Parenting and Family Connections</a:t>
            </a:r>
          </a:p>
          <a:p>
            <a:pPr marL="0" marR="0">
              <a:lnSpc>
                <a:spcPct val="106000"/>
              </a:lnSpc>
              <a:spcBef>
                <a:spcPts val="0"/>
              </a:spcBef>
              <a:spcAft>
                <a:spcPts val="800"/>
              </a:spcAft>
              <a:tabLst>
                <a:tab pos="457200" algn="l"/>
              </a:tabLst>
            </a:pPr>
            <a:r>
              <a:rPr lang="en-US" sz="1200" kern="100" dirty="0">
                <a:effectLst/>
                <a:latin typeface="+mn-lt"/>
                <a:ea typeface="Aptos" panose="020B0004020202020204" pitchFamily="34" charset="0"/>
                <a:cs typeface="Arial" panose="020B0604020202020204" pitchFamily="34" charset="0"/>
              </a:rPr>
              <a:t>Building on the foundation laid in phase one, DOC will strengthen programs that promote family reunification, parenting skills, and maintaining family connections during incarceration. This will include expanding parenting education programs, facilitating family visits, and offering mentorship opportunities for women with children to help them prepare for reintegration into family life post-release.</a:t>
            </a:r>
          </a:p>
          <a:p>
            <a:pPr marL="0" marR="0">
              <a:lnSpc>
                <a:spcPct val="107000"/>
              </a:lnSpc>
              <a:spcBef>
                <a:spcPts val="800"/>
              </a:spcBef>
              <a:spcAft>
                <a:spcPts val="400"/>
              </a:spcAft>
              <a:tabLst>
                <a:tab pos="457200" algn="l"/>
              </a:tabLs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Community Engagement</a:t>
            </a:r>
          </a:p>
          <a:p>
            <a:pPr marL="0" marR="0">
              <a:lnSpc>
                <a:spcPct val="106000"/>
              </a:lnSpc>
              <a:spcBef>
                <a:spcPts val="0"/>
              </a:spcBef>
              <a:spcAft>
                <a:spcPts val="800"/>
              </a:spcAft>
              <a:tabLst>
                <a:tab pos="457200" algn="l"/>
              </a:tabLst>
            </a:pPr>
            <a:r>
              <a:rPr lang="en-US" sz="1200" kern="100" dirty="0">
                <a:effectLst/>
                <a:latin typeface="+mn-lt"/>
                <a:ea typeface="Aptos" panose="020B0004020202020204" pitchFamily="34" charset="0"/>
                <a:cs typeface="Arial" panose="020B0604020202020204" pitchFamily="34" charset="0"/>
              </a:rPr>
              <a:t>In phase two, DOC will expand its outreach and collaboration with community organizations and support networks. Partnerships with local agencies, service providers, and advocacy groups will be integral in ensuring incarcerated women have the resources and guidance they need upon release. These efforts will include strengthening pre-release coordination with community resources to provide stable housing, employment, and mental health services upon return to the community.</a:t>
            </a:r>
          </a:p>
          <a:p>
            <a:pPr marL="0" marR="0">
              <a:lnSpc>
                <a:spcPct val="107000"/>
              </a:lnSpc>
              <a:spcBef>
                <a:spcPts val="800"/>
              </a:spcBef>
              <a:spcAft>
                <a:spcPts val="400"/>
              </a:spcAft>
              <a:tabLst>
                <a:tab pos="457200" algn="l"/>
              </a:tabLs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Data/Monitoring/Oversight</a:t>
            </a:r>
          </a:p>
          <a:p>
            <a:pPr marL="0" marR="0">
              <a:lnSpc>
                <a:spcPct val="106000"/>
              </a:lnSpc>
              <a:spcBef>
                <a:spcPts val="0"/>
              </a:spcBef>
              <a:spcAft>
                <a:spcPts val="800"/>
              </a:spcAft>
              <a:tabLst>
                <a:tab pos="457200" algn="l"/>
              </a:tabLst>
            </a:pPr>
            <a:r>
              <a:rPr lang="en-US" sz="1200" kern="100" dirty="0">
                <a:effectLst/>
                <a:latin typeface="+mn-lt"/>
                <a:ea typeface="Aptos" panose="020B0004020202020204" pitchFamily="34" charset="0"/>
                <a:cs typeface="Arial" panose="020B0604020202020204" pitchFamily="34" charset="0"/>
              </a:rPr>
              <a:t>DOC will continue to enhance its data systems to improve monitoring and oversight of reentry outcomes, program effectiveness, and gender-responsive care. This will include updating tracking systems to evaluate AIC progress, identify areas for improvement, and inform future programming. Enhanced reporting mechanisms will be implemented to ensure transparency, accountability, and ongoing evaluation of reentry-related efforts.</a:t>
            </a:r>
          </a:p>
          <a:p>
            <a:pPr marL="0" marR="0">
              <a:lnSpc>
                <a:spcPct val="107000"/>
              </a:lnSpc>
              <a:spcBef>
                <a:spcPts val="800"/>
              </a:spcBef>
              <a:spcAft>
                <a:spcPts val="400"/>
              </a:spcAft>
              <a:tabLst>
                <a:tab pos="457200" algn="l"/>
              </a:tabLs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Access to Justice</a:t>
            </a:r>
          </a:p>
          <a:p>
            <a:pPr marL="0" marR="0">
              <a:lnSpc>
                <a:spcPct val="106000"/>
              </a:lnSpc>
              <a:spcBef>
                <a:spcPts val="0"/>
              </a:spcBef>
              <a:spcAft>
                <a:spcPts val="800"/>
              </a:spcAft>
              <a:tabLst>
                <a:tab pos="457200" algn="l"/>
              </a:tabLst>
            </a:pPr>
            <a:r>
              <a:rPr lang="en-US" sz="1200" kern="100" dirty="0">
                <a:effectLst/>
                <a:latin typeface="+mn-lt"/>
                <a:ea typeface="Aptos" panose="020B0004020202020204" pitchFamily="34" charset="0"/>
                <a:cs typeface="Arial" panose="020B0604020202020204" pitchFamily="34" charset="0"/>
              </a:rPr>
              <a:t>DOC will work to increase access to justice for incarcerated women by ensuring they have the resources and support they need to engage with the legal system. This will include offering legal assistance for women navigating parole hearings, sentence modifications, and other legal processes, as well as expanding access to legal representation for those who need it. The goal is to ensure fair treatment and equitable outcomes for women involved in the justice system.</a:t>
            </a:r>
          </a:p>
          <a:p>
            <a:pPr marL="0" marR="0">
              <a:lnSpc>
                <a:spcPct val="107000"/>
              </a:lnSpc>
              <a:spcBef>
                <a:spcPts val="800"/>
              </a:spcBef>
              <a:spcAft>
                <a:spcPts val="400"/>
              </a:spcAft>
              <a:tabLst>
                <a:tab pos="457200" algn="l"/>
              </a:tabLs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Behavioral Health Services</a:t>
            </a:r>
          </a:p>
          <a:p>
            <a:pPr marL="0" marR="0">
              <a:lnSpc>
                <a:spcPct val="106000"/>
              </a:lnSpc>
              <a:spcBef>
                <a:spcPts val="0"/>
              </a:spcBef>
              <a:spcAft>
                <a:spcPts val="800"/>
              </a:spcAft>
              <a:tabLst>
                <a:tab pos="457200" algn="l"/>
              </a:tabLst>
            </a:pPr>
            <a:r>
              <a:rPr lang="en-US" sz="1200" kern="100" dirty="0">
                <a:effectLst/>
                <a:latin typeface="+mn-lt"/>
                <a:ea typeface="Aptos" panose="020B0004020202020204" pitchFamily="34" charset="0"/>
                <a:cs typeface="Arial" panose="020B0604020202020204" pitchFamily="34" charset="0"/>
              </a:rPr>
              <a:t>Expanding behavioral health services will be a key component of phase two. DOC will focus on providing comprehensive mental health care, substance abuse treatment, and trauma-informed therapy to incarcerated women. These services will address the unique needs of women, including the impacts of childhood trauma, intimate partner violence, and substance use disorders, ensuring they are better equipped to heal and succeed post-release.</a:t>
            </a:r>
          </a:p>
          <a:p>
            <a:pPr marL="0" marR="0">
              <a:lnSpc>
                <a:spcPct val="107000"/>
              </a:lnSpc>
              <a:spcBef>
                <a:spcPts val="800"/>
              </a:spcBef>
              <a:spcAft>
                <a:spcPts val="400"/>
              </a:spcAft>
              <a:tabLst>
                <a:tab pos="457200" algn="l"/>
              </a:tabLs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Physical Facility</a:t>
            </a:r>
          </a:p>
          <a:p>
            <a:pPr marL="0" marR="0">
              <a:lnSpc>
                <a:spcPct val="106000"/>
              </a:lnSpc>
              <a:spcBef>
                <a:spcPts val="0"/>
              </a:spcBef>
              <a:spcAft>
                <a:spcPts val="800"/>
              </a:spcAft>
              <a:tabLst>
                <a:tab pos="457200" algn="l"/>
              </a:tabLst>
            </a:pPr>
            <a:r>
              <a:rPr lang="en-US" sz="1200" kern="100" dirty="0">
                <a:effectLst/>
                <a:latin typeface="+mn-lt"/>
                <a:ea typeface="Aptos" panose="020B0004020202020204" pitchFamily="34" charset="0"/>
                <a:cs typeface="Arial" panose="020B0604020202020204" pitchFamily="34" charset="0"/>
              </a:rPr>
              <a:t>To support the implementation of these initiatives, DOC will also assess and address the physical needs of the facility. This includes creating dedicated spaces for reentry-focused programming, such as peer support, family visits, and educational opportunities, as well as ensuring the facility is safe, accessible, and equipped to support women’s unique needs. Considerations will also include improvements to housing and security protocols that allow for greater autonomy and safety for incarcerated women.</a:t>
            </a:r>
          </a:p>
          <a:p>
            <a:pPr marL="0" marR="0">
              <a:lnSpc>
                <a:spcPct val="107000"/>
              </a:lnSpc>
              <a:spcBef>
                <a:spcPts val="1800"/>
              </a:spcBef>
              <a:spcAft>
                <a:spcPts val="400"/>
              </a:spcAft>
            </a:pPr>
            <a:r>
              <a:rPr lang="en-US" sz="1200" b="1" kern="100" dirty="0">
                <a:solidFill>
                  <a:srgbClr val="0F4761"/>
                </a:solidFill>
                <a:effectLst/>
                <a:latin typeface="+mn-lt"/>
                <a:ea typeface="Yu Gothic Light" panose="020B0300000000000000" pitchFamily="34" charset="-128"/>
                <a:cs typeface="Times New Roman" panose="02020603050405020304" pitchFamily="18" charset="0"/>
              </a:rPr>
              <a:t>Other Work Related to GIPA</a:t>
            </a:r>
          </a:p>
          <a:p>
            <a:pPr marL="0" marR="0">
              <a:lnSpc>
                <a:spcPct val="107000"/>
              </a:lnSpc>
              <a:spcBef>
                <a:spcPts val="0"/>
              </a:spcBef>
              <a:spcAft>
                <a:spcPts val="800"/>
              </a:spcAft>
            </a:pPr>
            <a:r>
              <a:rPr lang="en-US" sz="1200" kern="100" dirty="0">
                <a:effectLst/>
                <a:latin typeface="+mn-lt"/>
                <a:ea typeface="Aptos" panose="020B0004020202020204" pitchFamily="34" charset="0"/>
                <a:cs typeface="Arial" panose="020B0604020202020204" pitchFamily="34" charset="0"/>
              </a:rPr>
              <a:t>As part of DOC’s ongoing commitment to gender-responsive and trauma-informed practices, positive changes will be implemented that cross multiple initiative areas. Key priorities include:</a:t>
            </a:r>
          </a:p>
          <a:p>
            <a:pPr marL="342900" marR="0" lvl="0" indent="-342900">
              <a:lnSpc>
                <a:spcPct val="107000"/>
              </a:lnSpc>
              <a:spcBef>
                <a:spcPts val="0"/>
              </a:spcBef>
              <a:spcAft>
                <a:spcPts val="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Transgender AICs:</a:t>
            </a:r>
            <a:r>
              <a:rPr lang="en-US" sz="1200" kern="100" dirty="0">
                <a:effectLst/>
                <a:latin typeface="+mn-lt"/>
                <a:ea typeface="Aptos" panose="020B0004020202020204" pitchFamily="34" charset="0"/>
                <a:cs typeface="Arial" panose="020B0604020202020204" pitchFamily="34" charset="0"/>
              </a:rPr>
              <a:t> Expanding housing, healthcare, and support services to ensure safety and inclusion.</a:t>
            </a:r>
          </a:p>
          <a:p>
            <a:pPr marL="342900" marR="0" lvl="0" indent="-342900">
              <a:lnSpc>
                <a:spcPct val="107000"/>
              </a:lnSpc>
              <a:spcBef>
                <a:spcPts val="0"/>
              </a:spcBef>
              <a:spcAft>
                <a:spcPts val="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Work Release/Alternatives to Incarceration: </a:t>
            </a:r>
            <a:r>
              <a:rPr lang="en-US" sz="1200" kern="100" dirty="0">
                <a:effectLst/>
                <a:latin typeface="+mn-lt"/>
                <a:ea typeface="Aptos" panose="020B0004020202020204" pitchFamily="34" charset="0"/>
                <a:cs typeface="Arial" panose="020B0604020202020204" pitchFamily="34" charset="0"/>
              </a:rPr>
              <a:t>Increasing access to community-based programs that support successful reintegration.</a:t>
            </a:r>
          </a:p>
          <a:p>
            <a:pPr marL="342900" marR="0" lvl="0" indent="-342900">
              <a:lnSpc>
                <a:spcPct val="107000"/>
              </a:lnSpc>
              <a:spcBef>
                <a:spcPts val="0"/>
              </a:spcBef>
              <a:spcAft>
                <a:spcPts val="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Disabled/Special Needs/Neurodivergent AICs:</a:t>
            </a:r>
            <a:r>
              <a:rPr lang="en-US" sz="1200" kern="100" dirty="0">
                <a:effectLst/>
                <a:latin typeface="+mn-lt"/>
                <a:ea typeface="Aptos" panose="020B0004020202020204" pitchFamily="34" charset="0"/>
                <a:cs typeface="Arial" panose="020B0604020202020204" pitchFamily="34" charset="0"/>
              </a:rPr>
              <a:t> Improving accommodations, services, and resources for AICs with disabilities or neurodivergence.</a:t>
            </a:r>
          </a:p>
          <a:p>
            <a:pPr marL="342900" marR="0" lvl="0" indent="-342900">
              <a:lnSpc>
                <a:spcPct val="107000"/>
              </a:lnSpc>
              <a:spcBef>
                <a:spcPts val="0"/>
              </a:spcBef>
              <a:spcAft>
                <a:spcPts val="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Telecommunications:</a:t>
            </a:r>
            <a:r>
              <a:rPr lang="en-US" sz="1200" kern="100" dirty="0">
                <a:effectLst/>
                <a:latin typeface="+mn-lt"/>
                <a:ea typeface="Aptos" panose="020B0004020202020204" pitchFamily="34" charset="0"/>
                <a:cs typeface="Arial" panose="020B0604020202020204" pitchFamily="34" charset="0"/>
              </a:rPr>
              <a:t> Modernizing communication systems to strengthen AIC connections with family, legal resources, and support networks.</a:t>
            </a:r>
          </a:p>
          <a:p>
            <a:pPr marL="342900" marR="0" lvl="0" indent="-342900">
              <a:lnSpc>
                <a:spcPct val="107000"/>
              </a:lnSpc>
              <a:spcBef>
                <a:spcPts val="0"/>
              </a:spcBef>
              <a:spcAft>
                <a:spcPts val="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AIC Survey:</a:t>
            </a:r>
            <a:r>
              <a:rPr lang="en-US" sz="1200" kern="100" dirty="0">
                <a:effectLst/>
                <a:latin typeface="+mn-lt"/>
                <a:ea typeface="Aptos" panose="020B0004020202020204" pitchFamily="34" charset="0"/>
                <a:cs typeface="Arial" panose="020B0604020202020204" pitchFamily="34" charset="0"/>
              </a:rPr>
              <a:t> Gathering direct input from AICs to inform policy and operational improvements.</a:t>
            </a:r>
          </a:p>
          <a:p>
            <a:pPr marL="342900" marR="0" lvl="0" indent="-342900">
              <a:lnSpc>
                <a:spcPct val="107000"/>
              </a:lnSpc>
              <a:spcBef>
                <a:spcPts val="0"/>
              </a:spcBef>
              <a:spcAft>
                <a:spcPts val="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Performance Recognition Awards System (PRAS):</a:t>
            </a:r>
            <a:r>
              <a:rPr lang="en-US" sz="1200" kern="100" dirty="0">
                <a:effectLst/>
                <a:latin typeface="+mn-lt"/>
                <a:ea typeface="Aptos" panose="020B0004020202020204" pitchFamily="34" charset="0"/>
                <a:cs typeface="Arial" panose="020B0604020202020204" pitchFamily="34" charset="0"/>
              </a:rPr>
              <a:t> Review and suggest changes to ensure AICs are appropriately awarded for work inside the institution. </a:t>
            </a:r>
          </a:p>
          <a:p>
            <a:pPr marL="342900" marR="0" lvl="0" indent="-342900">
              <a:lnSpc>
                <a:spcPct val="107000"/>
              </a:lnSpc>
              <a:spcBef>
                <a:spcPts val="0"/>
              </a:spcBef>
              <a:spcAft>
                <a:spcPts val="800"/>
              </a:spcAft>
              <a:buFont typeface="Symbol" panose="05050102010706020507" pitchFamily="18" charset="2"/>
              <a:buChar char=""/>
            </a:pPr>
            <a:r>
              <a:rPr lang="en-US" sz="1200" b="1" kern="100" dirty="0">
                <a:effectLst/>
                <a:latin typeface="+mn-lt"/>
                <a:ea typeface="Aptos" panose="020B0004020202020204" pitchFamily="34" charset="0"/>
                <a:cs typeface="Arial" panose="020B0604020202020204" pitchFamily="34" charset="0"/>
              </a:rPr>
              <a:t>Food/Nutrition:</a:t>
            </a:r>
            <a:r>
              <a:rPr lang="en-US" sz="1200" kern="100" dirty="0">
                <a:effectLst/>
                <a:latin typeface="+mn-lt"/>
                <a:ea typeface="Aptos" panose="020B0004020202020204" pitchFamily="34" charset="0"/>
                <a:cs typeface="Arial" panose="020B0604020202020204" pitchFamily="34" charset="0"/>
              </a:rPr>
              <a:t> Evaluating and improving dietary services to meet health, cultural, and sustainability needs.</a:t>
            </a:r>
          </a:p>
          <a:p>
            <a:endParaRPr lang="en-US" dirty="0"/>
          </a:p>
        </p:txBody>
      </p:sp>
      <p:sp>
        <p:nvSpPr>
          <p:cNvPr id="4" name="Slide Number Placeholder 3"/>
          <p:cNvSpPr>
            <a:spLocks noGrp="1"/>
          </p:cNvSpPr>
          <p:nvPr>
            <p:ph type="sldNum" sz="quarter" idx="5"/>
          </p:nvPr>
        </p:nvSpPr>
        <p:spPr/>
        <p:txBody>
          <a:bodyPr/>
          <a:lstStyle/>
          <a:p>
            <a:fld id="{FB5A52E4-42FD-418E-A84A-0745F51002AC}" type="slidenum">
              <a:rPr lang="en-US" smtClean="0"/>
              <a:t>9</a:t>
            </a:fld>
            <a:endParaRPr lang="en-US"/>
          </a:p>
        </p:txBody>
      </p:sp>
    </p:spTree>
    <p:extLst>
      <p:ext uri="{BB962C8B-B14F-4D97-AF65-F5344CB8AC3E}">
        <p14:creationId xmlns:p14="http://schemas.microsoft.com/office/powerpoint/2010/main" val="1051395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Heidi</a:t>
            </a:r>
          </a:p>
          <a:p>
            <a:endParaRPr lang="en-US" dirty="0">
              <a:ea typeface="Calibri"/>
              <a:cs typeface="Calibri"/>
            </a:endParaRPr>
          </a:p>
          <a:p>
            <a:r>
              <a:rPr lang="en-US" dirty="0">
                <a:ea typeface="Calibri"/>
                <a:cs typeface="Calibri"/>
              </a:rPr>
              <a:t>Medical has 44 projects.</a:t>
            </a:r>
          </a:p>
          <a:p>
            <a:endParaRPr lang="en-US" dirty="0">
              <a:ea typeface="Calibri"/>
              <a:cs typeface="Calibri"/>
            </a:endParaRPr>
          </a:p>
          <a:p>
            <a:r>
              <a:rPr lang="en-US" dirty="0">
                <a:ea typeface="Calibri"/>
                <a:cs typeface="Calibri"/>
              </a:rPr>
              <a:t>The "shorthand" list:</a:t>
            </a:r>
          </a:p>
          <a:p>
            <a:endParaRPr lang="en-US" dirty="0">
              <a:ea typeface="Calibri"/>
              <a:cs typeface="Calibri"/>
            </a:endParaRPr>
          </a:p>
          <a:p>
            <a:pPr marL="171450" indent="-171450">
              <a:buFont typeface="Arial"/>
              <a:buChar char="•"/>
            </a:pPr>
            <a:r>
              <a:rPr lang="en-US" dirty="0"/>
              <a:t>Immediately put Menopause/Female Supplements on canteen; conduct periodic surveys regarding canteen item addition requests.</a:t>
            </a:r>
          </a:p>
          <a:p>
            <a:pPr marL="171450" indent="-171450">
              <a:buFont typeface="Arial"/>
              <a:buChar char="•"/>
            </a:pPr>
            <a:r>
              <a:rPr lang="en-US" dirty="0"/>
              <a:t>Establish clear policies about accommodating special diets and ensure that AICs with specific nutritional needs are able to get those met.</a:t>
            </a:r>
          </a:p>
          <a:p>
            <a:pPr marL="171450" indent="-171450">
              <a:buFont typeface="Arial"/>
              <a:buChar char="•"/>
            </a:pPr>
            <a:r>
              <a:rPr lang="en-US" dirty="0"/>
              <a:t>Implement electronic medical requests and track response timelines.</a:t>
            </a:r>
          </a:p>
          <a:p>
            <a:pPr marL="171450" indent="-171450">
              <a:buFont typeface="Arial"/>
              <a:buChar char="•"/>
            </a:pPr>
            <a:r>
              <a:rPr lang="en-US" dirty="0"/>
              <a:t>Set benchmarks for HS response to AICs; audit and address lapses in compliance.</a:t>
            </a:r>
          </a:p>
          <a:p>
            <a:pPr marL="171450" indent="-171450">
              <a:buFont typeface="Arial"/>
              <a:buChar char="•"/>
            </a:pPr>
            <a:r>
              <a:rPr lang="en-US" dirty="0"/>
              <a:t>Make a system to track routine and follow-up appointments. The system should be able to show target service dates, identify which were achieved, and flag delays so that they can be addressed promptly.</a:t>
            </a:r>
          </a:p>
          <a:p>
            <a:pPr marL="171450" indent="-171450">
              <a:buFont typeface="Arial"/>
              <a:buChar char="•"/>
            </a:pPr>
            <a:r>
              <a:rPr lang="en-US" dirty="0"/>
              <a:t>Develop care timeliness benchmarks for initial encounters and follow up care. Require periodic compliance reporting.</a:t>
            </a:r>
            <a:endParaRPr lang="en-US" dirty="0">
              <a:ea typeface="Calibri"/>
              <a:cs typeface="Calibri"/>
            </a:endParaRPr>
          </a:p>
          <a:p>
            <a:pPr marL="171450" indent="-171450">
              <a:buFont typeface="Arial"/>
              <a:buChar char="•"/>
            </a:pPr>
            <a:r>
              <a:rPr lang="en-US" dirty="0"/>
              <a:t>Include external stakeholders when identifying data and reporting needs for the incoming EHR.</a:t>
            </a:r>
            <a:endParaRPr lang="en-US" dirty="0">
              <a:ea typeface="Calibri"/>
              <a:cs typeface="Calibri"/>
            </a:endParaRPr>
          </a:p>
          <a:p>
            <a:pPr marL="171450" indent="-171450">
              <a:buFont typeface="Arial"/>
              <a:buChar char="•"/>
            </a:pPr>
            <a:r>
              <a:rPr lang="en-US" dirty="0"/>
              <a:t>Following EHR implementation, conduct ongoing assessment to identify improvements and refinements.</a:t>
            </a:r>
            <a:endParaRPr lang="en-US" dirty="0">
              <a:ea typeface="Calibri"/>
              <a:cs typeface="Calibri"/>
            </a:endParaRPr>
          </a:p>
          <a:p>
            <a:pPr marL="171450" indent="-171450">
              <a:buFont typeface="Arial"/>
              <a:buChar char="•"/>
            </a:pPr>
            <a:r>
              <a:rPr lang="en-US" dirty="0"/>
              <a:t>Investigate ways to improve/replace the "TLC" care utilization system.</a:t>
            </a:r>
            <a:endParaRPr lang="en-US" dirty="0">
              <a:ea typeface="Calibri"/>
              <a:cs typeface="Calibri"/>
            </a:endParaRPr>
          </a:p>
          <a:p>
            <a:pPr marL="171450" indent="-171450">
              <a:buFont typeface="Arial"/>
              <a:buChar char="•"/>
            </a:pPr>
            <a:r>
              <a:rPr lang="en-US" dirty="0"/>
              <a:t>Assess whether it would be appropriate/possible to contract with community based healthcare providers to manage health services.</a:t>
            </a:r>
            <a:endParaRPr lang="en-US" dirty="0">
              <a:ea typeface="Calibri"/>
              <a:cs typeface="Calibri"/>
            </a:endParaRPr>
          </a:p>
          <a:p>
            <a:pPr marL="171450" indent="-171450">
              <a:buFont typeface="Arial"/>
              <a:buChar char="•"/>
            </a:pPr>
            <a:r>
              <a:rPr lang="en-US" dirty="0"/>
              <a:t>Reinstate the Chronic Disease/Chronic Pain Self-Management Program.</a:t>
            </a:r>
            <a:endParaRPr lang="en-US" dirty="0">
              <a:ea typeface="Calibri"/>
              <a:cs typeface="Calibri"/>
            </a:endParaRPr>
          </a:p>
          <a:p>
            <a:pPr marL="171450" indent="-171450">
              <a:buFont typeface="Arial"/>
              <a:buChar char="•"/>
            </a:pPr>
            <a:r>
              <a:rPr lang="en-US" dirty="0"/>
              <a:t>Provide health services staff with training in gender responsivity and trauma informed care.</a:t>
            </a:r>
            <a:endParaRPr lang="en-US" dirty="0">
              <a:ea typeface="Calibri"/>
              <a:cs typeface="Calibri"/>
            </a:endParaRPr>
          </a:p>
          <a:p>
            <a:pPr marL="171450" indent="-171450">
              <a:buFont typeface="Arial"/>
              <a:buChar char="•"/>
            </a:pPr>
            <a:r>
              <a:rPr lang="en-US" dirty="0"/>
              <a:t>Begin putting health/wellness information on the tablets. Solicit feedback from AICs about what type of information they would like to see.</a:t>
            </a:r>
            <a:endParaRPr lang="en-US" dirty="0">
              <a:ea typeface="Calibri"/>
              <a:cs typeface="Calibri"/>
            </a:endParaRPr>
          </a:p>
          <a:p>
            <a:pPr marL="171450" indent="-171450">
              <a:buFont typeface="Arial"/>
              <a:buChar char="•"/>
            </a:pPr>
            <a:r>
              <a:rPr lang="en-US" dirty="0"/>
              <a:t>Partner with outside agencies to bring in workshops, seminars, or informational sessions on women's health and wellness issues.</a:t>
            </a:r>
            <a:endParaRPr lang="en-US" dirty="0">
              <a:ea typeface="Calibri"/>
              <a:cs typeface="Calibri"/>
            </a:endParaRPr>
          </a:p>
          <a:p>
            <a:pPr marL="171450" indent="-171450">
              <a:buFont typeface="Arial"/>
              <a:buChar char="•"/>
            </a:pPr>
            <a:r>
              <a:rPr lang="en-US" dirty="0"/>
              <a:t>Immediately create more opportunities for patients to access telehealth.</a:t>
            </a:r>
            <a:endParaRPr lang="en-US" dirty="0">
              <a:ea typeface="Calibri"/>
              <a:cs typeface="Calibri"/>
            </a:endParaRPr>
          </a:p>
          <a:p>
            <a:pPr marL="171450" indent="-171450">
              <a:buFont typeface="Arial"/>
              <a:buChar char="•"/>
            </a:pPr>
            <a:r>
              <a:rPr lang="en-US" dirty="0"/>
              <a:t>Peers working as health and wellness supports for other AICs should be appropriately trained and compensated, with an avenue to achieve certification(s) that transfer to post-release settings.</a:t>
            </a:r>
            <a:endParaRPr lang="en-US" dirty="0">
              <a:ea typeface="Calibri"/>
              <a:cs typeface="Calibri"/>
            </a:endParaRPr>
          </a:p>
          <a:p>
            <a:pPr marL="171450" indent="-171450">
              <a:buFont typeface="Arial"/>
              <a:buChar char="•"/>
            </a:pPr>
            <a:r>
              <a:rPr lang="en-US" dirty="0"/>
              <a:t>End strip searches after medical procedures.</a:t>
            </a:r>
            <a:endParaRPr lang="en-US" dirty="0">
              <a:ea typeface="Calibri"/>
              <a:cs typeface="Calibri"/>
            </a:endParaRPr>
          </a:p>
          <a:p>
            <a:pPr marL="171450" indent="-171450">
              <a:buFont typeface="Arial"/>
              <a:buChar char="•"/>
            </a:pPr>
            <a:r>
              <a:rPr lang="en-US" dirty="0"/>
              <a:t>Establish a way to solicit regular, anonymous feedback from staff and AICs regarding health services policies and practices and provide that feedback to the Governor's Advisory Panel and the Corrections Ombudsperson.</a:t>
            </a:r>
            <a:endParaRPr lang="en-US" dirty="0">
              <a:ea typeface="Calibri"/>
              <a:cs typeface="Calibri"/>
            </a:endParaRPr>
          </a:p>
          <a:p>
            <a:pPr marL="171450" indent="-171450">
              <a:buFont typeface="Arial"/>
              <a:buChar char="•"/>
            </a:pPr>
            <a:r>
              <a:rPr lang="en-US" dirty="0"/>
              <a:t>Incorporate AICs and staff into discussion/policy development processes. This can help to bring the perspectives of all to address policies and practices that are being developed or modified, while providing a mechanism for information from each group to be communicated to the others.</a:t>
            </a:r>
            <a:endParaRPr lang="en-US" dirty="0">
              <a:ea typeface="Calibri"/>
              <a:cs typeface="Calibri"/>
            </a:endParaRPr>
          </a:p>
          <a:p>
            <a:pPr marL="171450" indent="-171450">
              <a:buFont typeface="Arial"/>
              <a:buChar char="•"/>
            </a:pPr>
            <a:r>
              <a:rPr lang="en-US" dirty="0"/>
              <a:t>Establish written guidelines for managing care for patients with multiple issues or complex medical needs, including scheduling longer appointments for those individuals so that a comprehensive care approach can be used and AIC time away from work/education is minimized.</a:t>
            </a:r>
            <a:endParaRPr lang="en-US" dirty="0">
              <a:ea typeface="Calibri"/>
              <a:cs typeface="Calibri"/>
            </a:endParaRPr>
          </a:p>
          <a:p>
            <a:pPr marL="171450" indent="-171450">
              <a:buFont typeface="Arial"/>
              <a:buChar char="•"/>
            </a:pPr>
            <a:r>
              <a:rPr lang="en-US" dirty="0"/>
              <a:t>Stop requiring AICs to forfeit PRAS points due to medical/behavioral health appointments. (Either pay people for those days or ensure that after-hours and weekend appointments are available.)</a:t>
            </a:r>
            <a:endParaRPr lang="en-US" dirty="0">
              <a:ea typeface="Calibri"/>
              <a:cs typeface="Calibri"/>
            </a:endParaRPr>
          </a:p>
          <a:p>
            <a:pPr marL="171450" indent="-171450">
              <a:buFont typeface="Arial"/>
              <a:buChar char="•"/>
            </a:pPr>
            <a:r>
              <a:rPr lang="en-US" dirty="0"/>
              <a:t>Establish a protocol for regular communication and improved coordination among administration, facility medical services staff, and AICs.</a:t>
            </a:r>
            <a:endParaRPr lang="en-US" dirty="0">
              <a:ea typeface="Calibri"/>
              <a:cs typeface="Calibri"/>
            </a:endParaRPr>
          </a:p>
          <a:p>
            <a:pPr marL="171450" indent="-171450">
              <a:buFont typeface="Arial"/>
              <a:buChar char="•"/>
            </a:pPr>
            <a:r>
              <a:rPr lang="en-US" dirty="0"/>
              <a:t>Implement a boundary spanner / patient advocate role within the facility.</a:t>
            </a:r>
            <a:endParaRPr lang="en-US" dirty="0">
              <a:ea typeface="Calibri"/>
              <a:cs typeface="Calibri"/>
            </a:endParaRPr>
          </a:p>
          <a:p>
            <a:pPr marL="171450" indent="-171450">
              <a:buFont typeface="Arial"/>
              <a:buChar char="•"/>
            </a:pPr>
            <a:r>
              <a:rPr lang="en-US" dirty="0"/>
              <a:t>Implement an ADL Assistant (peer) training program.</a:t>
            </a:r>
            <a:endParaRPr lang="en-US" dirty="0">
              <a:ea typeface="Calibri"/>
              <a:cs typeface="Calibri"/>
            </a:endParaRPr>
          </a:p>
          <a:p>
            <a:pPr marL="171450" indent="-171450">
              <a:buFont typeface="Arial"/>
              <a:buChar char="•"/>
            </a:pPr>
            <a:r>
              <a:rPr lang="en-US" dirty="0"/>
              <a:t>Periodically engage medical services staff to identify ways to address burnout and compassion fatigue.</a:t>
            </a:r>
            <a:endParaRPr lang="en-US" dirty="0">
              <a:ea typeface="Calibri"/>
              <a:cs typeface="Calibri"/>
            </a:endParaRPr>
          </a:p>
          <a:p>
            <a:pPr marL="171450" indent="-171450">
              <a:buFont typeface="Arial"/>
              <a:buChar char="•"/>
            </a:pPr>
            <a:r>
              <a:rPr lang="en-US" dirty="0"/>
              <a:t>Provide patients with a written after-visit summary that includes any diagnoses, test results, self-care recommendations, and care plan.</a:t>
            </a:r>
            <a:endParaRPr lang="en-US" dirty="0">
              <a:ea typeface="Calibri"/>
              <a:cs typeface="Calibri"/>
            </a:endParaRPr>
          </a:p>
          <a:p>
            <a:pPr marL="171450" indent="-171450">
              <a:buFont typeface="Arial"/>
              <a:buChar char="•"/>
            </a:pPr>
            <a:r>
              <a:rPr lang="en-US" dirty="0"/>
              <a:t>Create a shared recreational space at CCCF (gym/multipurpose building).</a:t>
            </a:r>
            <a:endParaRPr lang="en-US" dirty="0">
              <a:ea typeface="Calibri"/>
              <a:cs typeface="Calibri"/>
            </a:endParaRPr>
          </a:p>
          <a:p>
            <a:pPr marL="171450" indent="-171450">
              <a:buFont typeface="Arial"/>
              <a:buChar char="•"/>
            </a:pPr>
            <a:r>
              <a:rPr lang="en-US" dirty="0"/>
              <a:t>Develop a way for medical services and other facility staff to anonymously report issues with the provision of healthcare services.</a:t>
            </a:r>
            <a:endParaRPr lang="en-US" dirty="0">
              <a:ea typeface="Calibri"/>
              <a:cs typeface="Calibri"/>
            </a:endParaRPr>
          </a:p>
          <a:p>
            <a:pPr marL="171450" indent="-171450">
              <a:buFont typeface="Arial"/>
              <a:buChar char="•"/>
            </a:pPr>
            <a:r>
              <a:rPr lang="en-US" dirty="0"/>
              <a:t>Reinitiate targeted discussions/negotiations with AFSCME, DOC, and nursing staff to investigate the possibility of 3 x 12 or other alternative workweek schedules.</a:t>
            </a:r>
            <a:endParaRPr lang="en-US" dirty="0">
              <a:ea typeface="Calibri"/>
              <a:cs typeface="Calibri"/>
            </a:endParaRPr>
          </a:p>
          <a:p>
            <a:pPr marL="171450" indent="-171450">
              <a:buFont typeface="Arial"/>
              <a:buChar char="•"/>
            </a:pPr>
            <a:r>
              <a:rPr lang="en-US" dirty="0"/>
              <a:t>Utilize the Pregnancy Coordinator Nurse Practitioner position that is being added through the GIPA POP process to identify women's healthcare needs and advance women's health initiatives at CCCF.</a:t>
            </a:r>
            <a:endParaRPr lang="en-US" dirty="0">
              <a:ea typeface="Calibri"/>
              <a:cs typeface="Calibri"/>
            </a:endParaRPr>
          </a:p>
          <a:p>
            <a:pPr marL="171450" indent="-171450">
              <a:buFont typeface="Arial"/>
              <a:buChar char="•"/>
            </a:pPr>
            <a:r>
              <a:rPr lang="en-US" dirty="0"/>
              <a:t>Provide releasing AICS patient-centered contraceptive counseling and the contraception method of their choice upon release, with enough refills to last until they can reasonably access health care.</a:t>
            </a:r>
            <a:endParaRPr lang="en-US" dirty="0">
              <a:ea typeface="Calibri"/>
              <a:cs typeface="Calibri"/>
            </a:endParaRPr>
          </a:p>
          <a:p>
            <a:pPr marL="171450" indent="-171450">
              <a:buFont typeface="Arial"/>
              <a:buChar char="•"/>
            </a:pPr>
            <a:r>
              <a:rPr lang="en-US" dirty="0"/>
              <a:t>Identify a point person to ensure that individuals are released with a 30-day supply of all medications. Develop a written process to quickly address those situations where release meds are not provided, and provide this in writing to the releasing individual.</a:t>
            </a:r>
            <a:endParaRPr lang="en-US" dirty="0">
              <a:ea typeface="Calibri"/>
              <a:cs typeface="Calibri"/>
            </a:endParaRPr>
          </a:p>
          <a:p>
            <a:pPr marL="171450" indent="-171450">
              <a:buFont typeface="Arial"/>
              <a:buChar char="•"/>
            </a:pPr>
            <a:r>
              <a:rPr lang="en-US" dirty="0"/>
              <a:t>Assign a medical staff member to meet with individuals in advance of their release to ensure they have the resources and connections they need to ensure continuity of care.</a:t>
            </a:r>
            <a:endParaRPr lang="en-US" dirty="0">
              <a:ea typeface="Calibri"/>
              <a:cs typeface="Calibri"/>
            </a:endParaRPr>
          </a:p>
          <a:p>
            <a:pPr marL="171450" indent="-171450">
              <a:buFont typeface="Arial"/>
              <a:buChar char="•"/>
            </a:pPr>
            <a:r>
              <a:rPr lang="en-US" dirty="0"/>
              <a:t>Perform an intake-to-release systems audit at the facility to identify where a) policies are in place but are not being followed or b) policy development or clarification is needed.</a:t>
            </a:r>
            <a:endParaRPr lang="en-US" dirty="0">
              <a:ea typeface="Calibri"/>
              <a:cs typeface="Calibri"/>
            </a:endParaRPr>
          </a:p>
          <a:p>
            <a:pPr marL="171450" indent="-171450">
              <a:buFont typeface="Arial"/>
              <a:buChar char="•"/>
            </a:pPr>
            <a:r>
              <a:rPr lang="en-US" dirty="0"/>
              <a:t>Streamline processes for obtaining low-cost adaptive needs, such as hearing aids, eyeglasses, and dentures.</a:t>
            </a:r>
            <a:endParaRPr lang="en-US" dirty="0">
              <a:ea typeface="Calibri"/>
              <a:cs typeface="Calibri"/>
            </a:endParaRPr>
          </a:p>
          <a:p>
            <a:pPr marL="171450" indent="-171450">
              <a:buFont typeface="Arial"/>
              <a:buChar char="•"/>
            </a:pPr>
            <a:r>
              <a:rPr lang="en-US" dirty="0"/>
              <a:t>Establish a procedure for medical staff to appropriately document work restriction and dietary need recommendations and a procedure for individuals to timely address incidents where these are not being documented or honored.</a:t>
            </a:r>
            <a:endParaRPr lang="en-US" dirty="0">
              <a:ea typeface="Calibri"/>
              <a:cs typeface="Calibri"/>
            </a:endParaRPr>
          </a:p>
          <a:p>
            <a:pPr marL="171450" indent="-171450">
              <a:buFont typeface="Arial"/>
              <a:buChar char="•"/>
            </a:pPr>
            <a:r>
              <a:rPr lang="en-US" dirty="0"/>
              <a:t>Eliminate the practice of modifying prescription/aftercare instructions provided by outside specialists. If a modification is necessary, require that it not be done without the approval of the outside specialist.</a:t>
            </a:r>
            <a:endParaRPr lang="en-US" dirty="0">
              <a:ea typeface="Calibri"/>
              <a:cs typeface="Calibri"/>
            </a:endParaRPr>
          </a:p>
          <a:p>
            <a:pPr marL="171450" indent="-171450">
              <a:buFont typeface="Arial"/>
              <a:buChar char="•"/>
            </a:pPr>
            <a:r>
              <a:rPr lang="en-US" dirty="0"/>
              <a:t>Health services statistical reports (per NCCHC best practices) should be made at least monthly and provided to the facility administrator, agency leadership, the Corrections Ombudsperson, the Governor’s Advisory Panel, and others as appropriate.</a:t>
            </a:r>
            <a:endParaRPr lang="en-US" dirty="0">
              <a:ea typeface="Calibri"/>
              <a:cs typeface="Calibri"/>
            </a:endParaRPr>
          </a:p>
          <a:p>
            <a:pPr marL="171450" indent="-171450">
              <a:buFont typeface="Arial"/>
              <a:buChar char="•"/>
            </a:pPr>
            <a:r>
              <a:rPr lang="en-US" dirty="0"/>
              <a:t>CQI committee meeting minutes and summaries as well as the written annual review of the effectiveness of the CQI program (per NCCHC best practices) should be provided to facility administrator, agency leadership, the Corrections Ombudsperson, the Governor’s Advisory Panel, and others as appropriate.</a:t>
            </a:r>
            <a:endParaRPr lang="en-US" dirty="0">
              <a:ea typeface="Calibri"/>
              <a:cs typeface="Calibri"/>
            </a:endParaRPr>
          </a:p>
          <a:p>
            <a:pPr marL="171450" indent="-171450">
              <a:buFont typeface="Arial"/>
              <a:buChar char="•"/>
            </a:pPr>
            <a:r>
              <a:rPr lang="en-US" dirty="0"/>
              <a:t>Modify intake procedures to require that individuals receive an initial medical clearance to work in the kitchen and other areas.</a:t>
            </a:r>
            <a:endParaRPr lang="en-US" dirty="0">
              <a:ea typeface="Calibri"/>
              <a:cs typeface="Calibri"/>
            </a:endParaRPr>
          </a:p>
          <a:p>
            <a:pPr marL="171450" indent="-171450">
              <a:buFont typeface="Arial"/>
              <a:buChar char="•"/>
            </a:pPr>
            <a:r>
              <a:rPr lang="en-US" dirty="0"/>
              <a:t>Implement a Community Health Worker (peer) training and certification program.</a:t>
            </a:r>
            <a:endParaRPr lang="en-US" dirty="0">
              <a:ea typeface="Calibri"/>
              <a:cs typeface="Calibri"/>
            </a:endParaRPr>
          </a:p>
          <a:p>
            <a:pPr marL="171450" indent="-171450">
              <a:buFont typeface="Arial"/>
              <a:buChar char="•"/>
            </a:pPr>
            <a:r>
              <a:rPr lang="en-US" dirty="0"/>
              <a:t>Investigate the benefits/feasibility of moving male intake out of CCCF.</a:t>
            </a:r>
            <a:endParaRPr lang="en-US" dirty="0">
              <a:ea typeface="Calibri"/>
              <a:cs typeface="Calibri"/>
            </a:endParaRPr>
          </a:p>
          <a:p>
            <a:pPr marL="171450" indent="-171450">
              <a:buFont typeface="Arial"/>
              <a:buChar char="•"/>
            </a:pPr>
            <a:r>
              <a:rPr lang="en-US" dirty="0"/>
              <a:t>Expand the prescription medication formulary to correlate with OHP / public health offerings.</a:t>
            </a:r>
            <a:endParaRPr lang="en-US" dirty="0">
              <a:ea typeface="Calibri"/>
              <a:cs typeface="Calibri"/>
            </a:endParaRPr>
          </a:p>
          <a:p>
            <a:pPr marL="171450" indent="-171450">
              <a:buFont typeface="Arial"/>
              <a:buChar char="•"/>
            </a:pPr>
            <a:r>
              <a:rPr lang="en-US" dirty="0"/>
              <a:t>Establish “office hours” for patients to come in to ask follow-up questions and receive post-visit clarification.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B5A52E4-42FD-418E-A84A-0745F51002AC}" type="slidenum">
              <a:rPr lang="en-US" smtClean="0"/>
              <a:t>10</a:t>
            </a:fld>
            <a:endParaRPr lang="en-US"/>
          </a:p>
        </p:txBody>
      </p:sp>
    </p:spTree>
    <p:extLst>
      <p:ext uri="{BB962C8B-B14F-4D97-AF65-F5344CB8AC3E}">
        <p14:creationId xmlns:p14="http://schemas.microsoft.com/office/powerpoint/2010/main" val="1129487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10"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svg"/><Relationship Id="rId10"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3.sv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AD2E7C8-AC8C-01AB-D291-93E55F918A54}"/>
              </a:ext>
            </a:extLst>
          </p:cNvPr>
          <p:cNvSpPr>
            <a:spLocks noGrp="1"/>
          </p:cNvSpPr>
          <p:nvPr>
            <p:ph type="pic" sz="quarter" idx="15"/>
          </p:nvPr>
        </p:nvSpPr>
        <p:spPr>
          <a:xfrm>
            <a:off x="0" y="0"/>
            <a:ext cx="12192000" cy="6858000"/>
          </a:xfrm>
        </p:spPr>
        <p:txBody>
          <a:bodyPr/>
          <a:lstStyle>
            <a:lvl1pPr algn="r">
              <a:defRPr/>
            </a:lvl1pPr>
          </a:lstStyle>
          <a:p>
            <a:r>
              <a:rPr lang="en-US"/>
              <a:t>Click icon to add picture</a:t>
            </a:r>
          </a:p>
        </p:txBody>
      </p:sp>
      <p:sp>
        <p:nvSpPr>
          <p:cNvPr id="9" name="Content Placeholder 8">
            <a:extLst>
              <a:ext uri="{FF2B5EF4-FFF2-40B4-BE49-F238E27FC236}">
                <a16:creationId xmlns:a16="http://schemas.microsoft.com/office/drawing/2014/main" id="{1EC2159B-8EC2-9E68-4EDF-88F5EA3A691E}"/>
              </a:ext>
            </a:extLst>
          </p:cNvPr>
          <p:cNvSpPr>
            <a:spLocks noGrp="1" noRot="1" noMove="1" noResize="1" noEditPoints="1" noAdjustHandles="1" noChangeArrowheads="1" noChangeShapeType="1"/>
          </p:cNvSpPr>
          <p:nvPr>
            <p:ph sz="quarter" idx="14" hasCustomPrompt="1"/>
          </p:nvPr>
        </p:nvSpPr>
        <p:spPr>
          <a:xfrm>
            <a:off x="481013" y="0"/>
            <a:ext cx="5335587" cy="6477000"/>
          </a:xfrm>
          <a:solidFill>
            <a:schemeClr val="tx2">
              <a:alpha val="88000"/>
            </a:schemeClr>
          </a:solidFill>
          <a:effectLst>
            <a:outerShdw blurRad="101600" dist="88900" dir="2700000" algn="tl" rotWithShape="0">
              <a:prstClr val="black">
                <a:alpha val="73000"/>
              </a:prstClr>
            </a:outerShdw>
          </a:effectLst>
        </p:spPr>
        <p:txBody>
          <a:bodyPr/>
          <a:lstStyle>
            <a:lvl1pPr marL="0" indent="0">
              <a:buNone/>
              <a:defRPr/>
            </a:lvl1pPr>
          </a:lstStyle>
          <a:p>
            <a:pPr lvl="0"/>
            <a:r>
              <a:rPr lang="en-US"/>
              <a:t> </a:t>
            </a:r>
          </a:p>
        </p:txBody>
      </p:sp>
      <p:sp>
        <p:nvSpPr>
          <p:cNvPr id="2" name="Title 1">
            <a:extLst>
              <a:ext uri="{FF2B5EF4-FFF2-40B4-BE49-F238E27FC236}">
                <a16:creationId xmlns:a16="http://schemas.microsoft.com/office/drawing/2014/main" id="{1139D28D-5136-88C4-5512-41B9B0B04D5F}"/>
              </a:ext>
            </a:extLst>
          </p:cNvPr>
          <p:cNvSpPr>
            <a:spLocks noGrp="1"/>
          </p:cNvSpPr>
          <p:nvPr>
            <p:ph type="ctrTitle"/>
          </p:nvPr>
        </p:nvSpPr>
        <p:spPr>
          <a:xfrm>
            <a:off x="721895" y="474215"/>
            <a:ext cx="4790631" cy="2726185"/>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DE564CC5-D86A-7705-FB35-6715BEE984B2}"/>
              </a:ext>
            </a:extLst>
          </p:cNvPr>
          <p:cNvSpPr>
            <a:spLocks noGrp="1"/>
          </p:cNvSpPr>
          <p:nvPr>
            <p:ph type="subTitle" idx="1"/>
          </p:nvPr>
        </p:nvSpPr>
        <p:spPr>
          <a:xfrm>
            <a:off x="721895" y="3468384"/>
            <a:ext cx="4790631" cy="1849574"/>
          </a:xfrm>
        </p:spPr>
        <p:txBody>
          <a:bodyPr/>
          <a:lstStyle>
            <a:lvl1pPr marL="0" indent="0" algn="ctr">
              <a:buNone/>
              <a:defRPr sz="24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BFF9C4-9220-1C18-F506-25A92F4DD49C}"/>
              </a:ext>
            </a:extLst>
          </p:cNvPr>
          <p:cNvSpPr>
            <a:spLocks noGrp="1"/>
          </p:cNvSpPr>
          <p:nvPr>
            <p:ph type="dt" sz="half" idx="10"/>
          </p:nvPr>
        </p:nvSpPr>
        <p:spPr>
          <a:xfrm>
            <a:off x="721895" y="5800825"/>
            <a:ext cx="2743200" cy="365125"/>
          </a:xfrm>
          <a:prstGeom prst="rect">
            <a:avLst/>
          </a:prstGeom>
        </p:spPr>
        <p:txBody>
          <a:bodyPr/>
          <a:lstStyle>
            <a:lvl1pPr>
              <a:defRPr>
                <a:solidFill>
                  <a:schemeClr val="bg1"/>
                </a:solidFill>
              </a:defRPr>
            </a:lvl1pPr>
          </a:lstStyle>
          <a:p>
            <a:fld id="{06555DA0-3C42-4E59-B5E3-54EE1497C8B0}" type="datetimeFigureOut">
              <a:rPr lang="en-US" smtClean="0"/>
              <a:pPr/>
              <a:t>4/21/2025</a:t>
            </a:fld>
            <a:endParaRPr lang="en-US"/>
          </a:p>
        </p:txBody>
      </p:sp>
      <p:sp>
        <p:nvSpPr>
          <p:cNvPr id="6" name="Online Image Placeholder 6">
            <a:extLst>
              <a:ext uri="{FF2B5EF4-FFF2-40B4-BE49-F238E27FC236}">
                <a16:creationId xmlns:a16="http://schemas.microsoft.com/office/drawing/2014/main" id="{BE6CA31E-79BF-37A1-F8C5-30AC6B6ECFC9}"/>
              </a:ext>
            </a:extLst>
          </p:cNvPr>
          <p:cNvSpPr>
            <a:spLocks noGrp="1" noRot="1" noMove="1" noResize="1" noEditPoints="1" noAdjustHandles="1" noChangeArrowheads="1" noChangeShapeType="1"/>
          </p:cNvSpPr>
          <p:nvPr>
            <p:ph type="clipArt" sz="quarter" idx="13" hasCustomPrompt="1"/>
          </p:nvPr>
        </p:nvSpPr>
        <p:spPr>
          <a:xfrm>
            <a:off x="10058399" y="4455243"/>
            <a:ext cx="1949779" cy="2255983"/>
          </a:xfrm>
          <a:blipFill>
            <a:blip r:embed="rId2"/>
            <a:stretch>
              <a:fillRect/>
            </a:stretch>
          </a:blipFill>
        </p:spPr>
        <p:txBody>
          <a:bodyPr lIns="365760"/>
          <a:lstStyle>
            <a:lvl1pPr marL="0" indent="0">
              <a:buNone/>
              <a:defRPr/>
            </a:lvl1pPr>
          </a:lstStyle>
          <a:p>
            <a:r>
              <a:rPr lang="en-US"/>
              <a:t> </a:t>
            </a:r>
          </a:p>
        </p:txBody>
      </p:sp>
      <p:sp>
        <p:nvSpPr>
          <p:cNvPr id="7" name="Online Image Placeholder 6">
            <a:extLst>
              <a:ext uri="{FF2B5EF4-FFF2-40B4-BE49-F238E27FC236}">
                <a16:creationId xmlns:a16="http://schemas.microsoft.com/office/drawing/2014/main" id="{AEB5E5F2-2113-D501-0B50-E9EAC6D92208}"/>
              </a:ext>
            </a:extLst>
          </p:cNvPr>
          <p:cNvSpPr>
            <a:spLocks noGrp="1"/>
          </p:cNvSpPr>
          <p:nvPr>
            <p:ph type="clipArt" sz="quarter" idx="16" hasCustomPrompt="1"/>
          </p:nvPr>
        </p:nvSpPr>
        <p:spPr>
          <a:xfrm>
            <a:off x="722313" y="3317875"/>
            <a:ext cx="4789487" cy="46038"/>
          </a:xfrm>
          <a:solidFill>
            <a:schemeClr val="bg1"/>
          </a:solidFill>
        </p:spPr>
        <p:txBody>
          <a:bodyPr/>
          <a:lstStyle>
            <a:lvl1pPr marL="0" indent="0">
              <a:buNone/>
              <a:defRPr/>
            </a:lvl1pPr>
          </a:lstStyle>
          <a:p>
            <a:r>
              <a:rPr lang="en-US"/>
              <a:t> </a:t>
            </a:r>
          </a:p>
        </p:txBody>
      </p:sp>
    </p:spTree>
    <p:extLst>
      <p:ext uri="{BB962C8B-B14F-4D97-AF65-F5344CB8AC3E}">
        <p14:creationId xmlns:p14="http://schemas.microsoft.com/office/powerpoint/2010/main" val="794236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p:nvPr>
        </p:nvSpPr>
        <p:spPr/>
        <p:txBody>
          <a:bodyPr/>
          <a:lstStyle/>
          <a:p>
            <a:r>
              <a:rPr lang="en-US"/>
              <a:t>Click to edit Master title style</a:t>
            </a:r>
          </a:p>
        </p:txBody>
      </p:sp>
      <p:sp>
        <p:nvSpPr>
          <p:cNvPr id="7" name="Content Placeholder 6">
            <a:extLst>
              <a:ext uri="{FF2B5EF4-FFF2-40B4-BE49-F238E27FC236}">
                <a16:creationId xmlns:a16="http://schemas.microsoft.com/office/drawing/2014/main" id="{64DC723E-9393-6698-64B2-A5C609335454}"/>
              </a:ext>
            </a:extLst>
          </p:cNvPr>
          <p:cNvSpPr>
            <a:spLocks noGrp="1"/>
          </p:cNvSpPr>
          <p:nvPr>
            <p:ph sz="quarter" idx="13"/>
          </p:nvPr>
        </p:nvSpPr>
        <p:spPr>
          <a:xfrm>
            <a:off x="838200" y="1053736"/>
            <a:ext cx="10515600" cy="51868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30365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acility Locations Ma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hasCustomPrompt="1"/>
          </p:nvPr>
        </p:nvSpPr>
        <p:spPr/>
        <p:txBody>
          <a:bodyPr/>
          <a:lstStyle>
            <a:lvl1pPr>
              <a:defRPr/>
            </a:lvl1pPr>
          </a:lstStyle>
          <a:p>
            <a:r>
              <a:rPr lang="en-US"/>
              <a:t>Facility Locations</a:t>
            </a:r>
          </a:p>
        </p:txBody>
      </p:sp>
      <p:sp>
        <p:nvSpPr>
          <p:cNvPr id="14" name="TextBox 13">
            <a:extLst>
              <a:ext uri="{FF2B5EF4-FFF2-40B4-BE49-F238E27FC236}">
                <a16:creationId xmlns:a16="http://schemas.microsoft.com/office/drawing/2014/main" id="{BE127932-C4F9-9936-43F3-20069E5C1E8E}"/>
              </a:ext>
            </a:extLst>
          </p:cNvPr>
          <p:cNvSpPr txBox="1"/>
          <p:nvPr userDrawn="1"/>
        </p:nvSpPr>
        <p:spPr>
          <a:xfrm>
            <a:off x="7807130" y="1786587"/>
            <a:ext cx="4306313" cy="4031873"/>
          </a:xfrm>
          <a:prstGeom prst="rect">
            <a:avLst/>
          </a:prstGeom>
          <a:noFill/>
        </p:spPr>
        <p:txBody>
          <a:bodyPr wrap="square" rtlCol="0">
            <a:spAutoFit/>
          </a:bodyPr>
          <a:lstStyle/>
          <a:p>
            <a:r>
              <a:rPr lang="en-US" sz="1600"/>
              <a:t>CCCF – Coffee Creek Correctional Facility</a:t>
            </a:r>
          </a:p>
          <a:p>
            <a:r>
              <a:rPr lang="en-US" sz="1600"/>
              <a:t>CCCM – Coffee Creek Correctional Minimum</a:t>
            </a:r>
          </a:p>
          <a:p>
            <a:r>
              <a:rPr lang="en-US" sz="1600"/>
              <a:t>CCIC – Coffee Creek Intake Center</a:t>
            </a:r>
          </a:p>
          <a:p>
            <a:r>
              <a:rPr lang="en-US" sz="1600"/>
              <a:t>CRCI – Columbia River Correctional Institution</a:t>
            </a:r>
          </a:p>
          <a:p>
            <a:r>
              <a:rPr lang="en-US" sz="1600"/>
              <a:t>DRCI – Deer Ridge Correctional Institution</a:t>
            </a:r>
          </a:p>
          <a:p>
            <a:r>
              <a:rPr lang="en-US" sz="1600"/>
              <a:t>EOCI – Eastern Oregon Correctional Institution</a:t>
            </a:r>
          </a:p>
          <a:p>
            <a:r>
              <a:rPr lang="en-US" sz="1600"/>
              <a:t>OSCI – Oregon State Correctional Institution</a:t>
            </a:r>
          </a:p>
          <a:p>
            <a:r>
              <a:rPr lang="en-US" sz="1600"/>
              <a:t>OSP – Oregon State Penitentiary</a:t>
            </a:r>
          </a:p>
          <a:p>
            <a:r>
              <a:rPr lang="en-US" sz="1600"/>
              <a:t>PRCF – Powder River Correctional Facility</a:t>
            </a:r>
          </a:p>
          <a:p>
            <a:r>
              <a:rPr lang="en-US" sz="1600"/>
              <a:t>SCI – Santiam Correctional Institution</a:t>
            </a:r>
          </a:p>
          <a:p>
            <a:r>
              <a:rPr lang="en-US" sz="1600"/>
              <a:t>SFFC – South Fork Forest Camp</a:t>
            </a:r>
          </a:p>
          <a:p>
            <a:r>
              <a:rPr lang="en-US" sz="1600"/>
              <a:t>SRCI – Snake River Correctional Institution</a:t>
            </a:r>
          </a:p>
          <a:p>
            <a:r>
              <a:rPr lang="en-US" sz="1600"/>
              <a:t>SRCM – Snake River Correctional Minimum</a:t>
            </a:r>
          </a:p>
          <a:p>
            <a:r>
              <a:rPr lang="en-US" sz="1600"/>
              <a:t>TRCI – Two Rivers Correctional Institution</a:t>
            </a:r>
          </a:p>
          <a:p>
            <a:r>
              <a:rPr lang="en-US" sz="1600"/>
              <a:t>TRCM – Two Rivers Correctional Minimum</a:t>
            </a:r>
          </a:p>
          <a:p>
            <a:r>
              <a:rPr lang="en-US" sz="1600"/>
              <a:t>WCCF – Warner Creek Correctional Facility</a:t>
            </a:r>
          </a:p>
        </p:txBody>
      </p:sp>
      <p:pic>
        <p:nvPicPr>
          <p:cNvPr id="9" name="Picture 8" descr="Diagram&#10;&#10;Description automatically generated">
            <a:extLst>
              <a:ext uri="{FF2B5EF4-FFF2-40B4-BE49-F238E27FC236}">
                <a16:creationId xmlns:a16="http://schemas.microsoft.com/office/drawing/2014/main" id="{27181A14-BF1B-37AF-BE61-3A9D56152C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258" y="963506"/>
            <a:ext cx="7398603" cy="5866213"/>
          </a:xfrm>
          <a:prstGeom prst="rect">
            <a:avLst/>
          </a:prstGeom>
        </p:spPr>
      </p:pic>
    </p:spTree>
    <p:extLst>
      <p:ext uri="{BB962C8B-B14F-4D97-AF65-F5344CB8AC3E}">
        <p14:creationId xmlns:p14="http://schemas.microsoft.com/office/powerpoint/2010/main" val="3476674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eps/Categories (4)">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FFCE497-AE06-A3A8-AFB1-BE6F922794C8}"/>
              </a:ext>
            </a:extLst>
          </p:cNvPr>
          <p:cNvSpPr>
            <a:spLocks noGrp="1"/>
          </p:cNvSpPr>
          <p:nvPr>
            <p:ph type="pic" sz="quarter" idx="23"/>
          </p:nvPr>
        </p:nvSpPr>
        <p:spPr>
          <a:xfrm>
            <a:off x="952485" y="1046375"/>
            <a:ext cx="10278947" cy="2764559"/>
          </a:xfrm>
        </p:spPr>
        <p:txBody>
          <a:bodyPr/>
          <a:lstStyle/>
          <a:p>
            <a:r>
              <a:rPr lang="en-US"/>
              <a:t>Click icon to add picture</a:t>
            </a:r>
          </a:p>
        </p:txBody>
      </p:sp>
      <p:sp>
        <p:nvSpPr>
          <p:cNvPr id="21" name="Rectangle 20">
            <a:extLst>
              <a:ext uri="{FF2B5EF4-FFF2-40B4-BE49-F238E27FC236}">
                <a16:creationId xmlns:a16="http://schemas.microsoft.com/office/drawing/2014/main" id="{CC8DEE94-370F-F454-AB98-68ECC5473CAA}"/>
              </a:ext>
            </a:extLst>
          </p:cNvPr>
          <p:cNvSpPr/>
          <p:nvPr userDrawn="1"/>
        </p:nvSpPr>
        <p:spPr>
          <a:xfrm>
            <a:off x="956514" y="4067871"/>
            <a:ext cx="10278946" cy="24837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3">
            <a:extLst>
              <a:ext uri="{FF2B5EF4-FFF2-40B4-BE49-F238E27FC236}">
                <a16:creationId xmlns:a16="http://schemas.microsoft.com/office/drawing/2014/main" id="{D653CBC2-5032-3AF1-6145-33A643DBC88C}"/>
              </a:ext>
            </a:extLst>
          </p:cNvPr>
          <p:cNvSpPr>
            <a:spLocks noGrp="1"/>
          </p:cNvSpPr>
          <p:nvPr>
            <p:ph type="body" sz="quarter" idx="11" hasCustomPrompt="1"/>
          </p:nvPr>
        </p:nvSpPr>
        <p:spPr>
          <a:xfrm>
            <a:off x="1726176" y="3553998"/>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1</a:t>
            </a:r>
          </a:p>
        </p:txBody>
      </p:sp>
      <p:sp>
        <p:nvSpPr>
          <p:cNvPr id="9" name="Text Placeholder 53">
            <a:extLst>
              <a:ext uri="{FF2B5EF4-FFF2-40B4-BE49-F238E27FC236}">
                <a16:creationId xmlns:a16="http://schemas.microsoft.com/office/drawing/2014/main" id="{FA28E2F0-CF3E-BE55-E278-F66DD9ACA52D}"/>
              </a:ext>
            </a:extLst>
          </p:cNvPr>
          <p:cNvSpPr>
            <a:spLocks noGrp="1"/>
          </p:cNvSpPr>
          <p:nvPr>
            <p:ph type="body" sz="quarter" idx="12" hasCustomPrompt="1"/>
          </p:nvPr>
        </p:nvSpPr>
        <p:spPr>
          <a:xfrm>
            <a:off x="4243622" y="3540059"/>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2</a:t>
            </a:r>
          </a:p>
        </p:txBody>
      </p:sp>
      <p:sp>
        <p:nvSpPr>
          <p:cNvPr id="10" name="Text Placeholder 53">
            <a:extLst>
              <a:ext uri="{FF2B5EF4-FFF2-40B4-BE49-F238E27FC236}">
                <a16:creationId xmlns:a16="http://schemas.microsoft.com/office/drawing/2014/main" id="{FE94EC5C-AE85-BB09-58A7-A55D7B2E0CEC}"/>
              </a:ext>
            </a:extLst>
          </p:cNvPr>
          <p:cNvSpPr>
            <a:spLocks noGrp="1"/>
          </p:cNvSpPr>
          <p:nvPr>
            <p:ph type="body" sz="quarter" idx="13" hasCustomPrompt="1"/>
          </p:nvPr>
        </p:nvSpPr>
        <p:spPr>
          <a:xfrm>
            <a:off x="6859729" y="3553998"/>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3</a:t>
            </a:r>
          </a:p>
        </p:txBody>
      </p:sp>
      <p:sp>
        <p:nvSpPr>
          <p:cNvPr id="11" name="Text Placeholder 53">
            <a:extLst>
              <a:ext uri="{FF2B5EF4-FFF2-40B4-BE49-F238E27FC236}">
                <a16:creationId xmlns:a16="http://schemas.microsoft.com/office/drawing/2014/main" id="{3ADBB3EC-B68F-E7E3-57B7-FBFD3EC91D58}"/>
              </a:ext>
            </a:extLst>
          </p:cNvPr>
          <p:cNvSpPr>
            <a:spLocks noGrp="1"/>
          </p:cNvSpPr>
          <p:nvPr>
            <p:ph type="body" sz="quarter" idx="14" hasCustomPrompt="1"/>
          </p:nvPr>
        </p:nvSpPr>
        <p:spPr>
          <a:xfrm>
            <a:off x="9481756" y="3540059"/>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4</a:t>
            </a:r>
          </a:p>
        </p:txBody>
      </p:sp>
      <p:cxnSp>
        <p:nvCxnSpPr>
          <p:cNvPr id="12" name="Straight Connector 11">
            <a:extLst>
              <a:ext uri="{FF2B5EF4-FFF2-40B4-BE49-F238E27FC236}">
                <a16:creationId xmlns:a16="http://schemas.microsoft.com/office/drawing/2014/main" id="{4F28CACC-21A3-F09C-5EE8-B87409CD5000}"/>
              </a:ext>
            </a:extLst>
          </p:cNvPr>
          <p:cNvCxnSpPr>
            <a:cxnSpLocks/>
          </p:cNvCxnSpPr>
          <p:nvPr userDrawn="1"/>
        </p:nvCxnSpPr>
        <p:spPr>
          <a:xfrm>
            <a:off x="3530800" y="3980784"/>
            <a:ext cx="0" cy="259943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45FF55-DD97-7BDE-6C42-E0223A1AC948}"/>
              </a:ext>
            </a:extLst>
          </p:cNvPr>
          <p:cNvCxnSpPr>
            <a:cxnSpLocks/>
          </p:cNvCxnSpPr>
          <p:nvPr userDrawn="1"/>
        </p:nvCxnSpPr>
        <p:spPr>
          <a:xfrm flipH="1">
            <a:off x="6091959" y="3980784"/>
            <a:ext cx="4028" cy="271000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CB57ECC-EFA0-708F-80AA-0A5042B6BCEF}"/>
              </a:ext>
            </a:extLst>
          </p:cNvPr>
          <p:cNvCxnSpPr>
            <a:cxnSpLocks/>
          </p:cNvCxnSpPr>
          <p:nvPr userDrawn="1"/>
        </p:nvCxnSpPr>
        <p:spPr>
          <a:xfrm>
            <a:off x="8683088" y="3980784"/>
            <a:ext cx="0" cy="271000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E14CC6DF-97C5-348A-EB30-E8EA2494A778}"/>
              </a:ext>
            </a:extLst>
          </p:cNvPr>
          <p:cNvSpPr>
            <a:spLocks noGrp="1"/>
          </p:cNvSpPr>
          <p:nvPr>
            <p:ph type="body" sz="quarter" idx="15" hasCustomPrompt="1"/>
          </p:nvPr>
        </p:nvSpPr>
        <p:spPr>
          <a:xfrm>
            <a:off x="1079128" y="4489726"/>
            <a:ext cx="2304806"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28" name="Text Placeholder 22">
            <a:extLst>
              <a:ext uri="{FF2B5EF4-FFF2-40B4-BE49-F238E27FC236}">
                <a16:creationId xmlns:a16="http://schemas.microsoft.com/office/drawing/2014/main" id="{2F8AE0E5-2DB2-BDA1-35DA-C88433DBDA2D}"/>
              </a:ext>
            </a:extLst>
          </p:cNvPr>
          <p:cNvSpPr>
            <a:spLocks noGrp="1"/>
          </p:cNvSpPr>
          <p:nvPr>
            <p:ph type="body" sz="quarter" idx="17" hasCustomPrompt="1"/>
          </p:nvPr>
        </p:nvSpPr>
        <p:spPr>
          <a:xfrm>
            <a:off x="3677695" y="4489726"/>
            <a:ext cx="2298849"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0" name="Text Placeholder 22">
            <a:extLst>
              <a:ext uri="{FF2B5EF4-FFF2-40B4-BE49-F238E27FC236}">
                <a16:creationId xmlns:a16="http://schemas.microsoft.com/office/drawing/2014/main" id="{9EBF1C3E-9CD5-CB53-0A63-1770EA73D108}"/>
              </a:ext>
            </a:extLst>
          </p:cNvPr>
          <p:cNvSpPr>
            <a:spLocks noGrp="1"/>
          </p:cNvSpPr>
          <p:nvPr>
            <p:ph type="body" sz="quarter" idx="19" hasCustomPrompt="1"/>
          </p:nvPr>
        </p:nvSpPr>
        <p:spPr>
          <a:xfrm>
            <a:off x="6238857" y="4489726"/>
            <a:ext cx="2297362"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3" name="Text Placeholder 22">
            <a:extLst>
              <a:ext uri="{FF2B5EF4-FFF2-40B4-BE49-F238E27FC236}">
                <a16:creationId xmlns:a16="http://schemas.microsoft.com/office/drawing/2014/main" id="{2CDD54BC-DBCF-28EE-70C8-F4324716E4C7}"/>
              </a:ext>
            </a:extLst>
          </p:cNvPr>
          <p:cNvSpPr>
            <a:spLocks noGrp="1"/>
          </p:cNvSpPr>
          <p:nvPr>
            <p:ph type="body" sz="quarter" idx="21" hasCustomPrompt="1"/>
          </p:nvPr>
        </p:nvSpPr>
        <p:spPr>
          <a:xfrm>
            <a:off x="8810609" y="4507899"/>
            <a:ext cx="2297362"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 name="Hexagon 2">
            <a:extLst>
              <a:ext uri="{FF2B5EF4-FFF2-40B4-BE49-F238E27FC236}">
                <a16:creationId xmlns:a16="http://schemas.microsoft.com/office/drawing/2014/main" id="{476B970E-2EBE-DFDE-0A8C-29D1776F1518}"/>
              </a:ext>
            </a:extLst>
          </p:cNvPr>
          <p:cNvSpPr/>
          <p:nvPr userDrawn="1"/>
        </p:nvSpPr>
        <p:spPr>
          <a:xfrm>
            <a:off x="150829" y="135169"/>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7F215396-5A48-F7CE-67C9-97772DFD950B}"/>
              </a:ext>
            </a:extLst>
          </p:cNvPr>
          <p:cNvSpPr>
            <a:spLocks noGrp="1"/>
          </p:cNvSpPr>
          <p:nvPr>
            <p:ph type="title"/>
          </p:nvPr>
        </p:nvSpPr>
        <p:spPr>
          <a:xfrm>
            <a:off x="480767" y="250146"/>
            <a:ext cx="10627203" cy="484993"/>
          </a:xfrm>
          <a:prstGeom prst="rect">
            <a:avLst/>
          </a:prstGeom>
        </p:spPr>
        <p:txBody>
          <a:bodyPr vert="horz" lIns="91440" tIns="45720" rIns="91440" bIns="45720" rtlCol="0" anchor="ctr">
            <a:normAutofit/>
          </a:body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9C79EB7F-17EE-A5C6-E2FB-04E65AC6E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63489" y="40535"/>
            <a:ext cx="895487" cy="1005840"/>
          </a:xfrm>
          <a:prstGeom prst="rect">
            <a:avLst/>
          </a:prstGeom>
        </p:spPr>
      </p:pic>
      <p:sp>
        <p:nvSpPr>
          <p:cNvPr id="5" name="Text Placeholder 6">
            <a:extLst>
              <a:ext uri="{FF2B5EF4-FFF2-40B4-BE49-F238E27FC236}">
                <a16:creationId xmlns:a16="http://schemas.microsoft.com/office/drawing/2014/main" id="{0CDD6DC2-2336-EC8B-4B94-21CB3E4559F5}"/>
              </a:ext>
            </a:extLst>
          </p:cNvPr>
          <p:cNvSpPr>
            <a:spLocks noGrp="1"/>
          </p:cNvSpPr>
          <p:nvPr>
            <p:ph type="body" sz="quarter" idx="25"/>
          </p:nvPr>
        </p:nvSpPr>
        <p:spPr>
          <a:xfrm>
            <a:off x="1079500" y="5014913"/>
            <a:ext cx="2304406"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B8C9E27B-FFED-A7A8-6544-0D6DA5929D20}"/>
              </a:ext>
            </a:extLst>
          </p:cNvPr>
          <p:cNvSpPr>
            <a:spLocks noGrp="1"/>
          </p:cNvSpPr>
          <p:nvPr>
            <p:ph type="body" sz="quarter" idx="26"/>
          </p:nvPr>
        </p:nvSpPr>
        <p:spPr>
          <a:xfrm>
            <a:off x="3672148" y="5014913"/>
            <a:ext cx="2304406"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6">
            <a:extLst>
              <a:ext uri="{FF2B5EF4-FFF2-40B4-BE49-F238E27FC236}">
                <a16:creationId xmlns:a16="http://schemas.microsoft.com/office/drawing/2014/main" id="{9A5A6EBB-0062-88B8-971C-4F3B2F960259}"/>
              </a:ext>
            </a:extLst>
          </p:cNvPr>
          <p:cNvSpPr>
            <a:spLocks noGrp="1"/>
          </p:cNvSpPr>
          <p:nvPr>
            <p:ph type="body" sz="quarter" idx="27"/>
          </p:nvPr>
        </p:nvSpPr>
        <p:spPr>
          <a:xfrm>
            <a:off x="6237334" y="5017698"/>
            <a:ext cx="2304406"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17AFFC8D-9556-5F7F-C6FC-A466C47EA5A9}"/>
              </a:ext>
            </a:extLst>
          </p:cNvPr>
          <p:cNvSpPr>
            <a:spLocks noGrp="1"/>
          </p:cNvSpPr>
          <p:nvPr>
            <p:ph type="body" sz="quarter" idx="28"/>
          </p:nvPr>
        </p:nvSpPr>
        <p:spPr>
          <a:xfrm>
            <a:off x="8807087" y="5008990"/>
            <a:ext cx="2304406"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1856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teps/Categories (3)">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A8094C81-C17C-17FE-AA6D-85E24CFB487A}"/>
              </a:ext>
            </a:extLst>
          </p:cNvPr>
          <p:cNvSpPr>
            <a:spLocks noGrp="1"/>
          </p:cNvSpPr>
          <p:nvPr>
            <p:ph type="pic" sz="quarter" idx="23"/>
          </p:nvPr>
        </p:nvSpPr>
        <p:spPr>
          <a:xfrm>
            <a:off x="952471" y="1046375"/>
            <a:ext cx="10278947" cy="2774189"/>
          </a:xfrm>
        </p:spPr>
        <p:txBody>
          <a:bodyPr/>
          <a:lstStyle/>
          <a:p>
            <a:r>
              <a:rPr lang="en-US"/>
              <a:t>Click icon to add picture</a:t>
            </a:r>
          </a:p>
        </p:txBody>
      </p:sp>
      <p:sp>
        <p:nvSpPr>
          <p:cNvPr id="21" name="Rectangle 20">
            <a:extLst>
              <a:ext uri="{FF2B5EF4-FFF2-40B4-BE49-F238E27FC236}">
                <a16:creationId xmlns:a16="http://schemas.microsoft.com/office/drawing/2014/main" id="{CC8DEE94-370F-F454-AB98-68ECC5473CAA}"/>
              </a:ext>
            </a:extLst>
          </p:cNvPr>
          <p:cNvSpPr/>
          <p:nvPr userDrawn="1"/>
        </p:nvSpPr>
        <p:spPr>
          <a:xfrm>
            <a:off x="956514" y="4067871"/>
            <a:ext cx="10278946" cy="24837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3">
            <a:extLst>
              <a:ext uri="{FF2B5EF4-FFF2-40B4-BE49-F238E27FC236}">
                <a16:creationId xmlns:a16="http://schemas.microsoft.com/office/drawing/2014/main" id="{D653CBC2-5032-3AF1-6145-33A643DBC88C}"/>
              </a:ext>
            </a:extLst>
          </p:cNvPr>
          <p:cNvSpPr>
            <a:spLocks noGrp="1"/>
          </p:cNvSpPr>
          <p:nvPr>
            <p:ph type="body" sz="quarter" idx="11" hasCustomPrompt="1"/>
          </p:nvPr>
        </p:nvSpPr>
        <p:spPr>
          <a:xfrm>
            <a:off x="2196808" y="3574405"/>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1</a:t>
            </a:r>
          </a:p>
        </p:txBody>
      </p:sp>
      <p:sp>
        <p:nvSpPr>
          <p:cNvPr id="9" name="Text Placeholder 53">
            <a:extLst>
              <a:ext uri="{FF2B5EF4-FFF2-40B4-BE49-F238E27FC236}">
                <a16:creationId xmlns:a16="http://schemas.microsoft.com/office/drawing/2014/main" id="{FA28E2F0-CF3E-BE55-E278-F66DD9ACA52D}"/>
              </a:ext>
            </a:extLst>
          </p:cNvPr>
          <p:cNvSpPr>
            <a:spLocks noGrp="1"/>
          </p:cNvSpPr>
          <p:nvPr>
            <p:ph type="body" sz="quarter" idx="12" hasCustomPrompt="1"/>
          </p:nvPr>
        </p:nvSpPr>
        <p:spPr>
          <a:xfrm>
            <a:off x="5634216" y="3559935"/>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2</a:t>
            </a:r>
          </a:p>
        </p:txBody>
      </p:sp>
      <p:sp>
        <p:nvSpPr>
          <p:cNvPr id="10" name="Text Placeholder 53">
            <a:extLst>
              <a:ext uri="{FF2B5EF4-FFF2-40B4-BE49-F238E27FC236}">
                <a16:creationId xmlns:a16="http://schemas.microsoft.com/office/drawing/2014/main" id="{FE94EC5C-AE85-BB09-58A7-A55D7B2E0CEC}"/>
              </a:ext>
            </a:extLst>
          </p:cNvPr>
          <p:cNvSpPr>
            <a:spLocks noGrp="1"/>
          </p:cNvSpPr>
          <p:nvPr>
            <p:ph type="body" sz="quarter" idx="13" hasCustomPrompt="1"/>
          </p:nvPr>
        </p:nvSpPr>
        <p:spPr>
          <a:xfrm>
            <a:off x="9050524" y="3548384"/>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3</a:t>
            </a:r>
          </a:p>
        </p:txBody>
      </p:sp>
      <p:cxnSp>
        <p:nvCxnSpPr>
          <p:cNvPr id="12" name="Straight Connector 11">
            <a:extLst>
              <a:ext uri="{FF2B5EF4-FFF2-40B4-BE49-F238E27FC236}">
                <a16:creationId xmlns:a16="http://schemas.microsoft.com/office/drawing/2014/main" id="{4F28CACC-21A3-F09C-5EE8-B87409CD5000}"/>
              </a:ext>
            </a:extLst>
          </p:cNvPr>
          <p:cNvCxnSpPr>
            <a:cxnSpLocks/>
          </p:cNvCxnSpPr>
          <p:nvPr userDrawn="1"/>
        </p:nvCxnSpPr>
        <p:spPr>
          <a:xfrm>
            <a:off x="4366608" y="4024326"/>
            <a:ext cx="0" cy="259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45FF55-DD97-7BDE-6C42-E0223A1AC948}"/>
              </a:ext>
            </a:extLst>
          </p:cNvPr>
          <p:cNvCxnSpPr>
            <a:cxnSpLocks/>
          </p:cNvCxnSpPr>
          <p:nvPr userDrawn="1"/>
        </p:nvCxnSpPr>
        <p:spPr>
          <a:xfrm>
            <a:off x="7782916" y="4024326"/>
            <a:ext cx="0" cy="259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E14CC6DF-97C5-348A-EB30-E8EA2494A778}"/>
              </a:ext>
            </a:extLst>
          </p:cNvPr>
          <p:cNvSpPr>
            <a:spLocks noGrp="1"/>
          </p:cNvSpPr>
          <p:nvPr>
            <p:ph type="body" sz="quarter" idx="15" hasCustomPrompt="1"/>
          </p:nvPr>
        </p:nvSpPr>
        <p:spPr>
          <a:xfrm>
            <a:off x="1079127" y="4489726"/>
            <a:ext cx="3153131"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 name="Hexagon 2">
            <a:extLst>
              <a:ext uri="{FF2B5EF4-FFF2-40B4-BE49-F238E27FC236}">
                <a16:creationId xmlns:a16="http://schemas.microsoft.com/office/drawing/2014/main" id="{476B970E-2EBE-DFDE-0A8C-29D1776F1518}"/>
              </a:ext>
            </a:extLst>
          </p:cNvPr>
          <p:cNvSpPr/>
          <p:nvPr userDrawn="1"/>
        </p:nvSpPr>
        <p:spPr>
          <a:xfrm>
            <a:off x="150829" y="135169"/>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7F215396-5A48-F7CE-67C9-97772DFD950B}"/>
              </a:ext>
            </a:extLst>
          </p:cNvPr>
          <p:cNvSpPr>
            <a:spLocks noGrp="1"/>
          </p:cNvSpPr>
          <p:nvPr>
            <p:ph type="title"/>
          </p:nvPr>
        </p:nvSpPr>
        <p:spPr>
          <a:xfrm>
            <a:off x="480767" y="250146"/>
            <a:ext cx="10627203" cy="484993"/>
          </a:xfrm>
          <a:prstGeom prst="rect">
            <a:avLst/>
          </a:prstGeom>
        </p:spPr>
        <p:txBody>
          <a:bodyPr vert="horz" lIns="91440" tIns="45720" rIns="91440" bIns="45720" rtlCol="0" anchor="ctr">
            <a:normAutofit/>
          </a:body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9C79EB7F-17EE-A5C6-E2FB-04E65AC6E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63489" y="40535"/>
            <a:ext cx="895487" cy="1005840"/>
          </a:xfrm>
          <a:prstGeom prst="rect">
            <a:avLst/>
          </a:prstGeom>
        </p:spPr>
      </p:pic>
      <p:sp>
        <p:nvSpPr>
          <p:cNvPr id="7" name="Text Placeholder 6">
            <a:extLst>
              <a:ext uri="{FF2B5EF4-FFF2-40B4-BE49-F238E27FC236}">
                <a16:creationId xmlns:a16="http://schemas.microsoft.com/office/drawing/2014/main" id="{ADE4FE1D-8B89-BC55-83C3-5BD1C4F4A171}"/>
              </a:ext>
            </a:extLst>
          </p:cNvPr>
          <p:cNvSpPr>
            <a:spLocks noGrp="1"/>
          </p:cNvSpPr>
          <p:nvPr>
            <p:ph type="body" sz="quarter" idx="24"/>
          </p:nvPr>
        </p:nvSpPr>
        <p:spPr>
          <a:xfrm>
            <a:off x="1079499" y="5014913"/>
            <a:ext cx="3151949"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2">
            <a:extLst>
              <a:ext uri="{FF2B5EF4-FFF2-40B4-BE49-F238E27FC236}">
                <a16:creationId xmlns:a16="http://schemas.microsoft.com/office/drawing/2014/main" id="{38251B23-BBB8-49FA-B2BA-CC9223374102}"/>
              </a:ext>
            </a:extLst>
          </p:cNvPr>
          <p:cNvSpPr>
            <a:spLocks noGrp="1"/>
          </p:cNvSpPr>
          <p:nvPr>
            <p:ph type="body" sz="quarter" idx="25" hasCustomPrompt="1"/>
          </p:nvPr>
        </p:nvSpPr>
        <p:spPr>
          <a:xfrm>
            <a:off x="4488411" y="4489726"/>
            <a:ext cx="3153131"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15" name="Text Placeholder 6">
            <a:extLst>
              <a:ext uri="{FF2B5EF4-FFF2-40B4-BE49-F238E27FC236}">
                <a16:creationId xmlns:a16="http://schemas.microsoft.com/office/drawing/2014/main" id="{F361893E-519F-00C4-960E-0707E05F592E}"/>
              </a:ext>
            </a:extLst>
          </p:cNvPr>
          <p:cNvSpPr>
            <a:spLocks noGrp="1"/>
          </p:cNvSpPr>
          <p:nvPr>
            <p:ph type="body" sz="quarter" idx="26"/>
          </p:nvPr>
        </p:nvSpPr>
        <p:spPr>
          <a:xfrm>
            <a:off x="4488783" y="5014913"/>
            <a:ext cx="3151949"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2">
            <a:extLst>
              <a:ext uri="{FF2B5EF4-FFF2-40B4-BE49-F238E27FC236}">
                <a16:creationId xmlns:a16="http://schemas.microsoft.com/office/drawing/2014/main" id="{09472D04-8690-6A21-7F57-0EA394F6784E}"/>
              </a:ext>
            </a:extLst>
          </p:cNvPr>
          <p:cNvSpPr>
            <a:spLocks noGrp="1"/>
          </p:cNvSpPr>
          <p:nvPr>
            <p:ph type="body" sz="quarter" idx="27" hasCustomPrompt="1"/>
          </p:nvPr>
        </p:nvSpPr>
        <p:spPr>
          <a:xfrm>
            <a:off x="7903908" y="4489726"/>
            <a:ext cx="3153131"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17" name="Text Placeholder 6">
            <a:extLst>
              <a:ext uri="{FF2B5EF4-FFF2-40B4-BE49-F238E27FC236}">
                <a16:creationId xmlns:a16="http://schemas.microsoft.com/office/drawing/2014/main" id="{745DAFC1-3C7E-AF43-9231-CAD03280AE60}"/>
              </a:ext>
            </a:extLst>
          </p:cNvPr>
          <p:cNvSpPr>
            <a:spLocks noGrp="1"/>
          </p:cNvSpPr>
          <p:nvPr>
            <p:ph type="body" sz="quarter" idx="28"/>
          </p:nvPr>
        </p:nvSpPr>
        <p:spPr>
          <a:xfrm>
            <a:off x="7904280" y="5014913"/>
            <a:ext cx="3151949"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6540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teps/Categories (2)">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43EAE885-74A4-1F7E-B478-9A4E336A850A}"/>
              </a:ext>
            </a:extLst>
          </p:cNvPr>
          <p:cNvSpPr>
            <a:spLocks noGrp="1"/>
          </p:cNvSpPr>
          <p:nvPr>
            <p:ph type="pic" sz="quarter" idx="23"/>
          </p:nvPr>
        </p:nvSpPr>
        <p:spPr>
          <a:xfrm>
            <a:off x="956513" y="1046376"/>
            <a:ext cx="10278947" cy="2777572"/>
          </a:xfrm>
        </p:spPr>
        <p:txBody>
          <a:bodyPr/>
          <a:lstStyle/>
          <a:p>
            <a:r>
              <a:rPr lang="en-US"/>
              <a:t>Click icon to add picture</a:t>
            </a:r>
          </a:p>
        </p:txBody>
      </p:sp>
      <p:sp>
        <p:nvSpPr>
          <p:cNvPr id="21" name="Rectangle 20">
            <a:extLst>
              <a:ext uri="{FF2B5EF4-FFF2-40B4-BE49-F238E27FC236}">
                <a16:creationId xmlns:a16="http://schemas.microsoft.com/office/drawing/2014/main" id="{CC8DEE94-370F-F454-AB98-68ECC5473CAA}"/>
              </a:ext>
            </a:extLst>
          </p:cNvPr>
          <p:cNvSpPr/>
          <p:nvPr userDrawn="1"/>
        </p:nvSpPr>
        <p:spPr>
          <a:xfrm>
            <a:off x="956514" y="4067871"/>
            <a:ext cx="10278946" cy="24837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3">
            <a:extLst>
              <a:ext uri="{FF2B5EF4-FFF2-40B4-BE49-F238E27FC236}">
                <a16:creationId xmlns:a16="http://schemas.microsoft.com/office/drawing/2014/main" id="{D653CBC2-5032-3AF1-6145-33A643DBC88C}"/>
              </a:ext>
            </a:extLst>
          </p:cNvPr>
          <p:cNvSpPr>
            <a:spLocks noGrp="1"/>
          </p:cNvSpPr>
          <p:nvPr>
            <p:ph type="body" sz="quarter" idx="11" hasCustomPrompt="1"/>
          </p:nvPr>
        </p:nvSpPr>
        <p:spPr>
          <a:xfrm>
            <a:off x="3017653" y="3580023"/>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1</a:t>
            </a:r>
          </a:p>
        </p:txBody>
      </p:sp>
      <p:sp>
        <p:nvSpPr>
          <p:cNvPr id="9" name="Text Placeholder 53">
            <a:extLst>
              <a:ext uri="{FF2B5EF4-FFF2-40B4-BE49-F238E27FC236}">
                <a16:creationId xmlns:a16="http://schemas.microsoft.com/office/drawing/2014/main" id="{FA28E2F0-CF3E-BE55-E278-F66DD9ACA52D}"/>
              </a:ext>
            </a:extLst>
          </p:cNvPr>
          <p:cNvSpPr>
            <a:spLocks noGrp="1"/>
          </p:cNvSpPr>
          <p:nvPr>
            <p:ph type="body" sz="quarter" idx="12" hasCustomPrompt="1"/>
          </p:nvPr>
        </p:nvSpPr>
        <p:spPr>
          <a:xfrm>
            <a:off x="8159145" y="3580023"/>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4400" b="1">
                <a:latin typeface="Rockwell" panose="02060603020205020403" pitchFamily="18" charset="0"/>
              </a:defRPr>
            </a:lvl1pPr>
          </a:lstStyle>
          <a:p>
            <a:pPr lvl="0"/>
            <a:r>
              <a:rPr lang="en-US"/>
              <a:t>2</a:t>
            </a:r>
          </a:p>
        </p:txBody>
      </p:sp>
      <p:cxnSp>
        <p:nvCxnSpPr>
          <p:cNvPr id="13" name="Straight Connector 12">
            <a:extLst>
              <a:ext uri="{FF2B5EF4-FFF2-40B4-BE49-F238E27FC236}">
                <a16:creationId xmlns:a16="http://schemas.microsoft.com/office/drawing/2014/main" id="{2345FF55-DD97-7BDE-6C42-E0223A1AC948}"/>
              </a:ext>
            </a:extLst>
          </p:cNvPr>
          <p:cNvCxnSpPr>
            <a:cxnSpLocks/>
          </p:cNvCxnSpPr>
          <p:nvPr userDrawn="1"/>
        </p:nvCxnSpPr>
        <p:spPr>
          <a:xfrm>
            <a:off x="6100609" y="3979819"/>
            <a:ext cx="0" cy="260664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E14CC6DF-97C5-348A-EB30-E8EA2494A778}"/>
              </a:ext>
            </a:extLst>
          </p:cNvPr>
          <p:cNvSpPr>
            <a:spLocks noGrp="1"/>
          </p:cNvSpPr>
          <p:nvPr>
            <p:ph type="body" sz="quarter" idx="15" hasCustomPrompt="1"/>
          </p:nvPr>
        </p:nvSpPr>
        <p:spPr>
          <a:xfrm>
            <a:off x="1079117" y="4489726"/>
            <a:ext cx="4898220"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0" name="Text Placeholder 22">
            <a:extLst>
              <a:ext uri="{FF2B5EF4-FFF2-40B4-BE49-F238E27FC236}">
                <a16:creationId xmlns:a16="http://schemas.microsoft.com/office/drawing/2014/main" id="{9EBF1C3E-9CD5-CB53-0A63-1770EA73D108}"/>
              </a:ext>
            </a:extLst>
          </p:cNvPr>
          <p:cNvSpPr>
            <a:spLocks noGrp="1"/>
          </p:cNvSpPr>
          <p:nvPr>
            <p:ph type="body" sz="quarter" idx="19" hasCustomPrompt="1"/>
          </p:nvPr>
        </p:nvSpPr>
        <p:spPr>
          <a:xfrm>
            <a:off x="6253551" y="4489726"/>
            <a:ext cx="4868667"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 name="Hexagon 2">
            <a:extLst>
              <a:ext uri="{FF2B5EF4-FFF2-40B4-BE49-F238E27FC236}">
                <a16:creationId xmlns:a16="http://schemas.microsoft.com/office/drawing/2014/main" id="{476B970E-2EBE-DFDE-0A8C-29D1776F1518}"/>
              </a:ext>
            </a:extLst>
          </p:cNvPr>
          <p:cNvSpPr/>
          <p:nvPr userDrawn="1"/>
        </p:nvSpPr>
        <p:spPr>
          <a:xfrm>
            <a:off x="150829" y="135169"/>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7F215396-5A48-F7CE-67C9-97772DFD950B}"/>
              </a:ext>
            </a:extLst>
          </p:cNvPr>
          <p:cNvSpPr>
            <a:spLocks noGrp="1"/>
          </p:cNvSpPr>
          <p:nvPr>
            <p:ph type="title"/>
          </p:nvPr>
        </p:nvSpPr>
        <p:spPr>
          <a:xfrm>
            <a:off x="480767" y="250146"/>
            <a:ext cx="10627203" cy="484993"/>
          </a:xfrm>
          <a:prstGeom prst="rect">
            <a:avLst/>
          </a:prstGeom>
        </p:spPr>
        <p:txBody>
          <a:bodyPr vert="horz" lIns="91440" tIns="45720" rIns="91440" bIns="45720" rtlCol="0" anchor="ctr">
            <a:normAutofit/>
          </a:body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9C79EB7F-17EE-A5C6-E2FB-04E65AC6E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63489" y="40535"/>
            <a:ext cx="895487" cy="1005840"/>
          </a:xfrm>
          <a:prstGeom prst="rect">
            <a:avLst/>
          </a:prstGeom>
        </p:spPr>
      </p:pic>
      <p:sp>
        <p:nvSpPr>
          <p:cNvPr id="5" name="Text Placeholder 6">
            <a:extLst>
              <a:ext uri="{FF2B5EF4-FFF2-40B4-BE49-F238E27FC236}">
                <a16:creationId xmlns:a16="http://schemas.microsoft.com/office/drawing/2014/main" id="{EB00AC8C-AEE9-BD14-6B95-2C17A20BFD23}"/>
              </a:ext>
            </a:extLst>
          </p:cNvPr>
          <p:cNvSpPr>
            <a:spLocks noGrp="1"/>
          </p:cNvSpPr>
          <p:nvPr>
            <p:ph type="body" sz="quarter" idx="25"/>
          </p:nvPr>
        </p:nvSpPr>
        <p:spPr>
          <a:xfrm>
            <a:off x="1079488" y="5014913"/>
            <a:ext cx="4893629"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74D125F-D305-F3DB-EA63-C95B2484E180}"/>
              </a:ext>
            </a:extLst>
          </p:cNvPr>
          <p:cNvSpPr>
            <a:spLocks noGrp="1"/>
          </p:cNvSpPr>
          <p:nvPr>
            <p:ph type="body" sz="quarter" idx="26"/>
          </p:nvPr>
        </p:nvSpPr>
        <p:spPr>
          <a:xfrm>
            <a:off x="6261466" y="5014913"/>
            <a:ext cx="4855746" cy="1395412"/>
          </a:xfrm>
        </p:spPr>
        <p:txBody>
          <a:bodyPr>
            <a:no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9766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Key Point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81D8BCF-3EA8-EB5E-772B-0E150F990A21}"/>
              </a:ext>
            </a:extLst>
          </p:cNvPr>
          <p:cNvSpPr/>
          <p:nvPr userDrawn="1"/>
        </p:nvSpPr>
        <p:spPr>
          <a:xfrm>
            <a:off x="775314" y="1161352"/>
            <a:ext cx="5069941" cy="5279010"/>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1787331" y="1404563"/>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grpSp>
        <p:nvGrpSpPr>
          <p:cNvPr id="5" name="Group 4">
            <a:extLst>
              <a:ext uri="{FF2B5EF4-FFF2-40B4-BE49-F238E27FC236}">
                <a16:creationId xmlns:a16="http://schemas.microsoft.com/office/drawing/2014/main" id="{39B5175F-5A6F-2336-08EA-BB2124E8DEDC}"/>
              </a:ext>
            </a:extLst>
          </p:cNvPr>
          <p:cNvGrpSpPr/>
          <p:nvPr userDrawn="1"/>
        </p:nvGrpSpPr>
        <p:grpSpPr>
          <a:xfrm>
            <a:off x="982565" y="1624122"/>
            <a:ext cx="694628" cy="605837"/>
            <a:chOff x="6663147" y="530158"/>
            <a:chExt cx="694628" cy="605837"/>
          </a:xfrm>
        </p:grpSpPr>
        <p:sp>
          <p:nvSpPr>
            <p:cNvPr id="2" name="Hexagon 1">
              <a:extLst>
                <a:ext uri="{FF2B5EF4-FFF2-40B4-BE49-F238E27FC236}">
                  <a16:creationId xmlns:a16="http://schemas.microsoft.com/office/drawing/2014/main" id="{1496EEF6-A632-47C7-5291-88BDD6B64336}"/>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A7D62C69-2DE5-FE84-61F5-20FC3DCB44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sp>
        <p:nvSpPr>
          <p:cNvPr id="7" name="Hexagon 6">
            <a:extLst>
              <a:ext uri="{FF2B5EF4-FFF2-40B4-BE49-F238E27FC236}">
                <a16:creationId xmlns:a16="http://schemas.microsoft.com/office/drawing/2014/main" id="{CAE50CF3-8C25-573A-6272-13DEBA04BA4D}"/>
              </a:ext>
            </a:extLst>
          </p:cNvPr>
          <p:cNvSpPr/>
          <p:nvPr userDrawn="1"/>
        </p:nvSpPr>
        <p:spPr>
          <a:xfrm>
            <a:off x="150829" y="135169"/>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C4FFD91C-233F-6BD7-64B1-00576FE64DB7}"/>
              </a:ext>
            </a:extLst>
          </p:cNvPr>
          <p:cNvSpPr>
            <a:spLocks noGrp="1"/>
          </p:cNvSpPr>
          <p:nvPr>
            <p:ph type="title"/>
          </p:nvPr>
        </p:nvSpPr>
        <p:spPr>
          <a:xfrm>
            <a:off x="480767" y="250146"/>
            <a:ext cx="10666204" cy="484993"/>
          </a:xfrm>
          <a:prstGeom prst="rect">
            <a:avLst/>
          </a:prstGeom>
        </p:spPr>
        <p:txBody>
          <a:bodyPr vert="horz" lIns="91440" tIns="45720" rIns="91440" bIns="45720" rtlCol="0" anchor="ctr">
            <a:normAutofit/>
          </a:bodyPr>
          <a:lstStyle/>
          <a:p>
            <a:r>
              <a:rPr lang="en-US"/>
              <a:t>Click to edit Master title style</a:t>
            </a:r>
          </a:p>
        </p:txBody>
      </p:sp>
      <p:sp>
        <p:nvSpPr>
          <p:cNvPr id="27" name="Text Placeholder 62">
            <a:extLst>
              <a:ext uri="{FF2B5EF4-FFF2-40B4-BE49-F238E27FC236}">
                <a16:creationId xmlns:a16="http://schemas.microsoft.com/office/drawing/2014/main" id="{3D811E10-C299-E2A4-E796-D6FB4A1B3F46}"/>
              </a:ext>
            </a:extLst>
          </p:cNvPr>
          <p:cNvSpPr>
            <a:spLocks noGrp="1"/>
          </p:cNvSpPr>
          <p:nvPr>
            <p:ph type="body" sz="quarter" idx="20" hasCustomPrompt="1"/>
          </p:nvPr>
        </p:nvSpPr>
        <p:spPr>
          <a:xfrm>
            <a:off x="1787331" y="2650594"/>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sp>
        <p:nvSpPr>
          <p:cNvPr id="28" name="Text Placeholder 62">
            <a:extLst>
              <a:ext uri="{FF2B5EF4-FFF2-40B4-BE49-F238E27FC236}">
                <a16:creationId xmlns:a16="http://schemas.microsoft.com/office/drawing/2014/main" id="{09015EF2-C26B-677D-7F0F-3FB8802662D3}"/>
              </a:ext>
            </a:extLst>
          </p:cNvPr>
          <p:cNvSpPr>
            <a:spLocks noGrp="1"/>
          </p:cNvSpPr>
          <p:nvPr>
            <p:ph type="body" sz="quarter" idx="21" hasCustomPrompt="1"/>
          </p:nvPr>
        </p:nvSpPr>
        <p:spPr>
          <a:xfrm>
            <a:off x="1787331" y="3896625"/>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sp>
        <p:nvSpPr>
          <p:cNvPr id="29" name="Text Placeholder 62">
            <a:extLst>
              <a:ext uri="{FF2B5EF4-FFF2-40B4-BE49-F238E27FC236}">
                <a16:creationId xmlns:a16="http://schemas.microsoft.com/office/drawing/2014/main" id="{9449D9FE-0AA3-4A50-6438-D018632AF483}"/>
              </a:ext>
            </a:extLst>
          </p:cNvPr>
          <p:cNvSpPr>
            <a:spLocks noGrp="1"/>
          </p:cNvSpPr>
          <p:nvPr>
            <p:ph type="body" sz="quarter" idx="22" hasCustomPrompt="1"/>
          </p:nvPr>
        </p:nvSpPr>
        <p:spPr>
          <a:xfrm>
            <a:off x="1787331" y="5142657"/>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sp>
        <p:nvSpPr>
          <p:cNvPr id="30" name="Rectangle 29">
            <a:extLst>
              <a:ext uri="{FF2B5EF4-FFF2-40B4-BE49-F238E27FC236}">
                <a16:creationId xmlns:a16="http://schemas.microsoft.com/office/drawing/2014/main" id="{D38C68E6-2892-32EB-D9D4-435975DA44B5}"/>
              </a:ext>
            </a:extLst>
          </p:cNvPr>
          <p:cNvSpPr/>
          <p:nvPr userDrawn="1"/>
        </p:nvSpPr>
        <p:spPr>
          <a:xfrm>
            <a:off x="6193548" y="1161352"/>
            <a:ext cx="5069941" cy="5279010"/>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62">
            <a:extLst>
              <a:ext uri="{FF2B5EF4-FFF2-40B4-BE49-F238E27FC236}">
                <a16:creationId xmlns:a16="http://schemas.microsoft.com/office/drawing/2014/main" id="{DF55B002-AF72-86F0-AD2B-973392041E3F}"/>
              </a:ext>
            </a:extLst>
          </p:cNvPr>
          <p:cNvSpPr>
            <a:spLocks noGrp="1"/>
          </p:cNvSpPr>
          <p:nvPr>
            <p:ph type="body" sz="quarter" idx="23" hasCustomPrompt="1"/>
          </p:nvPr>
        </p:nvSpPr>
        <p:spPr>
          <a:xfrm>
            <a:off x="7205565" y="1404563"/>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sp>
        <p:nvSpPr>
          <p:cNvPr id="44" name="Text Placeholder 62">
            <a:extLst>
              <a:ext uri="{FF2B5EF4-FFF2-40B4-BE49-F238E27FC236}">
                <a16:creationId xmlns:a16="http://schemas.microsoft.com/office/drawing/2014/main" id="{D433DFC5-022B-D676-FD8F-304EBABB0892}"/>
              </a:ext>
            </a:extLst>
          </p:cNvPr>
          <p:cNvSpPr>
            <a:spLocks noGrp="1"/>
          </p:cNvSpPr>
          <p:nvPr>
            <p:ph type="body" sz="quarter" idx="24" hasCustomPrompt="1"/>
          </p:nvPr>
        </p:nvSpPr>
        <p:spPr>
          <a:xfrm>
            <a:off x="7205565" y="2650594"/>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sp>
        <p:nvSpPr>
          <p:cNvPr id="45" name="Text Placeholder 62">
            <a:extLst>
              <a:ext uri="{FF2B5EF4-FFF2-40B4-BE49-F238E27FC236}">
                <a16:creationId xmlns:a16="http://schemas.microsoft.com/office/drawing/2014/main" id="{C07392AD-FFF3-DF4B-E79F-B3FD33C581BC}"/>
              </a:ext>
            </a:extLst>
          </p:cNvPr>
          <p:cNvSpPr>
            <a:spLocks noGrp="1"/>
          </p:cNvSpPr>
          <p:nvPr>
            <p:ph type="body" sz="quarter" idx="25" hasCustomPrompt="1"/>
          </p:nvPr>
        </p:nvSpPr>
        <p:spPr>
          <a:xfrm>
            <a:off x="7205565" y="3896625"/>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sp>
        <p:nvSpPr>
          <p:cNvPr id="46" name="Text Placeholder 62">
            <a:extLst>
              <a:ext uri="{FF2B5EF4-FFF2-40B4-BE49-F238E27FC236}">
                <a16:creationId xmlns:a16="http://schemas.microsoft.com/office/drawing/2014/main" id="{0CF7AD2A-98DD-2F16-F6F8-06D2A0D3DB1C}"/>
              </a:ext>
            </a:extLst>
          </p:cNvPr>
          <p:cNvSpPr>
            <a:spLocks noGrp="1"/>
          </p:cNvSpPr>
          <p:nvPr>
            <p:ph type="body" sz="quarter" idx="26" hasCustomPrompt="1"/>
          </p:nvPr>
        </p:nvSpPr>
        <p:spPr>
          <a:xfrm>
            <a:off x="7205565" y="5142657"/>
            <a:ext cx="3790950" cy="1044956"/>
          </a:xfrm>
        </p:spPr>
        <p:txBody>
          <a:bodyPr anchor="ctr" anchorCtr="0">
            <a:normAutofit/>
          </a:bodyPr>
          <a:lstStyle>
            <a:lvl1pPr marL="0" indent="0">
              <a:buNone/>
              <a:defRPr sz="2400">
                <a:solidFill>
                  <a:schemeClr val="bg1"/>
                </a:solidFill>
              </a:defRPr>
            </a:lvl1pPr>
          </a:lstStyle>
          <a:p>
            <a:pPr lvl="0"/>
            <a:r>
              <a:rPr lang="en-US"/>
              <a:t>Type In Key Point</a:t>
            </a:r>
          </a:p>
        </p:txBody>
      </p:sp>
      <p:pic>
        <p:nvPicPr>
          <p:cNvPr id="3" name="Picture 2" descr="Logo&#10;&#10;Description automatically generated">
            <a:extLst>
              <a:ext uri="{FF2B5EF4-FFF2-40B4-BE49-F238E27FC236}">
                <a16:creationId xmlns:a16="http://schemas.microsoft.com/office/drawing/2014/main" id="{A3BEC771-8F1A-94FE-A586-126EA571C45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63489" y="40535"/>
            <a:ext cx="895487" cy="1005840"/>
          </a:xfrm>
          <a:prstGeom prst="rect">
            <a:avLst/>
          </a:prstGeom>
        </p:spPr>
      </p:pic>
      <p:grpSp>
        <p:nvGrpSpPr>
          <p:cNvPr id="6" name="Group 5">
            <a:extLst>
              <a:ext uri="{FF2B5EF4-FFF2-40B4-BE49-F238E27FC236}">
                <a16:creationId xmlns:a16="http://schemas.microsoft.com/office/drawing/2014/main" id="{F0E1DD24-6077-CF93-CADB-EB661A7DE9CA}"/>
              </a:ext>
            </a:extLst>
          </p:cNvPr>
          <p:cNvGrpSpPr/>
          <p:nvPr userDrawn="1"/>
        </p:nvGrpSpPr>
        <p:grpSpPr>
          <a:xfrm>
            <a:off x="982565" y="2837545"/>
            <a:ext cx="694628" cy="605837"/>
            <a:chOff x="6663147" y="530158"/>
            <a:chExt cx="694628" cy="605837"/>
          </a:xfrm>
        </p:grpSpPr>
        <p:sp>
          <p:nvSpPr>
            <p:cNvPr id="9" name="Hexagon 8">
              <a:extLst>
                <a:ext uri="{FF2B5EF4-FFF2-40B4-BE49-F238E27FC236}">
                  <a16:creationId xmlns:a16="http://schemas.microsoft.com/office/drawing/2014/main" id="{81E35F15-F526-A8FF-A402-65E0357AEF47}"/>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9D59E411-C176-1490-92F7-9A6718E8E9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17" name="Group 16">
            <a:extLst>
              <a:ext uri="{FF2B5EF4-FFF2-40B4-BE49-F238E27FC236}">
                <a16:creationId xmlns:a16="http://schemas.microsoft.com/office/drawing/2014/main" id="{E8FEBB83-8807-5223-30ED-0C95F8770CD8}"/>
              </a:ext>
            </a:extLst>
          </p:cNvPr>
          <p:cNvGrpSpPr/>
          <p:nvPr userDrawn="1"/>
        </p:nvGrpSpPr>
        <p:grpSpPr>
          <a:xfrm>
            <a:off x="979302" y="4083103"/>
            <a:ext cx="694628" cy="605837"/>
            <a:chOff x="6663147" y="530158"/>
            <a:chExt cx="694628" cy="605837"/>
          </a:xfrm>
        </p:grpSpPr>
        <p:sp>
          <p:nvSpPr>
            <p:cNvPr id="18" name="Hexagon 17">
              <a:extLst>
                <a:ext uri="{FF2B5EF4-FFF2-40B4-BE49-F238E27FC236}">
                  <a16:creationId xmlns:a16="http://schemas.microsoft.com/office/drawing/2014/main" id="{A6EA91FE-294F-A347-7708-BA188DC4D963}"/>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 name="Graphic 19">
              <a:extLst>
                <a:ext uri="{FF2B5EF4-FFF2-40B4-BE49-F238E27FC236}">
                  <a16:creationId xmlns:a16="http://schemas.microsoft.com/office/drawing/2014/main" id="{ECE6BE3F-C947-4ABA-64B9-15221D1FCC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47" name="Group 46">
            <a:extLst>
              <a:ext uri="{FF2B5EF4-FFF2-40B4-BE49-F238E27FC236}">
                <a16:creationId xmlns:a16="http://schemas.microsoft.com/office/drawing/2014/main" id="{E17CA145-4C36-9EE6-D4B9-E551B006C02A}"/>
              </a:ext>
            </a:extLst>
          </p:cNvPr>
          <p:cNvGrpSpPr/>
          <p:nvPr userDrawn="1"/>
        </p:nvGrpSpPr>
        <p:grpSpPr>
          <a:xfrm>
            <a:off x="979302" y="5296526"/>
            <a:ext cx="694628" cy="605837"/>
            <a:chOff x="6663147" y="530158"/>
            <a:chExt cx="694628" cy="605837"/>
          </a:xfrm>
        </p:grpSpPr>
        <p:sp>
          <p:nvSpPr>
            <p:cNvPr id="48" name="Hexagon 47">
              <a:extLst>
                <a:ext uri="{FF2B5EF4-FFF2-40B4-BE49-F238E27FC236}">
                  <a16:creationId xmlns:a16="http://schemas.microsoft.com/office/drawing/2014/main" id="{A0DFB3A1-91C2-8CF7-B78C-5901119FDE34}"/>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9" name="Graphic 48">
              <a:extLst>
                <a:ext uri="{FF2B5EF4-FFF2-40B4-BE49-F238E27FC236}">
                  <a16:creationId xmlns:a16="http://schemas.microsoft.com/office/drawing/2014/main" id="{17B026C0-ED01-5DB3-32BB-A2BF4A7AEE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0" name="Group 49">
            <a:extLst>
              <a:ext uri="{FF2B5EF4-FFF2-40B4-BE49-F238E27FC236}">
                <a16:creationId xmlns:a16="http://schemas.microsoft.com/office/drawing/2014/main" id="{A9CDDD89-E48B-A8BB-BBFF-738C9693BC40}"/>
              </a:ext>
            </a:extLst>
          </p:cNvPr>
          <p:cNvGrpSpPr/>
          <p:nvPr userDrawn="1"/>
        </p:nvGrpSpPr>
        <p:grpSpPr>
          <a:xfrm>
            <a:off x="6423402" y="1624122"/>
            <a:ext cx="694628" cy="605837"/>
            <a:chOff x="6663147" y="530158"/>
            <a:chExt cx="694628" cy="605837"/>
          </a:xfrm>
        </p:grpSpPr>
        <p:sp>
          <p:nvSpPr>
            <p:cNvPr id="51" name="Hexagon 50">
              <a:extLst>
                <a:ext uri="{FF2B5EF4-FFF2-40B4-BE49-F238E27FC236}">
                  <a16:creationId xmlns:a16="http://schemas.microsoft.com/office/drawing/2014/main" id="{3758281E-0ED4-4264-21E1-5376FB732963}"/>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2" name="Graphic 51">
              <a:extLst>
                <a:ext uri="{FF2B5EF4-FFF2-40B4-BE49-F238E27FC236}">
                  <a16:creationId xmlns:a16="http://schemas.microsoft.com/office/drawing/2014/main" id="{2341F0F6-2FA0-D204-8CC3-B24BBA521C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3" name="Group 52">
            <a:extLst>
              <a:ext uri="{FF2B5EF4-FFF2-40B4-BE49-F238E27FC236}">
                <a16:creationId xmlns:a16="http://schemas.microsoft.com/office/drawing/2014/main" id="{1453F3F1-93A6-135D-4FE2-123774965D23}"/>
              </a:ext>
            </a:extLst>
          </p:cNvPr>
          <p:cNvGrpSpPr/>
          <p:nvPr userDrawn="1"/>
        </p:nvGrpSpPr>
        <p:grpSpPr>
          <a:xfrm>
            <a:off x="6423402" y="2837545"/>
            <a:ext cx="694628" cy="605837"/>
            <a:chOff x="6663147" y="530158"/>
            <a:chExt cx="694628" cy="605837"/>
          </a:xfrm>
        </p:grpSpPr>
        <p:sp>
          <p:nvSpPr>
            <p:cNvPr id="54" name="Hexagon 53">
              <a:extLst>
                <a:ext uri="{FF2B5EF4-FFF2-40B4-BE49-F238E27FC236}">
                  <a16:creationId xmlns:a16="http://schemas.microsoft.com/office/drawing/2014/main" id="{64E85263-AB98-E671-18C3-529522FFA465}"/>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5" name="Graphic 54">
              <a:extLst>
                <a:ext uri="{FF2B5EF4-FFF2-40B4-BE49-F238E27FC236}">
                  <a16:creationId xmlns:a16="http://schemas.microsoft.com/office/drawing/2014/main" id="{E958D2B6-5AA2-DD2D-9ACC-478D3088321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6" name="Group 55">
            <a:extLst>
              <a:ext uri="{FF2B5EF4-FFF2-40B4-BE49-F238E27FC236}">
                <a16:creationId xmlns:a16="http://schemas.microsoft.com/office/drawing/2014/main" id="{1273373F-6ABF-3159-CCD8-118404602EAB}"/>
              </a:ext>
            </a:extLst>
          </p:cNvPr>
          <p:cNvGrpSpPr/>
          <p:nvPr userDrawn="1"/>
        </p:nvGrpSpPr>
        <p:grpSpPr>
          <a:xfrm>
            <a:off x="6420139" y="4083103"/>
            <a:ext cx="694628" cy="605837"/>
            <a:chOff x="6663147" y="530158"/>
            <a:chExt cx="694628" cy="605837"/>
          </a:xfrm>
        </p:grpSpPr>
        <p:sp>
          <p:nvSpPr>
            <p:cNvPr id="57" name="Hexagon 56">
              <a:extLst>
                <a:ext uri="{FF2B5EF4-FFF2-40B4-BE49-F238E27FC236}">
                  <a16:creationId xmlns:a16="http://schemas.microsoft.com/office/drawing/2014/main" id="{F1025CE8-BDD0-3DEC-7055-FDB96D72298F}"/>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8" name="Graphic 57">
              <a:extLst>
                <a:ext uri="{FF2B5EF4-FFF2-40B4-BE49-F238E27FC236}">
                  <a16:creationId xmlns:a16="http://schemas.microsoft.com/office/drawing/2014/main" id="{76743573-DBA3-ED44-80E1-8DC58713133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9" name="Group 58">
            <a:extLst>
              <a:ext uri="{FF2B5EF4-FFF2-40B4-BE49-F238E27FC236}">
                <a16:creationId xmlns:a16="http://schemas.microsoft.com/office/drawing/2014/main" id="{C558F43F-B1D7-3DEC-D1DD-AA8F1A8AE716}"/>
              </a:ext>
            </a:extLst>
          </p:cNvPr>
          <p:cNvGrpSpPr/>
          <p:nvPr userDrawn="1"/>
        </p:nvGrpSpPr>
        <p:grpSpPr>
          <a:xfrm>
            <a:off x="6420139" y="5296526"/>
            <a:ext cx="694628" cy="605837"/>
            <a:chOff x="6663147" y="530158"/>
            <a:chExt cx="694628" cy="605837"/>
          </a:xfrm>
        </p:grpSpPr>
        <p:sp>
          <p:nvSpPr>
            <p:cNvPr id="60" name="Hexagon 59">
              <a:extLst>
                <a:ext uri="{FF2B5EF4-FFF2-40B4-BE49-F238E27FC236}">
                  <a16:creationId xmlns:a16="http://schemas.microsoft.com/office/drawing/2014/main" id="{7EF016DB-21AA-70A3-4A04-D57788F227AE}"/>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1" name="Graphic 60">
              <a:extLst>
                <a:ext uri="{FF2B5EF4-FFF2-40B4-BE49-F238E27FC236}">
                  <a16:creationId xmlns:a16="http://schemas.microsoft.com/office/drawing/2014/main" id="{7928138F-1C0B-79C0-45E7-EC9729D4725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spTree>
    <p:extLst>
      <p:ext uri="{BB962C8B-B14F-4D97-AF65-F5344CB8AC3E}">
        <p14:creationId xmlns:p14="http://schemas.microsoft.com/office/powerpoint/2010/main" val="2651851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clusion">
    <p:spTree>
      <p:nvGrpSpPr>
        <p:cNvPr id="1" name=""/>
        <p:cNvGrpSpPr/>
        <p:nvPr/>
      </p:nvGrpSpPr>
      <p:grpSpPr>
        <a:xfrm>
          <a:off x="0" y="0"/>
          <a:ext cx="0" cy="0"/>
          <a:chOff x="0" y="0"/>
          <a:chExt cx="0" cy="0"/>
        </a:xfrm>
      </p:grpSpPr>
      <p:sp>
        <p:nvSpPr>
          <p:cNvPr id="7" name="Hexagon 6">
            <a:extLst>
              <a:ext uri="{FF2B5EF4-FFF2-40B4-BE49-F238E27FC236}">
                <a16:creationId xmlns:a16="http://schemas.microsoft.com/office/drawing/2014/main" id="{BAF607E0-EBC9-5EBD-57A0-40F7239A4288}"/>
              </a:ext>
            </a:extLst>
          </p:cNvPr>
          <p:cNvSpPr/>
          <p:nvPr userDrawn="1"/>
        </p:nvSpPr>
        <p:spPr>
          <a:xfrm>
            <a:off x="150829" y="207482"/>
            <a:ext cx="6161511"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B02A01C7-1549-DB67-D732-6BCE92130F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10" y="110154"/>
            <a:ext cx="895487" cy="1005840"/>
          </a:xfrm>
          <a:prstGeom prst="rect">
            <a:avLst/>
          </a:prstGeom>
        </p:spPr>
      </p:pic>
      <p:sp>
        <p:nvSpPr>
          <p:cNvPr id="14" name="Rectangle 13">
            <a:extLst>
              <a:ext uri="{FF2B5EF4-FFF2-40B4-BE49-F238E27FC236}">
                <a16:creationId xmlns:a16="http://schemas.microsoft.com/office/drawing/2014/main" id="{581D8BCF-3EA8-EB5E-772B-0E150F990A21}"/>
              </a:ext>
            </a:extLst>
          </p:cNvPr>
          <p:cNvSpPr/>
          <p:nvPr userDrawn="1"/>
        </p:nvSpPr>
        <p:spPr>
          <a:xfrm>
            <a:off x="6517961" y="0"/>
            <a:ext cx="5069941" cy="6239583"/>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2">
            <a:extLst>
              <a:ext uri="{FF2B5EF4-FFF2-40B4-BE49-F238E27FC236}">
                <a16:creationId xmlns:a16="http://schemas.microsoft.com/office/drawing/2014/main" id="{3B8399E1-4627-440F-D813-A5D073622222}"/>
              </a:ext>
            </a:extLst>
          </p:cNvPr>
          <p:cNvSpPr>
            <a:spLocks noGrp="1"/>
          </p:cNvSpPr>
          <p:nvPr>
            <p:ph type="subTitle" idx="1" hasCustomPrompt="1"/>
          </p:nvPr>
        </p:nvSpPr>
        <p:spPr>
          <a:xfrm>
            <a:off x="874296" y="1063966"/>
            <a:ext cx="5221703" cy="1288193"/>
          </a:xfrm>
        </p:spPr>
        <p:txBody>
          <a:bodyPr/>
          <a:lstStyle>
            <a:lvl1pPr marL="0" indent="0" algn="ctr">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if needed</a:t>
            </a:r>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7504769" y="315877"/>
            <a:ext cx="3790950" cy="1243013"/>
          </a:xfrm>
        </p:spPr>
        <p:txBody>
          <a:bodyPr anchor="ctr" anchorCtr="0"/>
          <a:lstStyle>
            <a:lvl1pPr marL="0" indent="0">
              <a:buNone/>
              <a:defRPr>
                <a:solidFill>
                  <a:schemeClr val="bg1"/>
                </a:solidFill>
              </a:defRPr>
            </a:lvl1pPr>
          </a:lstStyle>
          <a:p>
            <a:pPr lvl="0"/>
            <a:r>
              <a:rPr lang="en-US"/>
              <a:t>Type In Key Conclusion</a:t>
            </a:r>
          </a:p>
        </p:txBody>
      </p:sp>
      <p:sp>
        <p:nvSpPr>
          <p:cNvPr id="65" name="Text Placeholder 62">
            <a:extLst>
              <a:ext uri="{FF2B5EF4-FFF2-40B4-BE49-F238E27FC236}">
                <a16:creationId xmlns:a16="http://schemas.microsoft.com/office/drawing/2014/main" id="{443C4578-39B7-2B66-9CCC-8E65549A19BB}"/>
              </a:ext>
            </a:extLst>
          </p:cNvPr>
          <p:cNvSpPr>
            <a:spLocks noGrp="1"/>
          </p:cNvSpPr>
          <p:nvPr>
            <p:ph type="body" sz="quarter" idx="21" hasCustomPrompt="1"/>
          </p:nvPr>
        </p:nvSpPr>
        <p:spPr>
          <a:xfrm>
            <a:off x="7509410" y="1790570"/>
            <a:ext cx="3790950" cy="1243013"/>
          </a:xfrm>
        </p:spPr>
        <p:txBody>
          <a:bodyPr anchor="ctr" anchorCtr="0"/>
          <a:lstStyle>
            <a:lvl1pPr marL="0" indent="0">
              <a:buNone/>
              <a:defRPr>
                <a:solidFill>
                  <a:schemeClr val="bg1"/>
                </a:solidFill>
              </a:defRPr>
            </a:lvl1pPr>
          </a:lstStyle>
          <a:p>
            <a:pPr lvl="0"/>
            <a:r>
              <a:rPr lang="en-US"/>
              <a:t>Type In Key Conclusion</a:t>
            </a:r>
          </a:p>
        </p:txBody>
      </p:sp>
      <p:sp>
        <p:nvSpPr>
          <p:cNvPr id="67" name="Text Placeholder 62">
            <a:extLst>
              <a:ext uri="{FF2B5EF4-FFF2-40B4-BE49-F238E27FC236}">
                <a16:creationId xmlns:a16="http://schemas.microsoft.com/office/drawing/2014/main" id="{D99F7800-F724-900D-7142-598B70E5A44F}"/>
              </a:ext>
            </a:extLst>
          </p:cNvPr>
          <p:cNvSpPr>
            <a:spLocks noGrp="1"/>
          </p:cNvSpPr>
          <p:nvPr>
            <p:ph type="body" sz="quarter" idx="23" hasCustomPrompt="1"/>
          </p:nvPr>
        </p:nvSpPr>
        <p:spPr>
          <a:xfrm>
            <a:off x="7512930" y="3265263"/>
            <a:ext cx="3790950" cy="1243013"/>
          </a:xfrm>
        </p:spPr>
        <p:txBody>
          <a:bodyPr anchor="ctr" anchorCtr="0"/>
          <a:lstStyle>
            <a:lvl1pPr marL="0" indent="0">
              <a:buNone/>
              <a:defRPr>
                <a:solidFill>
                  <a:schemeClr val="bg1"/>
                </a:solidFill>
              </a:defRPr>
            </a:lvl1pPr>
          </a:lstStyle>
          <a:p>
            <a:pPr lvl="0"/>
            <a:r>
              <a:rPr lang="en-US"/>
              <a:t>Type In Key Conclusion</a:t>
            </a:r>
          </a:p>
        </p:txBody>
      </p:sp>
      <p:sp>
        <p:nvSpPr>
          <p:cNvPr id="72" name="Text Placeholder 71">
            <a:extLst>
              <a:ext uri="{FF2B5EF4-FFF2-40B4-BE49-F238E27FC236}">
                <a16:creationId xmlns:a16="http://schemas.microsoft.com/office/drawing/2014/main" id="{FCD5CDBE-B55C-2AD3-B04C-D552E6A8BCEB}"/>
              </a:ext>
            </a:extLst>
          </p:cNvPr>
          <p:cNvSpPr>
            <a:spLocks noGrp="1"/>
          </p:cNvSpPr>
          <p:nvPr>
            <p:ph type="body" sz="quarter" idx="27" hasCustomPrompt="1"/>
          </p:nvPr>
        </p:nvSpPr>
        <p:spPr>
          <a:xfrm>
            <a:off x="944396" y="232533"/>
            <a:ext cx="5151603" cy="704850"/>
          </a:xfrm>
        </p:spPr>
        <p:txBody>
          <a:bodyPr>
            <a:normAutofit/>
          </a:bodyPr>
          <a:lstStyle>
            <a:lvl1pPr marL="0" indent="0" algn="ctr">
              <a:buNone/>
              <a:defRPr sz="4400">
                <a:solidFill>
                  <a:schemeClr val="bg1"/>
                </a:solidFill>
                <a:latin typeface="+mj-lt"/>
              </a:defRPr>
            </a:lvl1pPr>
          </a:lstStyle>
          <a:p>
            <a:pPr lvl="0"/>
            <a:r>
              <a:rPr lang="en-US">
                <a:latin typeface="+mj-lt"/>
              </a:rPr>
              <a:t>Conclusion</a:t>
            </a:r>
            <a:endParaRPr lang="en-US"/>
          </a:p>
        </p:txBody>
      </p:sp>
      <p:sp>
        <p:nvSpPr>
          <p:cNvPr id="3" name="Text Placeholder 62">
            <a:extLst>
              <a:ext uri="{FF2B5EF4-FFF2-40B4-BE49-F238E27FC236}">
                <a16:creationId xmlns:a16="http://schemas.microsoft.com/office/drawing/2014/main" id="{35235CEA-FC3E-DE2F-FA25-B3104AEEADCA}"/>
              </a:ext>
            </a:extLst>
          </p:cNvPr>
          <p:cNvSpPr>
            <a:spLocks noGrp="1"/>
          </p:cNvSpPr>
          <p:nvPr>
            <p:ph type="body" sz="quarter" idx="28" hasCustomPrompt="1"/>
          </p:nvPr>
        </p:nvSpPr>
        <p:spPr>
          <a:xfrm>
            <a:off x="7504769" y="4739955"/>
            <a:ext cx="3790950" cy="1243013"/>
          </a:xfrm>
        </p:spPr>
        <p:txBody>
          <a:bodyPr anchor="ctr" anchorCtr="0"/>
          <a:lstStyle>
            <a:lvl1pPr marL="0" indent="0">
              <a:buNone/>
              <a:defRPr>
                <a:solidFill>
                  <a:schemeClr val="bg1"/>
                </a:solidFill>
              </a:defRPr>
            </a:lvl1pPr>
          </a:lstStyle>
          <a:p>
            <a:pPr lvl="0"/>
            <a:r>
              <a:rPr lang="en-US"/>
              <a:t>Type In Key Conclusion</a:t>
            </a:r>
          </a:p>
        </p:txBody>
      </p:sp>
      <p:sp>
        <p:nvSpPr>
          <p:cNvPr id="12" name="Rectangle: Diagonal Corners Snipped 11">
            <a:extLst>
              <a:ext uri="{FF2B5EF4-FFF2-40B4-BE49-F238E27FC236}">
                <a16:creationId xmlns:a16="http://schemas.microsoft.com/office/drawing/2014/main" id="{B4413B5C-87A3-6F78-47FE-74D64E4035E7}"/>
              </a:ext>
            </a:extLst>
          </p:cNvPr>
          <p:cNvSpPr/>
          <p:nvPr userDrawn="1"/>
        </p:nvSpPr>
        <p:spPr>
          <a:xfrm>
            <a:off x="759524" y="2676877"/>
            <a:ext cx="5448693" cy="3668213"/>
          </a:xfrm>
          <a:prstGeom prst="snip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C68334B8-FF29-9E08-1C4B-A756C5B7B3FE}"/>
              </a:ext>
            </a:extLst>
          </p:cNvPr>
          <p:cNvGrpSpPr/>
          <p:nvPr userDrawn="1"/>
        </p:nvGrpSpPr>
        <p:grpSpPr>
          <a:xfrm>
            <a:off x="6707331" y="4983893"/>
            <a:ext cx="694628" cy="605837"/>
            <a:chOff x="6663147" y="530158"/>
            <a:chExt cx="694628" cy="605837"/>
          </a:xfrm>
        </p:grpSpPr>
        <p:sp>
          <p:nvSpPr>
            <p:cNvPr id="9" name="Hexagon 8">
              <a:extLst>
                <a:ext uri="{FF2B5EF4-FFF2-40B4-BE49-F238E27FC236}">
                  <a16:creationId xmlns:a16="http://schemas.microsoft.com/office/drawing/2014/main" id="{8B59B649-E74F-ECB3-FD4B-CF38866F05EC}"/>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EA9BA79B-2344-0279-8325-BE97F4CD1DF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grpSp>
        <p:nvGrpSpPr>
          <p:cNvPr id="13" name="Group 12">
            <a:extLst>
              <a:ext uri="{FF2B5EF4-FFF2-40B4-BE49-F238E27FC236}">
                <a16:creationId xmlns:a16="http://schemas.microsoft.com/office/drawing/2014/main" id="{1CD0AE04-9745-4CA9-DD2D-78D12DA4B847}"/>
              </a:ext>
            </a:extLst>
          </p:cNvPr>
          <p:cNvGrpSpPr/>
          <p:nvPr userDrawn="1"/>
        </p:nvGrpSpPr>
        <p:grpSpPr>
          <a:xfrm>
            <a:off x="6715492" y="3508436"/>
            <a:ext cx="694628" cy="605837"/>
            <a:chOff x="6663147" y="530158"/>
            <a:chExt cx="694628" cy="605837"/>
          </a:xfrm>
        </p:grpSpPr>
        <p:sp>
          <p:nvSpPr>
            <p:cNvPr id="18" name="Hexagon 17">
              <a:extLst>
                <a:ext uri="{FF2B5EF4-FFF2-40B4-BE49-F238E27FC236}">
                  <a16:creationId xmlns:a16="http://schemas.microsoft.com/office/drawing/2014/main" id="{A46780FB-990B-0D4E-2554-3CF5453EFB84}"/>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 name="Graphic 19">
              <a:extLst>
                <a:ext uri="{FF2B5EF4-FFF2-40B4-BE49-F238E27FC236}">
                  <a16:creationId xmlns:a16="http://schemas.microsoft.com/office/drawing/2014/main" id="{87776587-F70E-5627-5C2C-B71F3706488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grpSp>
        <p:nvGrpSpPr>
          <p:cNvPr id="27" name="Group 26">
            <a:extLst>
              <a:ext uri="{FF2B5EF4-FFF2-40B4-BE49-F238E27FC236}">
                <a16:creationId xmlns:a16="http://schemas.microsoft.com/office/drawing/2014/main" id="{941B533A-D1ED-8DC9-3368-1017786167A9}"/>
              </a:ext>
            </a:extLst>
          </p:cNvPr>
          <p:cNvGrpSpPr/>
          <p:nvPr userDrawn="1"/>
        </p:nvGrpSpPr>
        <p:grpSpPr>
          <a:xfrm>
            <a:off x="6715492" y="2049240"/>
            <a:ext cx="694628" cy="605837"/>
            <a:chOff x="6663147" y="530158"/>
            <a:chExt cx="694628" cy="605837"/>
          </a:xfrm>
        </p:grpSpPr>
        <p:sp>
          <p:nvSpPr>
            <p:cNvPr id="28" name="Hexagon 27">
              <a:extLst>
                <a:ext uri="{FF2B5EF4-FFF2-40B4-BE49-F238E27FC236}">
                  <a16:creationId xmlns:a16="http://schemas.microsoft.com/office/drawing/2014/main" id="{781B87FF-DA1C-CCA3-8A88-3B9DE7622E5E}"/>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9" name="Graphic 28">
              <a:extLst>
                <a:ext uri="{FF2B5EF4-FFF2-40B4-BE49-F238E27FC236}">
                  <a16:creationId xmlns:a16="http://schemas.microsoft.com/office/drawing/2014/main" id="{099F9BB9-8772-1F88-ED76-F402530D108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grpSp>
        <p:nvGrpSpPr>
          <p:cNvPr id="30" name="Group 29">
            <a:extLst>
              <a:ext uri="{FF2B5EF4-FFF2-40B4-BE49-F238E27FC236}">
                <a16:creationId xmlns:a16="http://schemas.microsoft.com/office/drawing/2014/main" id="{B9C83B55-217C-5CD4-626E-761679D1C326}"/>
              </a:ext>
            </a:extLst>
          </p:cNvPr>
          <p:cNvGrpSpPr/>
          <p:nvPr userDrawn="1"/>
        </p:nvGrpSpPr>
        <p:grpSpPr>
          <a:xfrm>
            <a:off x="6723653" y="573783"/>
            <a:ext cx="694628" cy="605837"/>
            <a:chOff x="6663147" y="530158"/>
            <a:chExt cx="694628" cy="605837"/>
          </a:xfrm>
        </p:grpSpPr>
        <p:sp>
          <p:nvSpPr>
            <p:cNvPr id="31" name="Hexagon 30">
              <a:extLst>
                <a:ext uri="{FF2B5EF4-FFF2-40B4-BE49-F238E27FC236}">
                  <a16:creationId xmlns:a16="http://schemas.microsoft.com/office/drawing/2014/main" id="{06DEC9A5-A5BB-2670-C3CE-26891117D698}"/>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2" name="Graphic 31">
              <a:extLst>
                <a:ext uri="{FF2B5EF4-FFF2-40B4-BE49-F238E27FC236}">
                  <a16:creationId xmlns:a16="http://schemas.microsoft.com/office/drawing/2014/main" id="{FDF826E5-FCF6-4F6D-BD3C-F43792285B2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sp>
        <p:nvSpPr>
          <p:cNvPr id="4" name="Picture Placeholder 3">
            <a:extLst>
              <a:ext uri="{FF2B5EF4-FFF2-40B4-BE49-F238E27FC236}">
                <a16:creationId xmlns:a16="http://schemas.microsoft.com/office/drawing/2014/main" id="{68FA5188-7A4C-E237-6625-9455ACF1118B}"/>
              </a:ext>
            </a:extLst>
          </p:cNvPr>
          <p:cNvSpPr>
            <a:spLocks noGrp="1"/>
          </p:cNvSpPr>
          <p:nvPr>
            <p:ph type="pic" sz="quarter" idx="29"/>
          </p:nvPr>
        </p:nvSpPr>
        <p:spPr>
          <a:xfrm>
            <a:off x="874713" y="2781300"/>
            <a:ext cx="5221287" cy="3457575"/>
          </a:xfrm>
          <a:effectLst>
            <a:outerShdw blurRad="76200" dist="762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1266811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knowledgements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hasCustomPrompt="1"/>
          </p:nvPr>
        </p:nvSpPr>
        <p:spPr/>
        <p:txBody>
          <a:bodyPr/>
          <a:lstStyle>
            <a:lvl1pPr>
              <a:defRPr/>
            </a:lvl1pPr>
          </a:lstStyle>
          <a:p>
            <a:r>
              <a:rPr lang="en-US"/>
              <a:t>Acknowledgements</a:t>
            </a:r>
          </a:p>
        </p:txBody>
      </p:sp>
      <p:sp>
        <p:nvSpPr>
          <p:cNvPr id="8" name="Picture Placeholder 7">
            <a:extLst>
              <a:ext uri="{FF2B5EF4-FFF2-40B4-BE49-F238E27FC236}">
                <a16:creationId xmlns:a16="http://schemas.microsoft.com/office/drawing/2014/main" id="{C3389ED3-0CB8-FAA8-BF3E-F4BEBE344911}"/>
              </a:ext>
            </a:extLst>
          </p:cNvPr>
          <p:cNvSpPr>
            <a:spLocks noGrp="1"/>
          </p:cNvSpPr>
          <p:nvPr>
            <p:ph type="pic" sz="quarter" idx="13"/>
          </p:nvPr>
        </p:nvSpPr>
        <p:spPr>
          <a:xfrm>
            <a:off x="425712" y="1489598"/>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10" name="Text Placeholder 9">
            <a:extLst>
              <a:ext uri="{FF2B5EF4-FFF2-40B4-BE49-F238E27FC236}">
                <a16:creationId xmlns:a16="http://schemas.microsoft.com/office/drawing/2014/main" id="{F97F8282-B839-94BD-B8C5-2AFC4C8412ED}"/>
              </a:ext>
            </a:extLst>
          </p:cNvPr>
          <p:cNvSpPr>
            <a:spLocks noGrp="1"/>
          </p:cNvSpPr>
          <p:nvPr>
            <p:ph type="body" sz="quarter" idx="14" hasCustomPrompt="1"/>
          </p:nvPr>
        </p:nvSpPr>
        <p:spPr>
          <a:xfrm>
            <a:off x="1878275" y="1630886"/>
            <a:ext cx="2157968" cy="484993"/>
          </a:xfrm>
        </p:spPr>
        <p:txBody>
          <a:bodyPr>
            <a:normAutofit/>
          </a:bodyPr>
          <a:lstStyle>
            <a:lvl1pPr marL="0" indent="0">
              <a:buNone/>
              <a:defRPr sz="2400"/>
            </a:lvl1pPr>
          </a:lstStyle>
          <a:p>
            <a:pPr lvl="0"/>
            <a:r>
              <a:rPr lang="en-US"/>
              <a:t>Name</a:t>
            </a:r>
          </a:p>
        </p:txBody>
      </p:sp>
      <p:sp>
        <p:nvSpPr>
          <p:cNvPr id="12" name="Text Placeholder 11">
            <a:extLst>
              <a:ext uri="{FF2B5EF4-FFF2-40B4-BE49-F238E27FC236}">
                <a16:creationId xmlns:a16="http://schemas.microsoft.com/office/drawing/2014/main" id="{9AEF0762-3F61-3E05-DD35-2C2BD967ACB5}"/>
              </a:ext>
            </a:extLst>
          </p:cNvPr>
          <p:cNvSpPr>
            <a:spLocks noGrp="1"/>
          </p:cNvSpPr>
          <p:nvPr>
            <p:ph type="body" sz="quarter" idx="15" hasCustomPrompt="1"/>
          </p:nvPr>
        </p:nvSpPr>
        <p:spPr>
          <a:xfrm>
            <a:off x="1878275" y="2206078"/>
            <a:ext cx="2157412" cy="298583"/>
          </a:xfrm>
        </p:spPr>
        <p:txBody>
          <a:bodyPr>
            <a:normAutofit/>
          </a:bodyPr>
          <a:lstStyle>
            <a:lvl1pPr marL="0" indent="0">
              <a:buNone/>
              <a:defRPr sz="1800"/>
            </a:lvl1pPr>
          </a:lstStyle>
          <a:p>
            <a:pPr lvl="0"/>
            <a:r>
              <a:rPr lang="en-US"/>
              <a:t>Facility</a:t>
            </a:r>
          </a:p>
        </p:txBody>
      </p:sp>
      <p:sp>
        <p:nvSpPr>
          <p:cNvPr id="13" name="Picture Placeholder 7">
            <a:extLst>
              <a:ext uri="{FF2B5EF4-FFF2-40B4-BE49-F238E27FC236}">
                <a16:creationId xmlns:a16="http://schemas.microsoft.com/office/drawing/2014/main" id="{25F5AF00-423D-F67F-C054-9C43F8B78622}"/>
              </a:ext>
            </a:extLst>
          </p:cNvPr>
          <p:cNvSpPr>
            <a:spLocks noGrp="1"/>
          </p:cNvSpPr>
          <p:nvPr>
            <p:ph type="pic" sz="quarter" idx="16"/>
          </p:nvPr>
        </p:nvSpPr>
        <p:spPr>
          <a:xfrm>
            <a:off x="425712" y="3112570"/>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14" name="Text Placeholder 9">
            <a:extLst>
              <a:ext uri="{FF2B5EF4-FFF2-40B4-BE49-F238E27FC236}">
                <a16:creationId xmlns:a16="http://schemas.microsoft.com/office/drawing/2014/main" id="{83655564-6C57-09E4-B2FD-2309F1BFADA8}"/>
              </a:ext>
            </a:extLst>
          </p:cNvPr>
          <p:cNvSpPr>
            <a:spLocks noGrp="1"/>
          </p:cNvSpPr>
          <p:nvPr>
            <p:ph type="body" sz="quarter" idx="17" hasCustomPrompt="1"/>
          </p:nvPr>
        </p:nvSpPr>
        <p:spPr>
          <a:xfrm>
            <a:off x="1878275" y="3253858"/>
            <a:ext cx="2157968" cy="484993"/>
          </a:xfrm>
        </p:spPr>
        <p:txBody>
          <a:bodyPr>
            <a:normAutofit/>
          </a:bodyPr>
          <a:lstStyle>
            <a:lvl1pPr marL="0" indent="0">
              <a:buNone/>
              <a:defRPr sz="2400"/>
            </a:lvl1pPr>
          </a:lstStyle>
          <a:p>
            <a:pPr lvl="0"/>
            <a:r>
              <a:rPr lang="en-US"/>
              <a:t>Name</a:t>
            </a:r>
          </a:p>
        </p:txBody>
      </p:sp>
      <p:sp>
        <p:nvSpPr>
          <p:cNvPr id="16" name="Picture Placeholder 7">
            <a:extLst>
              <a:ext uri="{FF2B5EF4-FFF2-40B4-BE49-F238E27FC236}">
                <a16:creationId xmlns:a16="http://schemas.microsoft.com/office/drawing/2014/main" id="{4F2254D5-D9BC-683F-048C-71A5C275F21D}"/>
              </a:ext>
            </a:extLst>
          </p:cNvPr>
          <p:cNvSpPr>
            <a:spLocks noGrp="1"/>
          </p:cNvSpPr>
          <p:nvPr>
            <p:ph type="pic" sz="quarter" idx="19"/>
          </p:nvPr>
        </p:nvSpPr>
        <p:spPr>
          <a:xfrm>
            <a:off x="454778" y="4763931"/>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17" name="Text Placeholder 9">
            <a:extLst>
              <a:ext uri="{FF2B5EF4-FFF2-40B4-BE49-F238E27FC236}">
                <a16:creationId xmlns:a16="http://schemas.microsoft.com/office/drawing/2014/main" id="{668664CA-147C-D093-DBBD-253EDB9BBFED}"/>
              </a:ext>
            </a:extLst>
          </p:cNvPr>
          <p:cNvSpPr>
            <a:spLocks noGrp="1"/>
          </p:cNvSpPr>
          <p:nvPr>
            <p:ph type="body" sz="quarter" idx="20" hasCustomPrompt="1"/>
          </p:nvPr>
        </p:nvSpPr>
        <p:spPr>
          <a:xfrm>
            <a:off x="1907341" y="4905219"/>
            <a:ext cx="2157968" cy="484993"/>
          </a:xfrm>
        </p:spPr>
        <p:txBody>
          <a:bodyPr>
            <a:normAutofit/>
          </a:bodyPr>
          <a:lstStyle>
            <a:lvl1pPr marL="0" indent="0">
              <a:buNone/>
              <a:defRPr sz="2400"/>
            </a:lvl1pPr>
          </a:lstStyle>
          <a:p>
            <a:pPr lvl="0"/>
            <a:r>
              <a:rPr lang="en-US"/>
              <a:t>Name</a:t>
            </a:r>
          </a:p>
        </p:txBody>
      </p:sp>
      <p:sp>
        <p:nvSpPr>
          <p:cNvPr id="19" name="Picture Placeholder 7">
            <a:extLst>
              <a:ext uri="{FF2B5EF4-FFF2-40B4-BE49-F238E27FC236}">
                <a16:creationId xmlns:a16="http://schemas.microsoft.com/office/drawing/2014/main" id="{CF486F5C-A059-0700-E471-746671A566DA}"/>
              </a:ext>
            </a:extLst>
          </p:cNvPr>
          <p:cNvSpPr>
            <a:spLocks noGrp="1"/>
          </p:cNvSpPr>
          <p:nvPr>
            <p:ph type="pic" sz="quarter" idx="22"/>
          </p:nvPr>
        </p:nvSpPr>
        <p:spPr>
          <a:xfrm>
            <a:off x="4336265" y="1489598"/>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20" name="Text Placeholder 9">
            <a:extLst>
              <a:ext uri="{FF2B5EF4-FFF2-40B4-BE49-F238E27FC236}">
                <a16:creationId xmlns:a16="http://schemas.microsoft.com/office/drawing/2014/main" id="{B2C61BDA-47B8-167B-266E-1BD4DCEDAA09}"/>
              </a:ext>
            </a:extLst>
          </p:cNvPr>
          <p:cNvSpPr>
            <a:spLocks noGrp="1"/>
          </p:cNvSpPr>
          <p:nvPr>
            <p:ph type="body" sz="quarter" idx="23" hasCustomPrompt="1"/>
          </p:nvPr>
        </p:nvSpPr>
        <p:spPr>
          <a:xfrm>
            <a:off x="5788828" y="1630886"/>
            <a:ext cx="2157968" cy="484993"/>
          </a:xfrm>
        </p:spPr>
        <p:txBody>
          <a:bodyPr>
            <a:normAutofit/>
          </a:bodyPr>
          <a:lstStyle>
            <a:lvl1pPr marL="0" indent="0">
              <a:buNone/>
              <a:defRPr sz="2400"/>
            </a:lvl1pPr>
          </a:lstStyle>
          <a:p>
            <a:pPr lvl="0"/>
            <a:r>
              <a:rPr lang="en-US"/>
              <a:t>Name</a:t>
            </a:r>
          </a:p>
        </p:txBody>
      </p:sp>
      <p:sp>
        <p:nvSpPr>
          <p:cNvPr id="22" name="Picture Placeholder 7">
            <a:extLst>
              <a:ext uri="{FF2B5EF4-FFF2-40B4-BE49-F238E27FC236}">
                <a16:creationId xmlns:a16="http://schemas.microsoft.com/office/drawing/2014/main" id="{BD8D7013-B81F-6130-C402-469F93DEA8BE}"/>
              </a:ext>
            </a:extLst>
          </p:cNvPr>
          <p:cNvSpPr>
            <a:spLocks noGrp="1"/>
          </p:cNvSpPr>
          <p:nvPr>
            <p:ph type="pic" sz="quarter" idx="25"/>
          </p:nvPr>
        </p:nvSpPr>
        <p:spPr>
          <a:xfrm>
            <a:off x="4336265" y="3112570"/>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23" name="Text Placeholder 9">
            <a:extLst>
              <a:ext uri="{FF2B5EF4-FFF2-40B4-BE49-F238E27FC236}">
                <a16:creationId xmlns:a16="http://schemas.microsoft.com/office/drawing/2014/main" id="{D0984089-A3C0-7DA0-E1E6-D4F6B6B88C2B}"/>
              </a:ext>
            </a:extLst>
          </p:cNvPr>
          <p:cNvSpPr>
            <a:spLocks noGrp="1"/>
          </p:cNvSpPr>
          <p:nvPr>
            <p:ph type="body" sz="quarter" idx="26" hasCustomPrompt="1"/>
          </p:nvPr>
        </p:nvSpPr>
        <p:spPr>
          <a:xfrm>
            <a:off x="5788828" y="3253858"/>
            <a:ext cx="2157968" cy="484993"/>
          </a:xfrm>
        </p:spPr>
        <p:txBody>
          <a:bodyPr>
            <a:normAutofit/>
          </a:bodyPr>
          <a:lstStyle>
            <a:lvl1pPr marL="0" indent="0">
              <a:buNone/>
              <a:defRPr sz="2400"/>
            </a:lvl1pPr>
          </a:lstStyle>
          <a:p>
            <a:pPr lvl="0"/>
            <a:r>
              <a:rPr lang="en-US"/>
              <a:t>Name</a:t>
            </a:r>
          </a:p>
        </p:txBody>
      </p:sp>
      <p:sp>
        <p:nvSpPr>
          <p:cNvPr id="25" name="Picture Placeholder 7">
            <a:extLst>
              <a:ext uri="{FF2B5EF4-FFF2-40B4-BE49-F238E27FC236}">
                <a16:creationId xmlns:a16="http://schemas.microsoft.com/office/drawing/2014/main" id="{096622AD-E0DC-1260-CFBA-8991832847F3}"/>
              </a:ext>
            </a:extLst>
          </p:cNvPr>
          <p:cNvSpPr>
            <a:spLocks noGrp="1"/>
          </p:cNvSpPr>
          <p:nvPr>
            <p:ph type="pic" sz="quarter" idx="28"/>
          </p:nvPr>
        </p:nvSpPr>
        <p:spPr>
          <a:xfrm>
            <a:off x="4365331" y="4763931"/>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26" name="Text Placeholder 9">
            <a:extLst>
              <a:ext uri="{FF2B5EF4-FFF2-40B4-BE49-F238E27FC236}">
                <a16:creationId xmlns:a16="http://schemas.microsoft.com/office/drawing/2014/main" id="{D8585EA0-8BC6-1E33-C765-7EE195EEBF91}"/>
              </a:ext>
            </a:extLst>
          </p:cNvPr>
          <p:cNvSpPr>
            <a:spLocks noGrp="1"/>
          </p:cNvSpPr>
          <p:nvPr>
            <p:ph type="body" sz="quarter" idx="29" hasCustomPrompt="1"/>
          </p:nvPr>
        </p:nvSpPr>
        <p:spPr>
          <a:xfrm>
            <a:off x="5817894" y="4905219"/>
            <a:ext cx="2157968" cy="484993"/>
          </a:xfrm>
        </p:spPr>
        <p:txBody>
          <a:bodyPr>
            <a:normAutofit/>
          </a:bodyPr>
          <a:lstStyle>
            <a:lvl1pPr marL="0" indent="0">
              <a:buNone/>
              <a:defRPr sz="2400"/>
            </a:lvl1pPr>
          </a:lstStyle>
          <a:p>
            <a:pPr lvl="0"/>
            <a:r>
              <a:rPr lang="en-US"/>
              <a:t>Name</a:t>
            </a:r>
          </a:p>
        </p:txBody>
      </p:sp>
      <p:sp>
        <p:nvSpPr>
          <p:cNvPr id="34" name="Picture Placeholder 7">
            <a:extLst>
              <a:ext uri="{FF2B5EF4-FFF2-40B4-BE49-F238E27FC236}">
                <a16:creationId xmlns:a16="http://schemas.microsoft.com/office/drawing/2014/main" id="{3AAD51A3-5314-A993-6AE2-1D810B432555}"/>
              </a:ext>
            </a:extLst>
          </p:cNvPr>
          <p:cNvSpPr>
            <a:spLocks noGrp="1"/>
          </p:cNvSpPr>
          <p:nvPr>
            <p:ph type="pic" sz="quarter" idx="31"/>
          </p:nvPr>
        </p:nvSpPr>
        <p:spPr>
          <a:xfrm>
            <a:off x="8246818" y="1442376"/>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35" name="Text Placeholder 9">
            <a:extLst>
              <a:ext uri="{FF2B5EF4-FFF2-40B4-BE49-F238E27FC236}">
                <a16:creationId xmlns:a16="http://schemas.microsoft.com/office/drawing/2014/main" id="{3B1F2698-F7AE-0C07-B1C7-5A1C82A053C4}"/>
              </a:ext>
            </a:extLst>
          </p:cNvPr>
          <p:cNvSpPr>
            <a:spLocks noGrp="1"/>
          </p:cNvSpPr>
          <p:nvPr>
            <p:ph type="body" sz="quarter" idx="32" hasCustomPrompt="1"/>
          </p:nvPr>
        </p:nvSpPr>
        <p:spPr>
          <a:xfrm>
            <a:off x="9699381" y="1583664"/>
            <a:ext cx="2157968" cy="484993"/>
          </a:xfrm>
        </p:spPr>
        <p:txBody>
          <a:bodyPr>
            <a:normAutofit/>
          </a:bodyPr>
          <a:lstStyle>
            <a:lvl1pPr marL="0" indent="0">
              <a:buNone/>
              <a:defRPr sz="2400"/>
            </a:lvl1pPr>
          </a:lstStyle>
          <a:p>
            <a:pPr lvl="0"/>
            <a:r>
              <a:rPr lang="en-US"/>
              <a:t>Name</a:t>
            </a:r>
          </a:p>
        </p:txBody>
      </p:sp>
      <p:sp>
        <p:nvSpPr>
          <p:cNvPr id="37" name="Picture Placeholder 7">
            <a:extLst>
              <a:ext uri="{FF2B5EF4-FFF2-40B4-BE49-F238E27FC236}">
                <a16:creationId xmlns:a16="http://schemas.microsoft.com/office/drawing/2014/main" id="{D49EBD87-B88B-D480-2706-2A97C8A3BDDA}"/>
              </a:ext>
            </a:extLst>
          </p:cNvPr>
          <p:cNvSpPr>
            <a:spLocks noGrp="1"/>
          </p:cNvSpPr>
          <p:nvPr>
            <p:ph type="pic" sz="quarter" idx="34"/>
          </p:nvPr>
        </p:nvSpPr>
        <p:spPr>
          <a:xfrm>
            <a:off x="8246818" y="3065348"/>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38" name="Text Placeholder 9">
            <a:extLst>
              <a:ext uri="{FF2B5EF4-FFF2-40B4-BE49-F238E27FC236}">
                <a16:creationId xmlns:a16="http://schemas.microsoft.com/office/drawing/2014/main" id="{CB5BB4DE-B312-E449-DC72-FBB1F84BB2B7}"/>
              </a:ext>
            </a:extLst>
          </p:cNvPr>
          <p:cNvSpPr>
            <a:spLocks noGrp="1"/>
          </p:cNvSpPr>
          <p:nvPr>
            <p:ph type="body" sz="quarter" idx="35" hasCustomPrompt="1"/>
          </p:nvPr>
        </p:nvSpPr>
        <p:spPr>
          <a:xfrm>
            <a:off x="9699381" y="3206636"/>
            <a:ext cx="2157968" cy="484993"/>
          </a:xfrm>
        </p:spPr>
        <p:txBody>
          <a:bodyPr>
            <a:normAutofit/>
          </a:bodyPr>
          <a:lstStyle>
            <a:lvl1pPr marL="0" indent="0">
              <a:buNone/>
              <a:defRPr sz="2400"/>
            </a:lvl1pPr>
          </a:lstStyle>
          <a:p>
            <a:pPr lvl="0"/>
            <a:r>
              <a:rPr lang="en-US"/>
              <a:t>Name</a:t>
            </a:r>
          </a:p>
        </p:txBody>
      </p:sp>
      <p:sp>
        <p:nvSpPr>
          <p:cNvPr id="40" name="Picture Placeholder 7">
            <a:extLst>
              <a:ext uri="{FF2B5EF4-FFF2-40B4-BE49-F238E27FC236}">
                <a16:creationId xmlns:a16="http://schemas.microsoft.com/office/drawing/2014/main" id="{226814DB-6A4C-9A3D-301B-A2018E48D2AB}"/>
              </a:ext>
            </a:extLst>
          </p:cNvPr>
          <p:cNvSpPr>
            <a:spLocks noGrp="1"/>
          </p:cNvSpPr>
          <p:nvPr>
            <p:ph type="pic" sz="quarter" idx="37"/>
          </p:nvPr>
        </p:nvSpPr>
        <p:spPr>
          <a:xfrm>
            <a:off x="8275884" y="4716709"/>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400"/>
            </a:lvl1pPr>
          </a:lstStyle>
          <a:p>
            <a:r>
              <a:rPr lang="en-US"/>
              <a:t>Click icon to add picture</a:t>
            </a:r>
          </a:p>
        </p:txBody>
      </p:sp>
      <p:sp>
        <p:nvSpPr>
          <p:cNvPr id="41" name="Text Placeholder 9">
            <a:extLst>
              <a:ext uri="{FF2B5EF4-FFF2-40B4-BE49-F238E27FC236}">
                <a16:creationId xmlns:a16="http://schemas.microsoft.com/office/drawing/2014/main" id="{AA2ED4B2-2CA8-F8CE-B92E-77F33509E9D3}"/>
              </a:ext>
            </a:extLst>
          </p:cNvPr>
          <p:cNvSpPr>
            <a:spLocks noGrp="1"/>
          </p:cNvSpPr>
          <p:nvPr>
            <p:ph type="body" sz="quarter" idx="38" hasCustomPrompt="1"/>
          </p:nvPr>
        </p:nvSpPr>
        <p:spPr>
          <a:xfrm>
            <a:off x="9728447" y="4857997"/>
            <a:ext cx="2157968" cy="484993"/>
          </a:xfrm>
        </p:spPr>
        <p:txBody>
          <a:bodyPr>
            <a:normAutofit/>
          </a:bodyPr>
          <a:lstStyle>
            <a:lvl1pPr marL="0" indent="0">
              <a:buNone/>
              <a:defRPr sz="2400"/>
            </a:lvl1pPr>
          </a:lstStyle>
          <a:p>
            <a:pPr lvl="0"/>
            <a:r>
              <a:rPr lang="en-US"/>
              <a:t>Name</a:t>
            </a:r>
          </a:p>
        </p:txBody>
      </p:sp>
      <p:sp>
        <p:nvSpPr>
          <p:cNvPr id="6" name="Text Placeholder 11">
            <a:extLst>
              <a:ext uri="{FF2B5EF4-FFF2-40B4-BE49-F238E27FC236}">
                <a16:creationId xmlns:a16="http://schemas.microsoft.com/office/drawing/2014/main" id="{682B6F14-6C87-9625-14F5-E30BE8176446}"/>
              </a:ext>
            </a:extLst>
          </p:cNvPr>
          <p:cNvSpPr>
            <a:spLocks noGrp="1"/>
          </p:cNvSpPr>
          <p:nvPr>
            <p:ph type="body" sz="quarter" idx="40" hasCustomPrompt="1"/>
          </p:nvPr>
        </p:nvSpPr>
        <p:spPr>
          <a:xfrm>
            <a:off x="1878275" y="2621447"/>
            <a:ext cx="2157412" cy="298583"/>
          </a:xfrm>
        </p:spPr>
        <p:txBody>
          <a:bodyPr>
            <a:normAutofit/>
          </a:bodyPr>
          <a:lstStyle>
            <a:lvl1pPr marL="0" indent="0">
              <a:buNone/>
              <a:defRPr sz="1800"/>
            </a:lvl1pPr>
          </a:lstStyle>
          <a:p>
            <a:pPr lvl="0"/>
            <a:r>
              <a:rPr lang="en-US"/>
              <a:t>Position</a:t>
            </a:r>
          </a:p>
        </p:txBody>
      </p:sp>
      <p:sp>
        <p:nvSpPr>
          <p:cNvPr id="7" name="Text Placeholder 11">
            <a:extLst>
              <a:ext uri="{FF2B5EF4-FFF2-40B4-BE49-F238E27FC236}">
                <a16:creationId xmlns:a16="http://schemas.microsoft.com/office/drawing/2014/main" id="{D2E28D12-46F3-B903-B157-014A7220B4A4}"/>
              </a:ext>
            </a:extLst>
          </p:cNvPr>
          <p:cNvSpPr>
            <a:spLocks noGrp="1"/>
          </p:cNvSpPr>
          <p:nvPr>
            <p:ph type="body" sz="quarter" idx="41" hasCustomPrompt="1"/>
          </p:nvPr>
        </p:nvSpPr>
        <p:spPr>
          <a:xfrm>
            <a:off x="1878275" y="3853857"/>
            <a:ext cx="2157412" cy="298583"/>
          </a:xfrm>
        </p:spPr>
        <p:txBody>
          <a:bodyPr>
            <a:normAutofit/>
          </a:bodyPr>
          <a:lstStyle>
            <a:lvl1pPr marL="0" indent="0">
              <a:buNone/>
              <a:defRPr sz="1800"/>
            </a:lvl1pPr>
          </a:lstStyle>
          <a:p>
            <a:pPr lvl="0"/>
            <a:r>
              <a:rPr lang="en-US"/>
              <a:t>Facility</a:t>
            </a:r>
          </a:p>
        </p:txBody>
      </p:sp>
      <p:sp>
        <p:nvSpPr>
          <p:cNvPr id="9" name="Text Placeholder 11">
            <a:extLst>
              <a:ext uri="{FF2B5EF4-FFF2-40B4-BE49-F238E27FC236}">
                <a16:creationId xmlns:a16="http://schemas.microsoft.com/office/drawing/2014/main" id="{3E7338FB-40AD-90DD-1F25-B6D7707C6DE4}"/>
              </a:ext>
            </a:extLst>
          </p:cNvPr>
          <p:cNvSpPr>
            <a:spLocks noGrp="1"/>
          </p:cNvSpPr>
          <p:nvPr>
            <p:ph type="body" sz="quarter" idx="42" hasCustomPrompt="1"/>
          </p:nvPr>
        </p:nvSpPr>
        <p:spPr>
          <a:xfrm>
            <a:off x="1878275" y="4269226"/>
            <a:ext cx="2157412" cy="298583"/>
          </a:xfrm>
        </p:spPr>
        <p:txBody>
          <a:bodyPr>
            <a:normAutofit/>
          </a:bodyPr>
          <a:lstStyle>
            <a:lvl1pPr marL="0" indent="0">
              <a:buNone/>
              <a:defRPr sz="1800"/>
            </a:lvl1pPr>
          </a:lstStyle>
          <a:p>
            <a:pPr lvl="0"/>
            <a:r>
              <a:rPr lang="en-US"/>
              <a:t>Position</a:t>
            </a:r>
          </a:p>
        </p:txBody>
      </p:sp>
      <p:sp>
        <p:nvSpPr>
          <p:cNvPr id="11" name="Text Placeholder 11">
            <a:extLst>
              <a:ext uri="{FF2B5EF4-FFF2-40B4-BE49-F238E27FC236}">
                <a16:creationId xmlns:a16="http://schemas.microsoft.com/office/drawing/2014/main" id="{E9482F21-39D5-DE5A-9E03-A900E261E506}"/>
              </a:ext>
            </a:extLst>
          </p:cNvPr>
          <p:cNvSpPr>
            <a:spLocks noGrp="1"/>
          </p:cNvSpPr>
          <p:nvPr>
            <p:ph type="body" sz="quarter" idx="43" hasCustomPrompt="1"/>
          </p:nvPr>
        </p:nvSpPr>
        <p:spPr>
          <a:xfrm>
            <a:off x="1907897" y="5493457"/>
            <a:ext cx="2157412" cy="298583"/>
          </a:xfrm>
        </p:spPr>
        <p:txBody>
          <a:bodyPr>
            <a:normAutofit/>
          </a:bodyPr>
          <a:lstStyle>
            <a:lvl1pPr marL="0" indent="0">
              <a:buNone/>
              <a:defRPr sz="1800"/>
            </a:lvl1pPr>
          </a:lstStyle>
          <a:p>
            <a:pPr lvl="0"/>
            <a:r>
              <a:rPr lang="en-US"/>
              <a:t>Facility</a:t>
            </a:r>
          </a:p>
        </p:txBody>
      </p:sp>
      <p:sp>
        <p:nvSpPr>
          <p:cNvPr id="28" name="Text Placeholder 11">
            <a:extLst>
              <a:ext uri="{FF2B5EF4-FFF2-40B4-BE49-F238E27FC236}">
                <a16:creationId xmlns:a16="http://schemas.microsoft.com/office/drawing/2014/main" id="{55973DDD-FA9E-78EA-5618-8EA3D9E7E256}"/>
              </a:ext>
            </a:extLst>
          </p:cNvPr>
          <p:cNvSpPr>
            <a:spLocks noGrp="1"/>
          </p:cNvSpPr>
          <p:nvPr>
            <p:ph type="body" sz="quarter" idx="44" hasCustomPrompt="1"/>
          </p:nvPr>
        </p:nvSpPr>
        <p:spPr>
          <a:xfrm>
            <a:off x="1907897" y="5908826"/>
            <a:ext cx="2157412" cy="298583"/>
          </a:xfrm>
        </p:spPr>
        <p:txBody>
          <a:bodyPr>
            <a:normAutofit/>
          </a:bodyPr>
          <a:lstStyle>
            <a:lvl1pPr marL="0" indent="0">
              <a:buNone/>
              <a:defRPr sz="1800"/>
            </a:lvl1pPr>
          </a:lstStyle>
          <a:p>
            <a:pPr lvl="0"/>
            <a:r>
              <a:rPr lang="en-US"/>
              <a:t>Position</a:t>
            </a:r>
          </a:p>
        </p:txBody>
      </p:sp>
      <p:sp>
        <p:nvSpPr>
          <p:cNvPr id="29" name="Text Placeholder 11">
            <a:extLst>
              <a:ext uri="{FF2B5EF4-FFF2-40B4-BE49-F238E27FC236}">
                <a16:creationId xmlns:a16="http://schemas.microsoft.com/office/drawing/2014/main" id="{C2EB3B8E-BB50-D70C-8D6C-60D15321184F}"/>
              </a:ext>
            </a:extLst>
          </p:cNvPr>
          <p:cNvSpPr>
            <a:spLocks noGrp="1"/>
          </p:cNvSpPr>
          <p:nvPr>
            <p:ph type="body" sz="quarter" idx="45" hasCustomPrompt="1"/>
          </p:nvPr>
        </p:nvSpPr>
        <p:spPr>
          <a:xfrm>
            <a:off x="5788828" y="2206078"/>
            <a:ext cx="2157412" cy="298583"/>
          </a:xfrm>
        </p:spPr>
        <p:txBody>
          <a:bodyPr>
            <a:normAutofit/>
          </a:bodyPr>
          <a:lstStyle>
            <a:lvl1pPr marL="0" indent="0">
              <a:buNone/>
              <a:defRPr sz="1800"/>
            </a:lvl1pPr>
          </a:lstStyle>
          <a:p>
            <a:pPr lvl="0"/>
            <a:r>
              <a:rPr lang="en-US"/>
              <a:t>Facility</a:t>
            </a:r>
          </a:p>
        </p:txBody>
      </p:sp>
      <p:sp>
        <p:nvSpPr>
          <p:cNvPr id="30" name="Text Placeholder 11">
            <a:extLst>
              <a:ext uri="{FF2B5EF4-FFF2-40B4-BE49-F238E27FC236}">
                <a16:creationId xmlns:a16="http://schemas.microsoft.com/office/drawing/2014/main" id="{6BECC398-02BD-B070-F119-1455F3A08705}"/>
              </a:ext>
            </a:extLst>
          </p:cNvPr>
          <p:cNvSpPr>
            <a:spLocks noGrp="1"/>
          </p:cNvSpPr>
          <p:nvPr>
            <p:ph type="body" sz="quarter" idx="46" hasCustomPrompt="1"/>
          </p:nvPr>
        </p:nvSpPr>
        <p:spPr>
          <a:xfrm>
            <a:off x="5788828" y="2621447"/>
            <a:ext cx="2157412" cy="298583"/>
          </a:xfrm>
        </p:spPr>
        <p:txBody>
          <a:bodyPr>
            <a:normAutofit/>
          </a:bodyPr>
          <a:lstStyle>
            <a:lvl1pPr marL="0" indent="0">
              <a:buNone/>
              <a:defRPr sz="1800"/>
            </a:lvl1pPr>
          </a:lstStyle>
          <a:p>
            <a:pPr lvl="0"/>
            <a:r>
              <a:rPr lang="en-US"/>
              <a:t>Position</a:t>
            </a:r>
          </a:p>
        </p:txBody>
      </p:sp>
      <p:sp>
        <p:nvSpPr>
          <p:cNvPr id="31" name="Text Placeholder 11">
            <a:extLst>
              <a:ext uri="{FF2B5EF4-FFF2-40B4-BE49-F238E27FC236}">
                <a16:creationId xmlns:a16="http://schemas.microsoft.com/office/drawing/2014/main" id="{76851FA9-0F5B-32D0-DABF-194ECD9ED642}"/>
              </a:ext>
            </a:extLst>
          </p:cNvPr>
          <p:cNvSpPr>
            <a:spLocks noGrp="1"/>
          </p:cNvSpPr>
          <p:nvPr>
            <p:ph type="body" sz="quarter" idx="47" hasCustomPrompt="1"/>
          </p:nvPr>
        </p:nvSpPr>
        <p:spPr>
          <a:xfrm>
            <a:off x="5788828" y="3853857"/>
            <a:ext cx="2157412" cy="298583"/>
          </a:xfrm>
        </p:spPr>
        <p:txBody>
          <a:bodyPr>
            <a:normAutofit/>
          </a:bodyPr>
          <a:lstStyle>
            <a:lvl1pPr marL="0" indent="0">
              <a:buNone/>
              <a:defRPr sz="1800"/>
            </a:lvl1pPr>
          </a:lstStyle>
          <a:p>
            <a:pPr lvl="0"/>
            <a:r>
              <a:rPr lang="en-US"/>
              <a:t>Facility</a:t>
            </a:r>
          </a:p>
        </p:txBody>
      </p:sp>
      <p:sp>
        <p:nvSpPr>
          <p:cNvPr id="32" name="Text Placeholder 11">
            <a:extLst>
              <a:ext uri="{FF2B5EF4-FFF2-40B4-BE49-F238E27FC236}">
                <a16:creationId xmlns:a16="http://schemas.microsoft.com/office/drawing/2014/main" id="{6630BAA0-F272-908B-297C-7A8108AA560A}"/>
              </a:ext>
            </a:extLst>
          </p:cNvPr>
          <p:cNvSpPr>
            <a:spLocks noGrp="1"/>
          </p:cNvSpPr>
          <p:nvPr>
            <p:ph type="body" sz="quarter" idx="48" hasCustomPrompt="1"/>
          </p:nvPr>
        </p:nvSpPr>
        <p:spPr>
          <a:xfrm>
            <a:off x="5788828" y="4269226"/>
            <a:ext cx="2157412" cy="298583"/>
          </a:xfrm>
        </p:spPr>
        <p:txBody>
          <a:bodyPr>
            <a:normAutofit/>
          </a:bodyPr>
          <a:lstStyle>
            <a:lvl1pPr marL="0" indent="0">
              <a:buNone/>
              <a:defRPr sz="1800"/>
            </a:lvl1pPr>
          </a:lstStyle>
          <a:p>
            <a:pPr lvl="0"/>
            <a:r>
              <a:rPr lang="en-US"/>
              <a:t>Position</a:t>
            </a:r>
          </a:p>
        </p:txBody>
      </p:sp>
      <p:sp>
        <p:nvSpPr>
          <p:cNvPr id="33" name="Text Placeholder 11">
            <a:extLst>
              <a:ext uri="{FF2B5EF4-FFF2-40B4-BE49-F238E27FC236}">
                <a16:creationId xmlns:a16="http://schemas.microsoft.com/office/drawing/2014/main" id="{2C201431-76AD-E9A8-675E-A937AE579025}"/>
              </a:ext>
            </a:extLst>
          </p:cNvPr>
          <p:cNvSpPr>
            <a:spLocks noGrp="1"/>
          </p:cNvSpPr>
          <p:nvPr>
            <p:ph type="body" sz="quarter" idx="49" hasCustomPrompt="1"/>
          </p:nvPr>
        </p:nvSpPr>
        <p:spPr>
          <a:xfrm>
            <a:off x="5818450" y="5493457"/>
            <a:ext cx="2157412" cy="298583"/>
          </a:xfrm>
        </p:spPr>
        <p:txBody>
          <a:bodyPr>
            <a:normAutofit/>
          </a:bodyPr>
          <a:lstStyle>
            <a:lvl1pPr marL="0" indent="0">
              <a:buNone/>
              <a:defRPr sz="1800"/>
            </a:lvl1pPr>
          </a:lstStyle>
          <a:p>
            <a:pPr lvl="0"/>
            <a:r>
              <a:rPr lang="en-US"/>
              <a:t>Facility</a:t>
            </a:r>
          </a:p>
        </p:txBody>
      </p:sp>
      <p:sp>
        <p:nvSpPr>
          <p:cNvPr id="43" name="Text Placeholder 11">
            <a:extLst>
              <a:ext uri="{FF2B5EF4-FFF2-40B4-BE49-F238E27FC236}">
                <a16:creationId xmlns:a16="http://schemas.microsoft.com/office/drawing/2014/main" id="{211BB2E4-534A-B44B-0439-B1E363EE93E8}"/>
              </a:ext>
            </a:extLst>
          </p:cNvPr>
          <p:cNvSpPr>
            <a:spLocks noGrp="1"/>
          </p:cNvSpPr>
          <p:nvPr>
            <p:ph type="body" sz="quarter" idx="50" hasCustomPrompt="1"/>
          </p:nvPr>
        </p:nvSpPr>
        <p:spPr>
          <a:xfrm>
            <a:off x="5818450" y="5908826"/>
            <a:ext cx="2157412" cy="298583"/>
          </a:xfrm>
        </p:spPr>
        <p:txBody>
          <a:bodyPr>
            <a:normAutofit/>
          </a:bodyPr>
          <a:lstStyle>
            <a:lvl1pPr marL="0" indent="0">
              <a:buNone/>
              <a:defRPr sz="1800"/>
            </a:lvl1pPr>
          </a:lstStyle>
          <a:p>
            <a:pPr lvl="0"/>
            <a:r>
              <a:rPr lang="en-US"/>
              <a:t>Position</a:t>
            </a:r>
          </a:p>
        </p:txBody>
      </p:sp>
      <p:sp>
        <p:nvSpPr>
          <p:cNvPr id="44" name="Text Placeholder 11">
            <a:extLst>
              <a:ext uri="{FF2B5EF4-FFF2-40B4-BE49-F238E27FC236}">
                <a16:creationId xmlns:a16="http://schemas.microsoft.com/office/drawing/2014/main" id="{BA50C3D1-D128-C33C-92FF-179755088F5D}"/>
              </a:ext>
            </a:extLst>
          </p:cNvPr>
          <p:cNvSpPr>
            <a:spLocks noGrp="1"/>
          </p:cNvSpPr>
          <p:nvPr>
            <p:ph type="body" sz="quarter" idx="51" hasCustomPrompt="1"/>
          </p:nvPr>
        </p:nvSpPr>
        <p:spPr>
          <a:xfrm>
            <a:off x="9699937" y="2152256"/>
            <a:ext cx="2157412" cy="298583"/>
          </a:xfrm>
        </p:spPr>
        <p:txBody>
          <a:bodyPr>
            <a:normAutofit/>
          </a:bodyPr>
          <a:lstStyle>
            <a:lvl1pPr marL="0" indent="0">
              <a:buNone/>
              <a:defRPr sz="1800"/>
            </a:lvl1pPr>
          </a:lstStyle>
          <a:p>
            <a:pPr lvl="0"/>
            <a:r>
              <a:rPr lang="en-US"/>
              <a:t>Facility</a:t>
            </a:r>
          </a:p>
        </p:txBody>
      </p:sp>
      <p:sp>
        <p:nvSpPr>
          <p:cNvPr id="45" name="Text Placeholder 11">
            <a:extLst>
              <a:ext uri="{FF2B5EF4-FFF2-40B4-BE49-F238E27FC236}">
                <a16:creationId xmlns:a16="http://schemas.microsoft.com/office/drawing/2014/main" id="{F7B398D3-9CA0-A29F-79A3-81188D97A5CD}"/>
              </a:ext>
            </a:extLst>
          </p:cNvPr>
          <p:cNvSpPr>
            <a:spLocks noGrp="1"/>
          </p:cNvSpPr>
          <p:nvPr>
            <p:ph type="body" sz="quarter" idx="52" hasCustomPrompt="1"/>
          </p:nvPr>
        </p:nvSpPr>
        <p:spPr>
          <a:xfrm>
            <a:off x="9699937" y="2567625"/>
            <a:ext cx="2157412" cy="298583"/>
          </a:xfrm>
        </p:spPr>
        <p:txBody>
          <a:bodyPr>
            <a:normAutofit/>
          </a:bodyPr>
          <a:lstStyle>
            <a:lvl1pPr marL="0" indent="0">
              <a:buNone/>
              <a:defRPr sz="1800"/>
            </a:lvl1pPr>
          </a:lstStyle>
          <a:p>
            <a:pPr lvl="0"/>
            <a:r>
              <a:rPr lang="en-US"/>
              <a:t>Position</a:t>
            </a:r>
          </a:p>
        </p:txBody>
      </p:sp>
      <p:sp>
        <p:nvSpPr>
          <p:cNvPr id="46" name="Text Placeholder 11">
            <a:extLst>
              <a:ext uri="{FF2B5EF4-FFF2-40B4-BE49-F238E27FC236}">
                <a16:creationId xmlns:a16="http://schemas.microsoft.com/office/drawing/2014/main" id="{97F08EE2-A666-BD08-BC3A-FF1BCE7D65DA}"/>
              </a:ext>
            </a:extLst>
          </p:cNvPr>
          <p:cNvSpPr>
            <a:spLocks noGrp="1"/>
          </p:cNvSpPr>
          <p:nvPr>
            <p:ph type="body" sz="quarter" idx="53" hasCustomPrompt="1"/>
          </p:nvPr>
        </p:nvSpPr>
        <p:spPr>
          <a:xfrm>
            <a:off x="9699937" y="3800035"/>
            <a:ext cx="2157412" cy="298583"/>
          </a:xfrm>
        </p:spPr>
        <p:txBody>
          <a:bodyPr>
            <a:normAutofit/>
          </a:bodyPr>
          <a:lstStyle>
            <a:lvl1pPr marL="0" indent="0">
              <a:buNone/>
              <a:defRPr sz="1800"/>
            </a:lvl1pPr>
          </a:lstStyle>
          <a:p>
            <a:pPr lvl="0"/>
            <a:r>
              <a:rPr lang="en-US"/>
              <a:t>Facility</a:t>
            </a:r>
          </a:p>
        </p:txBody>
      </p:sp>
      <p:sp>
        <p:nvSpPr>
          <p:cNvPr id="47" name="Text Placeholder 11">
            <a:extLst>
              <a:ext uri="{FF2B5EF4-FFF2-40B4-BE49-F238E27FC236}">
                <a16:creationId xmlns:a16="http://schemas.microsoft.com/office/drawing/2014/main" id="{59DCEB3A-27F3-FC3F-9E75-DB65B1341C86}"/>
              </a:ext>
            </a:extLst>
          </p:cNvPr>
          <p:cNvSpPr>
            <a:spLocks noGrp="1"/>
          </p:cNvSpPr>
          <p:nvPr>
            <p:ph type="body" sz="quarter" idx="54" hasCustomPrompt="1"/>
          </p:nvPr>
        </p:nvSpPr>
        <p:spPr>
          <a:xfrm>
            <a:off x="9699937" y="4215404"/>
            <a:ext cx="2157412" cy="298583"/>
          </a:xfrm>
        </p:spPr>
        <p:txBody>
          <a:bodyPr>
            <a:normAutofit/>
          </a:bodyPr>
          <a:lstStyle>
            <a:lvl1pPr marL="0" indent="0">
              <a:buNone/>
              <a:defRPr sz="1800"/>
            </a:lvl1pPr>
          </a:lstStyle>
          <a:p>
            <a:pPr lvl="0"/>
            <a:r>
              <a:rPr lang="en-US"/>
              <a:t>Position</a:t>
            </a:r>
          </a:p>
        </p:txBody>
      </p:sp>
      <p:sp>
        <p:nvSpPr>
          <p:cNvPr id="48" name="Text Placeholder 11">
            <a:extLst>
              <a:ext uri="{FF2B5EF4-FFF2-40B4-BE49-F238E27FC236}">
                <a16:creationId xmlns:a16="http://schemas.microsoft.com/office/drawing/2014/main" id="{EEE71AA6-CFE4-7F82-771B-9E38D20529B8}"/>
              </a:ext>
            </a:extLst>
          </p:cNvPr>
          <p:cNvSpPr>
            <a:spLocks noGrp="1"/>
          </p:cNvSpPr>
          <p:nvPr>
            <p:ph type="body" sz="quarter" idx="55" hasCustomPrompt="1"/>
          </p:nvPr>
        </p:nvSpPr>
        <p:spPr>
          <a:xfrm>
            <a:off x="9729559" y="5439635"/>
            <a:ext cx="2157412" cy="298583"/>
          </a:xfrm>
        </p:spPr>
        <p:txBody>
          <a:bodyPr>
            <a:normAutofit/>
          </a:bodyPr>
          <a:lstStyle>
            <a:lvl1pPr marL="0" indent="0">
              <a:buNone/>
              <a:defRPr sz="1800"/>
            </a:lvl1pPr>
          </a:lstStyle>
          <a:p>
            <a:pPr lvl="0"/>
            <a:r>
              <a:rPr lang="en-US"/>
              <a:t>Facility</a:t>
            </a:r>
          </a:p>
        </p:txBody>
      </p:sp>
      <p:sp>
        <p:nvSpPr>
          <p:cNvPr id="49" name="Text Placeholder 11">
            <a:extLst>
              <a:ext uri="{FF2B5EF4-FFF2-40B4-BE49-F238E27FC236}">
                <a16:creationId xmlns:a16="http://schemas.microsoft.com/office/drawing/2014/main" id="{994990D7-85B7-0855-BB09-13F68D0660DD}"/>
              </a:ext>
            </a:extLst>
          </p:cNvPr>
          <p:cNvSpPr>
            <a:spLocks noGrp="1"/>
          </p:cNvSpPr>
          <p:nvPr>
            <p:ph type="body" sz="quarter" idx="56" hasCustomPrompt="1"/>
          </p:nvPr>
        </p:nvSpPr>
        <p:spPr>
          <a:xfrm>
            <a:off x="9729559" y="5855004"/>
            <a:ext cx="2157412" cy="298583"/>
          </a:xfrm>
        </p:spPr>
        <p:txBody>
          <a:bodyPr>
            <a:normAutofit/>
          </a:bodyPr>
          <a:lstStyle>
            <a:lvl1pPr marL="0" indent="0">
              <a:buNone/>
              <a:defRPr sz="1800"/>
            </a:lvl1pPr>
          </a:lstStyle>
          <a:p>
            <a:pPr lvl="0"/>
            <a:r>
              <a:rPr lang="en-US"/>
              <a:t>Position</a:t>
            </a:r>
          </a:p>
        </p:txBody>
      </p:sp>
    </p:spTree>
    <p:extLst>
      <p:ext uri="{BB962C8B-B14F-4D97-AF65-F5344CB8AC3E}">
        <p14:creationId xmlns:p14="http://schemas.microsoft.com/office/powerpoint/2010/main" val="533717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knowledgements No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hasCustomPrompt="1"/>
          </p:nvPr>
        </p:nvSpPr>
        <p:spPr/>
        <p:txBody>
          <a:bodyPr/>
          <a:lstStyle>
            <a:lvl1pPr>
              <a:defRPr/>
            </a:lvl1pPr>
          </a:lstStyle>
          <a:p>
            <a:r>
              <a:rPr lang="en-US"/>
              <a:t>Acknowledgements</a:t>
            </a:r>
          </a:p>
        </p:txBody>
      </p:sp>
      <p:sp>
        <p:nvSpPr>
          <p:cNvPr id="10" name="Text Placeholder 9">
            <a:extLst>
              <a:ext uri="{FF2B5EF4-FFF2-40B4-BE49-F238E27FC236}">
                <a16:creationId xmlns:a16="http://schemas.microsoft.com/office/drawing/2014/main" id="{F97F8282-B839-94BD-B8C5-2AFC4C8412ED}"/>
              </a:ext>
            </a:extLst>
          </p:cNvPr>
          <p:cNvSpPr>
            <a:spLocks noGrp="1"/>
          </p:cNvSpPr>
          <p:nvPr>
            <p:ph type="body" sz="quarter" idx="14" hasCustomPrompt="1"/>
          </p:nvPr>
        </p:nvSpPr>
        <p:spPr>
          <a:xfrm>
            <a:off x="2155269" y="1546445"/>
            <a:ext cx="2157968" cy="484993"/>
          </a:xfrm>
        </p:spPr>
        <p:txBody>
          <a:bodyPr>
            <a:normAutofit/>
          </a:bodyPr>
          <a:lstStyle>
            <a:lvl1pPr marL="0" indent="0">
              <a:buNone/>
              <a:defRPr sz="2400"/>
            </a:lvl1pPr>
          </a:lstStyle>
          <a:p>
            <a:pPr lvl="0"/>
            <a:r>
              <a:rPr lang="en-US"/>
              <a:t>Name</a:t>
            </a:r>
          </a:p>
        </p:txBody>
      </p:sp>
      <p:sp>
        <p:nvSpPr>
          <p:cNvPr id="12" name="Text Placeholder 11">
            <a:extLst>
              <a:ext uri="{FF2B5EF4-FFF2-40B4-BE49-F238E27FC236}">
                <a16:creationId xmlns:a16="http://schemas.microsoft.com/office/drawing/2014/main" id="{9AEF0762-3F61-3E05-DD35-2C2BD967ACB5}"/>
              </a:ext>
            </a:extLst>
          </p:cNvPr>
          <p:cNvSpPr>
            <a:spLocks noGrp="1"/>
          </p:cNvSpPr>
          <p:nvPr>
            <p:ph type="body" sz="quarter" idx="15" hasCustomPrompt="1"/>
          </p:nvPr>
        </p:nvSpPr>
        <p:spPr>
          <a:xfrm>
            <a:off x="2155269" y="2121637"/>
            <a:ext cx="2157412" cy="298583"/>
          </a:xfrm>
        </p:spPr>
        <p:txBody>
          <a:bodyPr>
            <a:normAutofit/>
          </a:bodyPr>
          <a:lstStyle>
            <a:lvl1pPr marL="0" indent="0">
              <a:buNone/>
              <a:defRPr sz="1800"/>
            </a:lvl1pPr>
          </a:lstStyle>
          <a:p>
            <a:pPr lvl="0"/>
            <a:r>
              <a:rPr lang="en-US"/>
              <a:t>Facility</a:t>
            </a:r>
          </a:p>
        </p:txBody>
      </p:sp>
      <p:sp>
        <p:nvSpPr>
          <p:cNvPr id="14" name="Text Placeholder 9">
            <a:extLst>
              <a:ext uri="{FF2B5EF4-FFF2-40B4-BE49-F238E27FC236}">
                <a16:creationId xmlns:a16="http://schemas.microsoft.com/office/drawing/2014/main" id="{83655564-6C57-09E4-B2FD-2309F1BFADA8}"/>
              </a:ext>
            </a:extLst>
          </p:cNvPr>
          <p:cNvSpPr>
            <a:spLocks noGrp="1"/>
          </p:cNvSpPr>
          <p:nvPr>
            <p:ph type="body" sz="quarter" idx="17" hasCustomPrompt="1"/>
          </p:nvPr>
        </p:nvSpPr>
        <p:spPr>
          <a:xfrm>
            <a:off x="2155269" y="3169417"/>
            <a:ext cx="2157968" cy="484993"/>
          </a:xfrm>
        </p:spPr>
        <p:txBody>
          <a:bodyPr>
            <a:normAutofit/>
          </a:bodyPr>
          <a:lstStyle>
            <a:lvl1pPr marL="0" indent="0">
              <a:buNone/>
              <a:defRPr sz="2400"/>
            </a:lvl1pPr>
          </a:lstStyle>
          <a:p>
            <a:pPr lvl="0"/>
            <a:r>
              <a:rPr lang="en-US"/>
              <a:t>Name</a:t>
            </a:r>
          </a:p>
        </p:txBody>
      </p:sp>
      <p:sp>
        <p:nvSpPr>
          <p:cNvPr id="17" name="Text Placeholder 9">
            <a:extLst>
              <a:ext uri="{FF2B5EF4-FFF2-40B4-BE49-F238E27FC236}">
                <a16:creationId xmlns:a16="http://schemas.microsoft.com/office/drawing/2014/main" id="{668664CA-147C-D093-DBBD-253EDB9BBFED}"/>
              </a:ext>
            </a:extLst>
          </p:cNvPr>
          <p:cNvSpPr>
            <a:spLocks noGrp="1"/>
          </p:cNvSpPr>
          <p:nvPr>
            <p:ph type="body" sz="quarter" idx="20" hasCustomPrompt="1"/>
          </p:nvPr>
        </p:nvSpPr>
        <p:spPr>
          <a:xfrm>
            <a:off x="2184335" y="4820778"/>
            <a:ext cx="2157968" cy="484993"/>
          </a:xfrm>
        </p:spPr>
        <p:txBody>
          <a:bodyPr>
            <a:normAutofit/>
          </a:bodyPr>
          <a:lstStyle>
            <a:lvl1pPr marL="0" indent="0">
              <a:buNone/>
              <a:defRPr sz="2400"/>
            </a:lvl1pPr>
          </a:lstStyle>
          <a:p>
            <a:pPr lvl="0"/>
            <a:r>
              <a:rPr lang="en-US"/>
              <a:t>Name</a:t>
            </a:r>
          </a:p>
        </p:txBody>
      </p:sp>
      <p:sp>
        <p:nvSpPr>
          <p:cNvPr id="20" name="Text Placeholder 9">
            <a:extLst>
              <a:ext uri="{FF2B5EF4-FFF2-40B4-BE49-F238E27FC236}">
                <a16:creationId xmlns:a16="http://schemas.microsoft.com/office/drawing/2014/main" id="{B2C61BDA-47B8-167B-266E-1BD4DCEDAA09}"/>
              </a:ext>
            </a:extLst>
          </p:cNvPr>
          <p:cNvSpPr>
            <a:spLocks noGrp="1"/>
          </p:cNvSpPr>
          <p:nvPr>
            <p:ph type="body" sz="quarter" idx="23" hasCustomPrompt="1"/>
          </p:nvPr>
        </p:nvSpPr>
        <p:spPr>
          <a:xfrm>
            <a:off x="5017016" y="1548485"/>
            <a:ext cx="2157968" cy="484993"/>
          </a:xfrm>
        </p:spPr>
        <p:txBody>
          <a:bodyPr>
            <a:normAutofit/>
          </a:bodyPr>
          <a:lstStyle>
            <a:lvl1pPr marL="0" indent="0">
              <a:buNone/>
              <a:defRPr sz="2400"/>
            </a:lvl1pPr>
          </a:lstStyle>
          <a:p>
            <a:pPr lvl="0"/>
            <a:r>
              <a:rPr lang="en-US"/>
              <a:t>Name</a:t>
            </a:r>
          </a:p>
        </p:txBody>
      </p:sp>
      <p:sp>
        <p:nvSpPr>
          <p:cNvPr id="23" name="Text Placeholder 9">
            <a:extLst>
              <a:ext uri="{FF2B5EF4-FFF2-40B4-BE49-F238E27FC236}">
                <a16:creationId xmlns:a16="http://schemas.microsoft.com/office/drawing/2014/main" id="{D0984089-A3C0-7DA0-E1E6-D4F6B6B88C2B}"/>
              </a:ext>
            </a:extLst>
          </p:cNvPr>
          <p:cNvSpPr>
            <a:spLocks noGrp="1"/>
          </p:cNvSpPr>
          <p:nvPr>
            <p:ph type="body" sz="quarter" idx="26" hasCustomPrompt="1"/>
          </p:nvPr>
        </p:nvSpPr>
        <p:spPr>
          <a:xfrm>
            <a:off x="5017016" y="3171457"/>
            <a:ext cx="2157968" cy="484993"/>
          </a:xfrm>
        </p:spPr>
        <p:txBody>
          <a:bodyPr>
            <a:normAutofit/>
          </a:bodyPr>
          <a:lstStyle>
            <a:lvl1pPr marL="0" indent="0">
              <a:buNone/>
              <a:defRPr sz="2400"/>
            </a:lvl1pPr>
          </a:lstStyle>
          <a:p>
            <a:pPr lvl="0"/>
            <a:r>
              <a:rPr lang="en-US"/>
              <a:t>Name</a:t>
            </a:r>
          </a:p>
        </p:txBody>
      </p:sp>
      <p:sp>
        <p:nvSpPr>
          <p:cNvPr id="26" name="Text Placeholder 9">
            <a:extLst>
              <a:ext uri="{FF2B5EF4-FFF2-40B4-BE49-F238E27FC236}">
                <a16:creationId xmlns:a16="http://schemas.microsoft.com/office/drawing/2014/main" id="{D8585EA0-8BC6-1E33-C765-7EE195EEBF91}"/>
              </a:ext>
            </a:extLst>
          </p:cNvPr>
          <p:cNvSpPr>
            <a:spLocks noGrp="1"/>
          </p:cNvSpPr>
          <p:nvPr>
            <p:ph type="body" sz="quarter" idx="29" hasCustomPrompt="1"/>
          </p:nvPr>
        </p:nvSpPr>
        <p:spPr>
          <a:xfrm>
            <a:off x="5046082" y="4822818"/>
            <a:ext cx="2157968" cy="484993"/>
          </a:xfrm>
        </p:spPr>
        <p:txBody>
          <a:bodyPr>
            <a:normAutofit/>
          </a:bodyPr>
          <a:lstStyle>
            <a:lvl1pPr marL="0" indent="0">
              <a:buNone/>
              <a:defRPr sz="2400"/>
            </a:lvl1pPr>
          </a:lstStyle>
          <a:p>
            <a:pPr lvl="0"/>
            <a:r>
              <a:rPr lang="en-US"/>
              <a:t>Name</a:t>
            </a:r>
          </a:p>
        </p:txBody>
      </p:sp>
      <p:sp>
        <p:nvSpPr>
          <p:cNvPr id="35" name="Text Placeholder 9">
            <a:extLst>
              <a:ext uri="{FF2B5EF4-FFF2-40B4-BE49-F238E27FC236}">
                <a16:creationId xmlns:a16="http://schemas.microsoft.com/office/drawing/2014/main" id="{3B1F2698-F7AE-0C07-B1C7-5A1C82A053C4}"/>
              </a:ext>
            </a:extLst>
          </p:cNvPr>
          <p:cNvSpPr>
            <a:spLocks noGrp="1"/>
          </p:cNvSpPr>
          <p:nvPr>
            <p:ph type="body" sz="quarter" idx="32" hasCustomPrompt="1"/>
          </p:nvPr>
        </p:nvSpPr>
        <p:spPr>
          <a:xfrm>
            <a:off x="7877651" y="1546027"/>
            <a:ext cx="2157968" cy="484993"/>
          </a:xfrm>
        </p:spPr>
        <p:txBody>
          <a:bodyPr>
            <a:normAutofit/>
          </a:bodyPr>
          <a:lstStyle>
            <a:lvl1pPr marL="0" indent="0">
              <a:buNone/>
              <a:defRPr sz="2400"/>
            </a:lvl1pPr>
          </a:lstStyle>
          <a:p>
            <a:pPr lvl="0"/>
            <a:r>
              <a:rPr lang="en-US"/>
              <a:t>Name</a:t>
            </a:r>
          </a:p>
        </p:txBody>
      </p:sp>
      <p:sp>
        <p:nvSpPr>
          <p:cNvPr id="38" name="Text Placeholder 9">
            <a:extLst>
              <a:ext uri="{FF2B5EF4-FFF2-40B4-BE49-F238E27FC236}">
                <a16:creationId xmlns:a16="http://schemas.microsoft.com/office/drawing/2014/main" id="{CB5BB4DE-B312-E449-DC72-FBB1F84BB2B7}"/>
              </a:ext>
            </a:extLst>
          </p:cNvPr>
          <p:cNvSpPr>
            <a:spLocks noGrp="1"/>
          </p:cNvSpPr>
          <p:nvPr>
            <p:ph type="body" sz="quarter" idx="35" hasCustomPrompt="1"/>
          </p:nvPr>
        </p:nvSpPr>
        <p:spPr>
          <a:xfrm>
            <a:off x="7877651" y="3168999"/>
            <a:ext cx="2157968" cy="484993"/>
          </a:xfrm>
        </p:spPr>
        <p:txBody>
          <a:bodyPr>
            <a:normAutofit/>
          </a:bodyPr>
          <a:lstStyle>
            <a:lvl1pPr marL="0" indent="0">
              <a:buNone/>
              <a:defRPr sz="2400"/>
            </a:lvl1pPr>
          </a:lstStyle>
          <a:p>
            <a:pPr lvl="0"/>
            <a:r>
              <a:rPr lang="en-US"/>
              <a:t>Name</a:t>
            </a:r>
          </a:p>
        </p:txBody>
      </p:sp>
      <p:sp>
        <p:nvSpPr>
          <p:cNvPr id="41" name="Text Placeholder 9">
            <a:extLst>
              <a:ext uri="{FF2B5EF4-FFF2-40B4-BE49-F238E27FC236}">
                <a16:creationId xmlns:a16="http://schemas.microsoft.com/office/drawing/2014/main" id="{AA2ED4B2-2CA8-F8CE-B92E-77F33509E9D3}"/>
              </a:ext>
            </a:extLst>
          </p:cNvPr>
          <p:cNvSpPr>
            <a:spLocks noGrp="1"/>
          </p:cNvSpPr>
          <p:nvPr>
            <p:ph type="body" sz="quarter" idx="38" hasCustomPrompt="1"/>
          </p:nvPr>
        </p:nvSpPr>
        <p:spPr>
          <a:xfrm>
            <a:off x="7906717" y="4820360"/>
            <a:ext cx="2157968" cy="484993"/>
          </a:xfrm>
        </p:spPr>
        <p:txBody>
          <a:bodyPr>
            <a:normAutofit/>
          </a:bodyPr>
          <a:lstStyle>
            <a:lvl1pPr marL="0" indent="0">
              <a:buNone/>
              <a:defRPr sz="2400"/>
            </a:lvl1pPr>
          </a:lstStyle>
          <a:p>
            <a:pPr lvl="0"/>
            <a:r>
              <a:rPr lang="en-US"/>
              <a:t>Name</a:t>
            </a:r>
          </a:p>
        </p:txBody>
      </p:sp>
      <p:sp>
        <p:nvSpPr>
          <p:cNvPr id="6" name="Text Placeholder 11">
            <a:extLst>
              <a:ext uri="{FF2B5EF4-FFF2-40B4-BE49-F238E27FC236}">
                <a16:creationId xmlns:a16="http://schemas.microsoft.com/office/drawing/2014/main" id="{682B6F14-6C87-9625-14F5-E30BE8176446}"/>
              </a:ext>
            </a:extLst>
          </p:cNvPr>
          <p:cNvSpPr>
            <a:spLocks noGrp="1"/>
          </p:cNvSpPr>
          <p:nvPr>
            <p:ph type="body" sz="quarter" idx="40" hasCustomPrompt="1"/>
          </p:nvPr>
        </p:nvSpPr>
        <p:spPr>
          <a:xfrm>
            <a:off x="2155269" y="2537006"/>
            <a:ext cx="2157412" cy="298583"/>
          </a:xfrm>
        </p:spPr>
        <p:txBody>
          <a:bodyPr>
            <a:normAutofit/>
          </a:bodyPr>
          <a:lstStyle>
            <a:lvl1pPr marL="0" indent="0">
              <a:buNone/>
              <a:defRPr sz="1800"/>
            </a:lvl1pPr>
          </a:lstStyle>
          <a:p>
            <a:pPr lvl="0"/>
            <a:r>
              <a:rPr lang="en-US"/>
              <a:t>Position</a:t>
            </a:r>
          </a:p>
        </p:txBody>
      </p:sp>
      <p:sp>
        <p:nvSpPr>
          <p:cNvPr id="7" name="Text Placeholder 11">
            <a:extLst>
              <a:ext uri="{FF2B5EF4-FFF2-40B4-BE49-F238E27FC236}">
                <a16:creationId xmlns:a16="http://schemas.microsoft.com/office/drawing/2014/main" id="{D2E28D12-46F3-B903-B157-014A7220B4A4}"/>
              </a:ext>
            </a:extLst>
          </p:cNvPr>
          <p:cNvSpPr>
            <a:spLocks noGrp="1"/>
          </p:cNvSpPr>
          <p:nvPr>
            <p:ph type="body" sz="quarter" idx="41" hasCustomPrompt="1"/>
          </p:nvPr>
        </p:nvSpPr>
        <p:spPr>
          <a:xfrm>
            <a:off x="2155269" y="3769416"/>
            <a:ext cx="2157412" cy="298583"/>
          </a:xfrm>
        </p:spPr>
        <p:txBody>
          <a:bodyPr>
            <a:normAutofit/>
          </a:bodyPr>
          <a:lstStyle>
            <a:lvl1pPr marL="0" indent="0">
              <a:buNone/>
              <a:defRPr sz="1800"/>
            </a:lvl1pPr>
          </a:lstStyle>
          <a:p>
            <a:pPr lvl="0"/>
            <a:r>
              <a:rPr lang="en-US"/>
              <a:t>Facility</a:t>
            </a:r>
          </a:p>
        </p:txBody>
      </p:sp>
      <p:sp>
        <p:nvSpPr>
          <p:cNvPr id="9" name="Text Placeholder 11">
            <a:extLst>
              <a:ext uri="{FF2B5EF4-FFF2-40B4-BE49-F238E27FC236}">
                <a16:creationId xmlns:a16="http://schemas.microsoft.com/office/drawing/2014/main" id="{3E7338FB-40AD-90DD-1F25-B6D7707C6DE4}"/>
              </a:ext>
            </a:extLst>
          </p:cNvPr>
          <p:cNvSpPr>
            <a:spLocks noGrp="1"/>
          </p:cNvSpPr>
          <p:nvPr>
            <p:ph type="body" sz="quarter" idx="42" hasCustomPrompt="1"/>
          </p:nvPr>
        </p:nvSpPr>
        <p:spPr>
          <a:xfrm>
            <a:off x="2155269" y="4184785"/>
            <a:ext cx="2157412" cy="298583"/>
          </a:xfrm>
        </p:spPr>
        <p:txBody>
          <a:bodyPr>
            <a:normAutofit/>
          </a:bodyPr>
          <a:lstStyle>
            <a:lvl1pPr marL="0" indent="0">
              <a:buNone/>
              <a:defRPr sz="1800"/>
            </a:lvl1pPr>
          </a:lstStyle>
          <a:p>
            <a:pPr lvl="0"/>
            <a:r>
              <a:rPr lang="en-US"/>
              <a:t>Position</a:t>
            </a:r>
          </a:p>
        </p:txBody>
      </p:sp>
      <p:sp>
        <p:nvSpPr>
          <p:cNvPr id="11" name="Text Placeholder 11">
            <a:extLst>
              <a:ext uri="{FF2B5EF4-FFF2-40B4-BE49-F238E27FC236}">
                <a16:creationId xmlns:a16="http://schemas.microsoft.com/office/drawing/2014/main" id="{E9482F21-39D5-DE5A-9E03-A900E261E506}"/>
              </a:ext>
            </a:extLst>
          </p:cNvPr>
          <p:cNvSpPr>
            <a:spLocks noGrp="1"/>
          </p:cNvSpPr>
          <p:nvPr>
            <p:ph type="body" sz="quarter" idx="43" hasCustomPrompt="1"/>
          </p:nvPr>
        </p:nvSpPr>
        <p:spPr>
          <a:xfrm>
            <a:off x="2184891" y="5409016"/>
            <a:ext cx="2157412" cy="298583"/>
          </a:xfrm>
        </p:spPr>
        <p:txBody>
          <a:bodyPr>
            <a:normAutofit/>
          </a:bodyPr>
          <a:lstStyle>
            <a:lvl1pPr marL="0" indent="0">
              <a:buNone/>
              <a:defRPr sz="1800"/>
            </a:lvl1pPr>
          </a:lstStyle>
          <a:p>
            <a:pPr lvl="0"/>
            <a:r>
              <a:rPr lang="en-US"/>
              <a:t>Facility</a:t>
            </a:r>
          </a:p>
        </p:txBody>
      </p:sp>
      <p:sp>
        <p:nvSpPr>
          <p:cNvPr id="28" name="Text Placeholder 11">
            <a:extLst>
              <a:ext uri="{FF2B5EF4-FFF2-40B4-BE49-F238E27FC236}">
                <a16:creationId xmlns:a16="http://schemas.microsoft.com/office/drawing/2014/main" id="{55973DDD-FA9E-78EA-5618-8EA3D9E7E256}"/>
              </a:ext>
            </a:extLst>
          </p:cNvPr>
          <p:cNvSpPr>
            <a:spLocks noGrp="1"/>
          </p:cNvSpPr>
          <p:nvPr>
            <p:ph type="body" sz="quarter" idx="44" hasCustomPrompt="1"/>
          </p:nvPr>
        </p:nvSpPr>
        <p:spPr>
          <a:xfrm>
            <a:off x="2184891" y="5824385"/>
            <a:ext cx="2157412" cy="298583"/>
          </a:xfrm>
        </p:spPr>
        <p:txBody>
          <a:bodyPr>
            <a:normAutofit/>
          </a:bodyPr>
          <a:lstStyle>
            <a:lvl1pPr marL="0" indent="0">
              <a:buNone/>
              <a:defRPr sz="1800"/>
            </a:lvl1pPr>
          </a:lstStyle>
          <a:p>
            <a:pPr lvl="0"/>
            <a:r>
              <a:rPr lang="en-US"/>
              <a:t>Position</a:t>
            </a:r>
          </a:p>
        </p:txBody>
      </p:sp>
      <p:sp>
        <p:nvSpPr>
          <p:cNvPr id="29" name="Text Placeholder 11">
            <a:extLst>
              <a:ext uri="{FF2B5EF4-FFF2-40B4-BE49-F238E27FC236}">
                <a16:creationId xmlns:a16="http://schemas.microsoft.com/office/drawing/2014/main" id="{C2EB3B8E-BB50-D70C-8D6C-60D15321184F}"/>
              </a:ext>
            </a:extLst>
          </p:cNvPr>
          <p:cNvSpPr>
            <a:spLocks noGrp="1"/>
          </p:cNvSpPr>
          <p:nvPr>
            <p:ph type="body" sz="quarter" idx="45" hasCustomPrompt="1"/>
          </p:nvPr>
        </p:nvSpPr>
        <p:spPr>
          <a:xfrm>
            <a:off x="5017016" y="2123677"/>
            <a:ext cx="2157412" cy="298583"/>
          </a:xfrm>
        </p:spPr>
        <p:txBody>
          <a:bodyPr>
            <a:normAutofit/>
          </a:bodyPr>
          <a:lstStyle>
            <a:lvl1pPr marL="0" indent="0">
              <a:buNone/>
              <a:defRPr sz="1800"/>
            </a:lvl1pPr>
          </a:lstStyle>
          <a:p>
            <a:pPr lvl="0"/>
            <a:r>
              <a:rPr lang="en-US"/>
              <a:t>Facility</a:t>
            </a:r>
          </a:p>
        </p:txBody>
      </p:sp>
      <p:sp>
        <p:nvSpPr>
          <p:cNvPr id="30" name="Text Placeholder 11">
            <a:extLst>
              <a:ext uri="{FF2B5EF4-FFF2-40B4-BE49-F238E27FC236}">
                <a16:creationId xmlns:a16="http://schemas.microsoft.com/office/drawing/2014/main" id="{6BECC398-02BD-B070-F119-1455F3A08705}"/>
              </a:ext>
            </a:extLst>
          </p:cNvPr>
          <p:cNvSpPr>
            <a:spLocks noGrp="1"/>
          </p:cNvSpPr>
          <p:nvPr>
            <p:ph type="body" sz="quarter" idx="46" hasCustomPrompt="1"/>
          </p:nvPr>
        </p:nvSpPr>
        <p:spPr>
          <a:xfrm>
            <a:off x="5017016" y="2539046"/>
            <a:ext cx="2157412" cy="298583"/>
          </a:xfrm>
        </p:spPr>
        <p:txBody>
          <a:bodyPr>
            <a:normAutofit/>
          </a:bodyPr>
          <a:lstStyle>
            <a:lvl1pPr marL="0" indent="0">
              <a:buNone/>
              <a:defRPr sz="1800"/>
            </a:lvl1pPr>
          </a:lstStyle>
          <a:p>
            <a:pPr lvl="0"/>
            <a:r>
              <a:rPr lang="en-US"/>
              <a:t>Position</a:t>
            </a:r>
          </a:p>
        </p:txBody>
      </p:sp>
      <p:sp>
        <p:nvSpPr>
          <p:cNvPr id="31" name="Text Placeholder 11">
            <a:extLst>
              <a:ext uri="{FF2B5EF4-FFF2-40B4-BE49-F238E27FC236}">
                <a16:creationId xmlns:a16="http://schemas.microsoft.com/office/drawing/2014/main" id="{76851FA9-0F5B-32D0-DABF-194ECD9ED642}"/>
              </a:ext>
            </a:extLst>
          </p:cNvPr>
          <p:cNvSpPr>
            <a:spLocks noGrp="1"/>
          </p:cNvSpPr>
          <p:nvPr>
            <p:ph type="body" sz="quarter" idx="47" hasCustomPrompt="1"/>
          </p:nvPr>
        </p:nvSpPr>
        <p:spPr>
          <a:xfrm>
            <a:off x="5017016" y="3771456"/>
            <a:ext cx="2157412" cy="298583"/>
          </a:xfrm>
        </p:spPr>
        <p:txBody>
          <a:bodyPr>
            <a:normAutofit/>
          </a:bodyPr>
          <a:lstStyle>
            <a:lvl1pPr marL="0" indent="0">
              <a:buNone/>
              <a:defRPr sz="1800"/>
            </a:lvl1pPr>
          </a:lstStyle>
          <a:p>
            <a:pPr lvl="0"/>
            <a:r>
              <a:rPr lang="en-US"/>
              <a:t>Facility</a:t>
            </a:r>
          </a:p>
        </p:txBody>
      </p:sp>
      <p:sp>
        <p:nvSpPr>
          <p:cNvPr id="32" name="Text Placeholder 11">
            <a:extLst>
              <a:ext uri="{FF2B5EF4-FFF2-40B4-BE49-F238E27FC236}">
                <a16:creationId xmlns:a16="http://schemas.microsoft.com/office/drawing/2014/main" id="{6630BAA0-F272-908B-297C-7A8108AA560A}"/>
              </a:ext>
            </a:extLst>
          </p:cNvPr>
          <p:cNvSpPr>
            <a:spLocks noGrp="1"/>
          </p:cNvSpPr>
          <p:nvPr>
            <p:ph type="body" sz="quarter" idx="48" hasCustomPrompt="1"/>
          </p:nvPr>
        </p:nvSpPr>
        <p:spPr>
          <a:xfrm>
            <a:off x="5017016" y="4186825"/>
            <a:ext cx="2157412" cy="298583"/>
          </a:xfrm>
        </p:spPr>
        <p:txBody>
          <a:bodyPr>
            <a:normAutofit/>
          </a:bodyPr>
          <a:lstStyle>
            <a:lvl1pPr marL="0" indent="0">
              <a:buNone/>
              <a:defRPr sz="1800"/>
            </a:lvl1pPr>
          </a:lstStyle>
          <a:p>
            <a:pPr lvl="0"/>
            <a:r>
              <a:rPr lang="en-US"/>
              <a:t>Position</a:t>
            </a:r>
          </a:p>
        </p:txBody>
      </p:sp>
      <p:sp>
        <p:nvSpPr>
          <p:cNvPr id="33" name="Text Placeholder 11">
            <a:extLst>
              <a:ext uri="{FF2B5EF4-FFF2-40B4-BE49-F238E27FC236}">
                <a16:creationId xmlns:a16="http://schemas.microsoft.com/office/drawing/2014/main" id="{2C201431-76AD-E9A8-675E-A937AE579025}"/>
              </a:ext>
            </a:extLst>
          </p:cNvPr>
          <p:cNvSpPr>
            <a:spLocks noGrp="1"/>
          </p:cNvSpPr>
          <p:nvPr>
            <p:ph type="body" sz="quarter" idx="49" hasCustomPrompt="1"/>
          </p:nvPr>
        </p:nvSpPr>
        <p:spPr>
          <a:xfrm>
            <a:off x="5046638" y="5411056"/>
            <a:ext cx="2157412" cy="298583"/>
          </a:xfrm>
        </p:spPr>
        <p:txBody>
          <a:bodyPr>
            <a:normAutofit/>
          </a:bodyPr>
          <a:lstStyle>
            <a:lvl1pPr marL="0" indent="0">
              <a:buNone/>
              <a:defRPr sz="1800"/>
            </a:lvl1pPr>
          </a:lstStyle>
          <a:p>
            <a:pPr lvl="0"/>
            <a:r>
              <a:rPr lang="en-US"/>
              <a:t>Facility</a:t>
            </a:r>
          </a:p>
        </p:txBody>
      </p:sp>
      <p:sp>
        <p:nvSpPr>
          <p:cNvPr id="43" name="Text Placeholder 11">
            <a:extLst>
              <a:ext uri="{FF2B5EF4-FFF2-40B4-BE49-F238E27FC236}">
                <a16:creationId xmlns:a16="http://schemas.microsoft.com/office/drawing/2014/main" id="{211BB2E4-534A-B44B-0439-B1E363EE93E8}"/>
              </a:ext>
            </a:extLst>
          </p:cNvPr>
          <p:cNvSpPr>
            <a:spLocks noGrp="1"/>
          </p:cNvSpPr>
          <p:nvPr>
            <p:ph type="body" sz="quarter" idx="50" hasCustomPrompt="1"/>
          </p:nvPr>
        </p:nvSpPr>
        <p:spPr>
          <a:xfrm>
            <a:off x="5046638" y="5826425"/>
            <a:ext cx="2157412" cy="298583"/>
          </a:xfrm>
        </p:spPr>
        <p:txBody>
          <a:bodyPr>
            <a:normAutofit/>
          </a:bodyPr>
          <a:lstStyle>
            <a:lvl1pPr marL="0" indent="0">
              <a:buNone/>
              <a:defRPr sz="1800"/>
            </a:lvl1pPr>
          </a:lstStyle>
          <a:p>
            <a:pPr lvl="0"/>
            <a:r>
              <a:rPr lang="en-US"/>
              <a:t>Position</a:t>
            </a:r>
          </a:p>
        </p:txBody>
      </p:sp>
      <p:sp>
        <p:nvSpPr>
          <p:cNvPr id="44" name="Text Placeholder 11">
            <a:extLst>
              <a:ext uri="{FF2B5EF4-FFF2-40B4-BE49-F238E27FC236}">
                <a16:creationId xmlns:a16="http://schemas.microsoft.com/office/drawing/2014/main" id="{BA50C3D1-D128-C33C-92FF-179755088F5D}"/>
              </a:ext>
            </a:extLst>
          </p:cNvPr>
          <p:cNvSpPr>
            <a:spLocks noGrp="1"/>
          </p:cNvSpPr>
          <p:nvPr>
            <p:ph type="body" sz="quarter" idx="51" hasCustomPrompt="1"/>
          </p:nvPr>
        </p:nvSpPr>
        <p:spPr>
          <a:xfrm>
            <a:off x="7878207" y="2114619"/>
            <a:ext cx="2157412" cy="298583"/>
          </a:xfrm>
        </p:spPr>
        <p:txBody>
          <a:bodyPr>
            <a:normAutofit/>
          </a:bodyPr>
          <a:lstStyle>
            <a:lvl1pPr marL="0" indent="0">
              <a:buNone/>
              <a:defRPr sz="1800"/>
            </a:lvl1pPr>
          </a:lstStyle>
          <a:p>
            <a:pPr lvl="0"/>
            <a:r>
              <a:rPr lang="en-US"/>
              <a:t>Facility</a:t>
            </a:r>
          </a:p>
        </p:txBody>
      </p:sp>
      <p:sp>
        <p:nvSpPr>
          <p:cNvPr id="45" name="Text Placeholder 11">
            <a:extLst>
              <a:ext uri="{FF2B5EF4-FFF2-40B4-BE49-F238E27FC236}">
                <a16:creationId xmlns:a16="http://schemas.microsoft.com/office/drawing/2014/main" id="{F7B398D3-9CA0-A29F-79A3-81188D97A5CD}"/>
              </a:ext>
            </a:extLst>
          </p:cNvPr>
          <p:cNvSpPr>
            <a:spLocks noGrp="1"/>
          </p:cNvSpPr>
          <p:nvPr>
            <p:ph type="body" sz="quarter" idx="52" hasCustomPrompt="1"/>
          </p:nvPr>
        </p:nvSpPr>
        <p:spPr>
          <a:xfrm>
            <a:off x="7878207" y="2529988"/>
            <a:ext cx="2157412" cy="298583"/>
          </a:xfrm>
        </p:spPr>
        <p:txBody>
          <a:bodyPr>
            <a:normAutofit/>
          </a:bodyPr>
          <a:lstStyle>
            <a:lvl1pPr marL="0" indent="0">
              <a:buNone/>
              <a:defRPr sz="1800"/>
            </a:lvl1pPr>
          </a:lstStyle>
          <a:p>
            <a:pPr lvl="0"/>
            <a:r>
              <a:rPr lang="en-US"/>
              <a:t>Position</a:t>
            </a:r>
          </a:p>
        </p:txBody>
      </p:sp>
      <p:sp>
        <p:nvSpPr>
          <p:cNvPr id="46" name="Text Placeholder 11">
            <a:extLst>
              <a:ext uri="{FF2B5EF4-FFF2-40B4-BE49-F238E27FC236}">
                <a16:creationId xmlns:a16="http://schemas.microsoft.com/office/drawing/2014/main" id="{97F08EE2-A666-BD08-BC3A-FF1BCE7D65DA}"/>
              </a:ext>
            </a:extLst>
          </p:cNvPr>
          <p:cNvSpPr>
            <a:spLocks noGrp="1"/>
          </p:cNvSpPr>
          <p:nvPr>
            <p:ph type="body" sz="quarter" idx="53" hasCustomPrompt="1"/>
          </p:nvPr>
        </p:nvSpPr>
        <p:spPr>
          <a:xfrm>
            <a:off x="7878207" y="3762398"/>
            <a:ext cx="2157412" cy="298583"/>
          </a:xfrm>
        </p:spPr>
        <p:txBody>
          <a:bodyPr>
            <a:normAutofit/>
          </a:bodyPr>
          <a:lstStyle>
            <a:lvl1pPr marL="0" indent="0">
              <a:buNone/>
              <a:defRPr sz="1800"/>
            </a:lvl1pPr>
          </a:lstStyle>
          <a:p>
            <a:pPr lvl="0"/>
            <a:r>
              <a:rPr lang="en-US"/>
              <a:t>Facility</a:t>
            </a:r>
          </a:p>
        </p:txBody>
      </p:sp>
      <p:sp>
        <p:nvSpPr>
          <p:cNvPr id="47" name="Text Placeholder 11">
            <a:extLst>
              <a:ext uri="{FF2B5EF4-FFF2-40B4-BE49-F238E27FC236}">
                <a16:creationId xmlns:a16="http://schemas.microsoft.com/office/drawing/2014/main" id="{59DCEB3A-27F3-FC3F-9E75-DB65B1341C86}"/>
              </a:ext>
            </a:extLst>
          </p:cNvPr>
          <p:cNvSpPr>
            <a:spLocks noGrp="1"/>
          </p:cNvSpPr>
          <p:nvPr>
            <p:ph type="body" sz="quarter" idx="54" hasCustomPrompt="1"/>
          </p:nvPr>
        </p:nvSpPr>
        <p:spPr>
          <a:xfrm>
            <a:off x="7878207" y="4177767"/>
            <a:ext cx="2157412" cy="298583"/>
          </a:xfrm>
        </p:spPr>
        <p:txBody>
          <a:bodyPr>
            <a:normAutofit/>
          </a:bodyPr>
          <a:lstStyle>
            <a:lvl1pPr marL="0" indent="0">
              <a:buNone/>
              <a:defRPr sz="1800"/>
            </a:lvl1pPr>
          </a:lstStyle>
          <a:p>
            <a:pPr lvl="0"/>
            <a:r>
              <a:rPr lang="en-US"/>
              <a:t>Position</a:t>
            </a:r>
          </a:p>
        </p:txBody>
      </p:sp>
      <p:sp>
        <p:nvSpPr>
          <p:cNvPr id="48" name="Text Placeholder 11">
            <a:extLst>
              <a:ext uri="{FF2B5EF4-FFF2-40B4-BE49-F238E27FC236}">
                <a16:creationId xmlns:a16="http://schemas.microsoft.com/office/drawing/2014/main" id="{EEE71AA6-CFE4-7F82-771B-9E38D20529B8}"/>
              </a:ext>
            </a:extLst>
          </p:cNvPr>
          <p:cNvSpPr>
            <a:spLocks noGrp="1"/>
          </p:cNvSpPr>
          <p:nvPr>
            <p:ph type="body" sz="quarter" idx="55" hasCustomPrompt="1"/>
          </p:nvPr>
        </p:nvSpPr>
        <p:spPr>
          <a:xfrm>
            <a:off x="7907829" y="5401998"/>
            <a:ext cx="2157412" cy="298583"/>
          </a:xfrm>
        </p:spPr>
        <p:txBody>
          <a:bodyPr>
            <a:normAutofit/>
          </a:bodyPr>
          <a:lstStyle>
            <a:lvl1pPr marL="0" indent="0">
              <a:buNone/>
              <a:defRPr sz="1800"/>
            </a:lvl1pPr>
          </a:lstStyle>
          <a:p>
            <a:pPr lvl="0"/>
            <a:r>
              <a:rPr lang="en-US"/>
              <a:t>Facility</a:t>
            </a:r>
          </a:p>
        </p:txBody>
      </p:sp>
      <p:sp>
        <p:nvSpPr>
          <p:cNvPr id="49" name="Text Placeholder 11">
            <a:extLst>
              <a:ext uri="{FF2B5EF4-FFF2-40B4-BE49-F238E27FC236}">
                <a16:creationId xmlns:a16="http://schemas.microsoft.com/office/drawing/2014/main" id="{994990D7-85B7-0855-BB09-13F68D0660DD}"/>
              </a:ext>
            </a:extLst>
          </p:cNvPr>
          <p:cNvSpPr>
            <a:spLocks noGrp="1"/>
          </p:cNvSpPr>
          <p:nvPr>
            <p:ph type="body" sz="quarter" idx="56" hasCustomPrompt="1"/>
          </p:nvPr>
        </p:nvSpPr>
        <p:spPr>
          <a:xfrm>
            <a:off x="7907829" y="5817367"/>
            <a:ext cx="2157412" cy="298583"/>
          </a:xfrm>
        </p:spPr>
        <p:txBody>
          <a:bodyPr>
            <a:normAutofit/>
          </a:bodyPr>
          <a:lstStyle>
            <a:lvl1pPr marL="0" indent="0">
              <a:buNone/>
              <a:defRPr sz="1800"/>
            </a:lvl1pPr>
          </a:lstStyle>
          <a:p>
            <a:pPr lvl="0"/>
            <a:r>
              <a:rPr lang="en-US"/>
              <a:t>Position</a:t>
            </a:r>
          </a:p>
        </p:txBody>
      </p:sp>
    </p:spTree>
    <p:extLst>
      <p:ext uri="{BB962C8B-B14F-4D97-AF65-F5344CB8AC3E}">
        <p14:creationId xmlns:p14="http://schemas.microsoft.com/office/powerpoint/2010/main" val="3771829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act Info">
    <p:spTree>
      <p:nvGrpSpPr>
        <p:cNvPr id="1" name=""/>
        <p:cNvGrpSpPr/>
        <p:nvPr/>
      </p:nvGrpSpPr>
      <p:grpSpPr>
        <a:xfrm>
          <a:off x="0" y="0"/>
          <a:ext cx="0" cy="0"/>
          <a:chOff x="0" y="0"/>
          <a:chExt cx="0" cy="0"/>
        </a:xfrm>
      </p:grpSpPr>
      <p:sp>
        <p:nvSpPr>
          <p:cNvPr id="9" name="Hexagon 8">
            <a:extLst>
              <a:ext uri="{FF2B5EF4-FFF2-40B4-BE49-F238E27FC236}">
                <a16:creationId xmlns:a16="http://schemas.microsoft.com/office/drawing/2014/main" id="{65EE7945-4974-4190-FB40-57F2D70A4E87}"/>
              </a:ext>
            </a:extLst>
          </p:cNvPr>
          <p:cNvSpPr/>
          <p:nvPr userDrawn="1"/>
        </p:nvSpPr>
        <p:spPr>
          <a:xfrm>
            <a:off x="3782166" y="2797497"/>
            <a:ext cx="4679918" cy="1309718"/>
          </a:xfrm>
          <a:prstGeom prst="hexagon">
            <a:avLst/>
          </a:prstGeom>
          <a:solidFill>
            <a:schemeClr val="tx1"/>
          </a:solidFill>
          <a:ln>
            <a:noFill/>
          </a:ln>
          <a:effectLst>
            <a:outerShdw blurRad="101600"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exagon 18">
            <a:extLst>
              <a:ext uri="{FF2B5EF4-FFF2-40B4-BE49-F238E27FC236}">
                <a16:creationId xmlns:a16="http://schemas.microsoft.com/office/drawing/2014/main" id="{16C288AD-C4BA-6F58-C6E5-6B1B305FBA2B}"/>
              </a:ext>
            </a:extLst>
          </p:cNvPr>
          <p:cNvSpPr/>
          <p:nvPr userDrawn="1"/>
        </p:nvSpPr>
        <p:spPr>
          <a:xfrm>
            <a:off x="1341870" y="5382529"/>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Hexagon 19">
            <a:extLst>
              <a:ext uri="{FF2B5EF4-FFF2-40B4-BE49-F238E27FC236}">
                <a16:creationId xmlns:a16="http://schemas.microsoft.com/office/drawing/2014/main" id="{AF993FE4-F98E-2A99-7BDE-5E3C544D4433}"/>
              </a:ext>
            </a:extLst>
          </p:cNvPr>
          <p:cNvSpPr/>
          <p:nvPr userDrawn="1"/>
        </p:nvSpPr>
        <p:spPr>
          <a:xfrm>
            <a:off x="1341870" y="4377244"/>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4" name="Graphic 13" descr="World outline">
            <a:extLst>
              <a:ext uri="{FF2B5EF4-FFF2-40B4-BE49-F238E27FC236}">
                <a16:creationId xmlns:a16="http://schemas.microsoft.com/office/drawing/2014/main" id="{69562924-4C68-1A84-C414-EBEF7B8EF0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3959" y="5414278"/>
            <a:ext cx="663180" cy="663180"/>
          </a:xfrm>
          <a:prstGeom prst="rect">
            <a:avLst/>
          </a:prstGeom>
        </p:spPr>
      </p:pic>
      <p:pic>
        <p:nvPicPr>
          <p:cNvPr id="18" name="Graphic 17" descr="Receiver with solid fill">
            <a:extLst>
              <a:ext uri="{FF2B5EF4-FFF2-40B4-BE49-F238E27FC236}">
                <a16:creationId xmlns:a16="http://schemas.microsoft.com/office/drawing/2014/main" id="{76590177-DE98-0E8E-A08B-602E97BE36C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6425" y="4435585"/>
            <a:ext cx="610394" cy="610394"/>
          </a:xfrm>
          <a:prstGeom prst="rect">
            <a:avLst/>
          </a:prstGeom>
        </p:spPr>
      </p:pic>
      <p:sp>
        <p:nvSpPr>
          <p:cNvPr id="21" name="Hexagon 20">
            <a:extLst>
              <a:ext uri="{FF2B5EF4-FFF2-40B4-BE49-F238E27FC236}">
                <a16:creationId xmlns:a16="http://schemas.microsoft.com/office/drawing/2014/main" id="{307E6D1A-4C5B-103B-8B16-A8EB4AAD062B}"/>
              </a:ext>
            </a:extLst>
          </p:cNvPr>
          <p:cNvSpPr/>
          <p:nvPr userDrawn="1"/>
        </p:nvSpPr>
        <p:spPr>
          <a:xfrm>
            <a:off x="6455693" y="5382529"/>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Hexagon 21">
            <a:extLst>
              <a:ext uri="{FF2B5EF4-FFF2-40B4-BE49-F238E27FC236}">
                <a16:creationId xmlns:a16="http://schemas.microsoft.com/office/drawing/2014/main" id="{E31A4B1F-2135-04F7-E93E-9834C298B5FC}"/>
              </a:ext>
            </a:extLst>
          </p:cNvPr>
          <p:cNvSpPr/>
          <p:nvPr userDrawn="1"/>
        </p:nvSpPr>
        <p:spPr>
          <a:xfrm>
            <a:off x="6455693" y="4377244"/>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2" name="Graphic 11" descr="Marker with solid fill">
            <a:extLst>
              <a:ext uri="{FF2B5EF4-FFF2-40B4-BE49-F238E27FC236}">
                <a16:creationId xmlns:a16="http://schemas.microsoft.com/office/drawing/2014/main" id="{6902DB2C-9DAB-38E7-059E-8388EF4703A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05697" y="5375784"/>
            <a:ext cx="739255" cy="739255"/>
          </a:xfrm>
          <a:prstGeom prst="rect">
            <a:avLst/>
          </a:prstGeom>
        </p:spPr>
      </p:pic>
      <p:pic>
        <p:nvPicPr>
          <p:cNvPr id="16" name="Graphic 15" descr="Envelope with solid fill">
            <a:extLst>
              <a:ext uri="{FF2B5EF4-FFF2-40B4-BE49-F238E27FC236}">
                <a16:creationId xmlns:a16="http://schemas.microsoft.com/office/drawing/2014/main" id="{B57F38F8-91EB-5009-B17D-1EC7AE5AF052}"/>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58756" y="4413758"/>
            <a:ext cx="632221" cy="632221"/>
          </a:xfrm>
          <a:prstGeom prst="rect">
            <a:avLst/>
          </a:prstGeom>
        </p:spPr>
      </p:pic>
      <p:sp>
        <p:nvSpPr>
          <p:cNvPr id="24" name="Text Placeholder 23">
            <a:extLst>
              <a:ext uri="{FF2B5EF4-FFF2-40B4-BE49-F238E27FC236}">
                <a16:creationId xmlns:a16="http://schemas.microsoft.com/office/drawing/2014/main" id="{192DD5F4-CC13-BE44-3171-CC9FEB084304}"/>
              </a:ext>
            </a:extLst>
          </p:cNvPr>
          <p:cNvSpPr>
            <a:spLocks noGrp="1"/>
          </p:cNvSpPr>
          <p:nvPr>
            <p:ph type="body" sz="quarter" idx="14"/>
          </p:nvPr>
        </p:nvSpPr>
        <p:spPr>
          <a:xfrm>
            <a:off x="2342756" y="4435983"/>
            <a:ext cx="3438525" cy="609600"/>
          </a:xfrm>
        </p:spPr>
        <p:txBody>
          <a:bodyPr anchor="ctr" anchorCtr="0"/>
          <a:lstStyle>
            <a:lvl1pPr marL="0" indent="0">
              <a:buNone/>
              <a:defRPr/>
            </a:lvl1pPr>
          </a:lstStyle>
          <a:p>
            <a:pPr lvl="0"/>
            <a:r>
              <a:rPr lang="en-US"/>
              <a:t>Click to edit Master text styles</a:t>
            </a:r>
          </a:p>
        </p:txBody>
      </p:sp>
      <p:sp>
        <p:nvSpPr>
          <p:cNvPr id="25" name="Text Placeholder 23">
            <a:extLst>
              <a:ext uri="{FF2B5EF4-FFF2-40B4-BE49-F238E27FC236}">
                <a16:creationId xmlns:a16="http://schemas.microsoft.com/office/drawing/2014/main" id="{50356557-6B29-0425-3073-192C7E8B94AD}"/>
              </a:ext>
            </a:extLst>
          </p:cNvPr>
          <p:cNvSpPr>
            <a:spLocks noGrp="1"/>
          </p:cNvSpPr>
          <p:nvPr>
            <p:ph type="body" sz="quarter" idx="15"/>
          </p:nvPr>
        </p:nvSpPr>
        <p:spPr>
          <a:xfrm>
            <a:off x="2342757" y="5439481"/>
            <a:ext cx="3438524" cy="609600"/>
          </a:xfrm>
        </p:spPr>
        <p:txBody>
          <a:bodyPr anchor="ctr" anchorCtr="0"/>
          <a:lstStyle>
            <a:lvl1pPr marL="0" indent="0">
              <a:buNone/>
              <a:defRPr/>
            </a:lvl1pPr>
          </a:lstStyle>
          <a:p>
            <a:pPr lvl="0"/>
            <a:r>
              <a:rPr lang="en-US"/>
              <a:t>Click to edit Master text styles</a:t>
            </a:r>
          </a:p>
        </p:txBody>
      </p:sp>
      <p:sp>
        <p:nvSpPr>
          <p:cNvPr id="26" name="Text Placeholder 23">
            <a:extLst>
              <a:ext uri="{FF2B5EF4-FFF2-40B4-BE49-F238E27FC236}">
                <a16:creationId xmlns:a16="http://schemas.microsoft.com/office/drawing/2014/main" id="{A0B08EAC-FA05-8EAF-3631-366A5B0C5897}"/>
              </a:ext>
            </a:extLst>
          </p:cNvPr>
          <p:cNvSpPr>
            <a:spLocks noGrp="1"/>
          </p:cNvSpPr>
          <p:nvPr>
            <p:ph type="body" sz="quarter" idx="16"/>
          </p:nvPr>
        </p:nvSpPr>
        <p:spPr>
          <a:xfrm>
            <a:off x="7471605" y="4435983"/>
            <a:ext cx="3596052" cy="609600"/>
          </a:xfrm>
        </p:spPr>
        <p:txBody>
          <a:bodyPr anchor="ctr" anchorCtr="0"/>
          <a:lstStyle>
            <a:lvl1pPr marL="0" indent="0">
              <a:buNone/>
              <a:defRPr/>
            </a:lvl1pPr>
          </a:lstStyle>
          <a:p>
            <a:pPr lvl="0"/>
            <a:r>
              <a:rPr lang="en-US"/>
              <a:t>Click to edit Master text styles</a:t>
            </a:r>
          </a:p>
        </p:txBody>
      </p:sp>
      <p:sp>
        <p:nvSpPr>
          <p:cNvPr id="27" name="Text Placeholder 23">
            <a:extLst>
              <a:ext uri="{FF2B5EF4-FFF2-40B4-BE49-F238E27FC236}">
                <a16:creationId xmlns:a16="http://schemas.microsoft.com/office/drawing/2014/main" id="{F647F793-851B-766D-2413-59F7105F7A50}"/>
              </a:ext>
            </a:extLst>
          </p:cNvPr>
          <p:cNvSpPr>
            <a:spLocks noGrp="1"/>
          </p:cNvSpPr>
          <p:nvPr>
            <p:ph type="body" sz="quarter" idx="17"/>
          </p:nvPr>
        </p:nvSpPr>
        <p:spPr>
          <a:xfrm>
            <a:off x="7471605" y="5265420"/>
            <a:ext cx="3596052" cy="938368"/>
          </a:xfrm>
        </p:spPr>
        <p:txBody>
          <a:bodyPr anchor="ctr" anchorCtr="0"/>
          <a:lstStyle>
            <a:lvl1pPr marL="0" indent="0">
              <a:buNone/>
              <a:defRPr/>
            </a:lvl1pPr>
          </a:lstStyle>
          <a:p>
            <a:pPr lvl="0"/>
            <a:r>
              <a:rPr lang="en-US"/>
              <a:t>Click to edit Master text styles</a:t>
            </a:r>
          </a:p>
        </p:txBody>
      </p:sp>
      <p:sp>
        <p:nvSpPr>
          <p:cNvPr id="5" name="TextBox 4">
            <a:extLst>
              <a:ext uri="{FF2B5EF4-FFF2-40B4-BE49-F238E27FC236}">
                <a16:creationId xmlns:a16="http://schemas.microsoft.com/office/drawing/2014/main" id="{6DFA36D6-2CC0-99AD-773B-2DDA3075D517}"/>
              </a:ext>
            </a:extLst>
          </p:cNvPr>
          <p:cNvSpPr txBox="1"/>
          <p:nvPr userDrawn="1"/>
        </p:nvSpPr>
        <p:spPr>
          <a:xfrm>
            <a:off x="3899440" y="2743826"/>
            <a:ext cx="4393120" cy="1446550"/>
          </a:xfrm>
          <a:prstGeom prst="rect">
            <a:avLst/>
          </a:prstGeom>
          <a:noFill/>
        </p:spPr>
        <p:txBody>
          <a:bodyPr wrap="square" rtlCol="0">
            <a:spAutoFit/>
          </a:bodyPr>
          <a:lstStyle/>
          <a:p>
            <a:pPr algn="ctr"/>
            <a:r>
              <a:rPr lang="en-US" sz="4400" b="1">
                <a:solidFill>
                  <a:schemeClr val="bg1"/>
                </a:solidFill>
                <a:latin typeface="+mj-lt"/>
              </a:rPr>
              <a:t>Get In Touch </a:t>
            </a:r>
            <a:br>
              <a:rPr lang="en-US" sz="4400" b="1">
                <a:solidFill>
                  <a:schemeClr val="bg1"/>
                </a:solidFill>
                <a:latin typeface="+mj-lt"/>
              </a:rPr>
            </a:br>
            <a:r>
              <a:rPr lang="en-US" sz="4400" b="1">
                <a:solidFill>
                  <a:schemeClr val="bg1"/>
                </a:solidFill>
                <a:latin typeface="+mj-lt"/>
              </a:rPr>
              <a:t>With Us</a:t>
            </a:r>
          </a:p>
        </p:txBody>
      </p:sp>
      <p:sp>
        <p:nvSpPr>
          <p:cNvPr id="7" name="Picture Placeholder 6">
            <a:extLst>
              <a:ext uri="{FF2B5EF4-FFF2-40B4-BE49-F238E27FC236}">
                <a16:creationId xmlns:a16="http://schemas.microsoft.com/office/drawing/2014/main" id="{837E489A-864C-885D-D303-AE3405257C12}"/>
              </a:ext>
            </a:extLst>
          </p:cNvPr>
          <p:cNvSpPr>
            <a:spLocks noGrp="1"/>
          </p:cNvSpPr>
          <p:nvPr>
            <p:ph type="pic" sz="quarter" idx="19"/>
          </p:nvPr>
        </p:nvSpPr>
        <p:spPr>
          <a:xfrm>
            <a:off x="0" y="0"/>
            <a:ext cx="12192000" cy="3277778"/>
          </a:xfrm>
          <a:custGeom>
            <a:avLst/>
            <a:gdLst>
              <a:gd name="connsiteX0" fmla="*/ 0 w 12192000"/>
              <a:gd name="connsiteY0" fmla="*/ 0 h 3390900"/>
              <a:gd name="connsiteX1" fmla="*/ 12192000 w 12192000"/>
              <a:gd name="connsiteY1" fmla="*/ 0 h 3390900"/>
              <a:gd name="connsiteX2" fmla="*/ 12192000 w 12192000"/>
              <a:gd name="connsiteY2" fmla="*/ 3390900 h 3390900"/>
              <a:gd name="connsiteX3" fmla="*/ 8577242 w 12192000"/>
              <a:gd name="connsiteY3" fmla="*/ 3390900 h 3390900"/>
              <a:gd name="connsiteX4" fmla="*/ 8577942 w 12192000"/>
              <a:gd name="connsiteY4" fmla="*/ 3389500 h 3390900"/>
              <a:gd name="connsiteX5" fmla="*/ 8234301 w 12192000"/>
              <a:gd name="connsiteY5" fmla="*/ 2702217 h 3390900"/>
              <a:gd name="connsiteX6" fmla="*/ 4009950 w 12192000"/>
              <a:gd name="connsiteY6" fmla="*/ 2702217 h 3390900"/>
              <a:gd name="connsiteX7" fmla="*/ 3666308 w 12192000"/>
              <a:gd name="connsiteY7" fmla="*/ 3389500 h 3390900"/>
              <a:gd name="connsiteX8" fmla="*/ 3667008 w 12192000"/>
              <a:gd name="connsiteY8" fmla="*/ 3390900 h 3390900"/>
              <a:gd name="connsiteX9" fmla="*/ 0 w 12192000"/>
              <a:gd name="connsiteY9" fmla="*/ 3390900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3390900">
                <a:moveTo>
                  <a:pt x="0" y="0"/>
                </a:moveTo>
                <a:lnTo>
                  <a:pt x="12192000" y="0"/>
                </a:lnTo>
                <a:lnTo>
                  <a:pt x="12192000" y="3390900"/>
                </a:lnTo>
                <a:lnTo>
                  <a:pt x="8577242" y="3390900"/>
                </a:lnTo>
                <a:lnTo>
                  <a:pt x="8577942" y="3389500"/>
                </a:lnTo>
                <a:lnTo>
                  <a:pt x="8234301" y="2702217"/>
                </a:lnTo>
                <a:lnTo>
                  <a:pt x="4009950" y="2702217"/>
                </a:lnTo>
                <a:lnTo>
                  <a:pt x="3666308" y="3389500"/>
                </a:lnTo>
                <a:lnTo>
                  <a:pt x="3667008" y="3390900"/>
                </a:lnTo>
                <a:lnTo>
                  <a:pt x="0" y="3390900"/>
                </a:lnTo>
                <a:close/>
              </a:path>
            </a:pathLst>
          </a:custGeom>
        </p:spPr>
        <p:txBody>
          <a:bodyPr wrap="square">
            <a:noAutofit/>
          </a:bodyPr>
          <a:lstStyle>
            <a:lvl1pPr algn="ctr">
              <a:defRPr/>
            </a:lvl1pPr>
          </a:lstStyle>
          <a:p>
            <a:r>
              <a:rPr lang="en-US"/>
              <a:t>Click icon to add picture</a:t>
            </a:r>
          </a:p>
        </p:txBody>
      </p:sp>
      <p:sp>
        <p:nvSpPr>
          <p:cNvPr id="13" name="Online Image Placeholder 6">
            <a:extLst>
              <a:ext uri="{FF2B5EF4-FFF2-40B4-BE49-F238E27FC236}">
                <a16:creationId xmlns:a16="http://schemas.microsoft.com/office/drawing/2014/main" id="{8E44B3E5-CDD6-4781-B9AF-1595F4CDAF5B}"/>
              </a:ext>
            </a:extLst>
          </p:cNvPr>
          <p:cNvSpPr>
            <a:spLocks noGrp="1" noRot="1" noMove="1" noResize="1" noEditPoints="1" noAdjustHandles="1" noChangeArrowheads="1" noChangeShapeType="1"/>
          </p:cNvSpPr>
          <p:nvPr>
            <p:ph type="clipArt" sz="quarter" idx="13" hasCustomPrompt="1"/>
          </p:nvPr>
        </p:nvSpPr>
        <p:spPr>
          <a:xfrm>
            <a:off x="313586" y="332872"/>
            <a:ext cx="3154995" cy="3650474"/>
          </a:xfrm>
          <a:blipFill>
            <a:blip r:embed="rId10"/>
            <a:stretch>
              <a:fillRect/>
            </a:stretch>
          </a:blipFill>
          <a:effectLst>
            <a:outerShdw blurRad="88900" dist="88900" dir="2700000" algn="tl" rotWithShape="0">
              <a:prstClr val="black">
                <a:alpha val="40000"/>
              </a:prstClr>
            </a:outerShdw>
          </a:effectLst>
        </p:spPr>
        <p:txBody>
          <a:bodyPr lIns="365760"/>
          <a:lstStyle>
            <a:lvl1pPr marL="0" indent="0">
              <a:buNone/>
              <a:defRPr/>
            </a:lvl1pPr>
          </a:lstStyle>
          <a:p>
            <a:r>
              <a:rPr lang="en-US"/>
              <a:t> </a:t>
            </a:r>
          </a:p>
        </p:txBody>
      </p:sp>
    </p:spTree>
    <p:extLst>
      <p:ext uri="{BB962C8B-B14F-4D97-AF65-F5344CB8AC3E}">
        <p14:creationId xmlns:p14="http://schemas.microsoft.com/office/powerpoint/2010/main" val="2077464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81D8BCF-3EA8-EB5E-772B-0E150F990A21}"/>
              </a:ext>
            </a:extLst>
          </p:cNvPr>
          <p:cNvSpPr/>
          <p:nvPr userDrawn="1"/>
        </p:nvSpPr>
        <p:spPr>
          <a:xfrm>
            <a:off x="6518495" y="0"/>
            <a:ext cx="5069941" cy="6344240"/>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2">
            <a:extLst>
              <a:ext uri="{FF2B5EF4-FFF2-40B4-BE49-F238E27FC236}">
                <a16:creationId xmlns:a16="http://schemas.microsoft.com/office/drawing/2014/main" id="{3B8399E1-4627-440F-D813-A5D073622222}"/>
              </a:ext>
            </a:extLst>
          </p:cNvPr>
          <p:cNvSpPr>
            <a:spLocks noGrp="1"/>
          </p:cNvSpPr>
          <p:nvPr>
            <p:ph type="subTitle" idx="1" hasCustomPrompt="1"/>
          </p:nvPr>
        </p:nvSpPr>
        <p:spPr>
          <a:xfrm>
            <a:off x="1020554" y="1038586"/>
            <a:ext cx="5069941" cy="629470"/>
          </a:xfrm>
        </p:spPr>
        <p:txBody>
          <a:bodyPr/>
          <a:lstStyle>
            <a:lvl1pPr marL="0" indent="0" algn="ctr">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if needed</a:t>
            </a:r>
          </a:p>
        </p:txBody>
      </p:sp>
      <p:sp>
        <p:nvSpPr>
          <p:cNvPr id="54" name="Text Placeholder 53">
            <a:extLst>
              <a:ext uri="{FF2B5EF4-FFF2-40B4-BE49-F238E27FC236}">
                <a16:creationId xmlns:a16="http://schemas.microsoft.com/office/drawing/2014/main" id="{F8AD6800-3E01-AE11-7598-28E7F499AFBE}"/>
              </a:ext>
            </a:extLst>
          </p:cNvPr>
          <p:cNvSpPr>
            <a:spLocks noGrp="1"/>
          </p:cNvSpPr>
          <p:nvPr>
            <p:ph type="body" sz="quarter" idx="11" hasCustomPrompt="1"/>
          </p:nvPr>
        </p:nvSpPr>
        <p:spPr>
          <a:xfrm>
            <a:off x="6724650" y="337590"/>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1</a:t>
            </a:r>
          </a:p>
        </p:txBody>
      </p:sp>
      <p:sp>
        <p:nvSpPr>
          <p:cNvPr id="55" name="Text Placeholder 53">
            <a:extLst>
              <a:ext uri="{FF2B5EF4-FFF2-40B4-BE49-F238E27FC236}">
                <a16:creationId xmlns:a16="http://schemas.microsoft.com/office/drawing/2014/main" id="{EC5EDC06-31D4-144E-5AFA-00BD96827739}"/>
              </a:ext>
            </a:extLst>
          </p:cNvPr>
          <p:cNvSpPr>
            <a:spLocks noGrp="1"/>
          </p:cNvSpPr>
          <p:nvPr>
            <p:ph type="body" sz="quarter" idx="12" hasCustomPrompt="1"/>
          </p:nvPr>
        </p:nvSpPr>
        <p:spPr>
          <a:xfrm>
            <a:off x="6743700" y="1081955"/>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2</a:t>
            </a:r>
          </a:p>
        </p:txBody>
      </p:sp>
      <p:sp>
        <p:nvSpPr>
          <p:cNvPr id="56" name="Text Placeholder 53">
            <a:extLst>
              <a:ext uri="{FF2B5EF4-FFF2-40B4-BE49-F238E27FC236}">
                <a16:creationId xmlns:a16="http://schemas.microsoft.com/office/drawing/2014/main" id="{23D32191-0D5A-F307-846D-0BBE2DF85235}"/>
              </a:ext>
            </a:extLst>
          </p:cNvPr>
          <p:cNvSpPr>
            <a:spLocks noGrp="1"/>
          </p:cNvSpPr>
          <p:nvPr>
            <p:ph type="body" sz="quarter" idx="13" hasCustomPrompt="1"/>
          </p:nvPr>
        </p:nvSpPr>
        <p:spPr>
          <a:xfrm>
            <a:off x="6724649" y="1826320"/>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3</a:t>
            </a:r>
          </a:p>
        </p:txBody>
      </p:sp>
      <p:sp>
        <p:nvSpPr>
          <p:cNvPr id="57" name="Text Placeholder 53">
            <a:extLst>
              <a:ext uri="{FF2B5EF4-FFF2-40B4-BE49-F238E27FC236}">
                <a16:creationId xmlns:a16="http://schemas.microsoft.com/office/drawing/2014/main" id="{B02382A6-6CB2-731C-425A-DDF6658AEB98}"/>
              </a:ext>
            </a:extLst>
          </p:cNvPr>
          <p:cNvSpPr>
            <a:spLocks noGrp="1"/>
          </p:cNvSpPr>
          <p:nvPr>
            <p:ph type="body" sz="quarter" idx="14" hasCustomPrompt="1"/>
          </p:nvPr>
        </p:nvSpPr>
        <p:spPr>
          <a:xfrm>
            <a:off x="6708955" y="2570685"/>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4</a:t>
            </a:r>
          </a:p>
        </p:txBody>
      </p:sp>
      <p:sp>
        <p:nvSpPr>
          <p:cNvPr id="58" name="Text Placeholder 53">
            <a:extLst>
              <a:ext uri="{FF2B5EF4-FFF2-40B4-BE49-F238E27FC236}">
                <a16:creationId xmlns:a16="http://schemas.microsoft.com/office/drawing/2014/main" id="{A43DC5EE-FD35-68CC-12C3-70C53054EA3A}"/>
              </a:ext>
            </a:extLst>
          </p:cNvPr>
          <p:cNvSpPr>
            <a:spLocks noGrp="1"/>
          </p:cNvSpPr>
          <p:nvPr>
            <p:ph type="body" sz="quarter" idx="15" hasCustomPrompt="1"/>
          </p:nvPr>
        </p:nvSpPr>
        <p:spPr>
          <a:xfrm>
            <a:off x="6699429" y="3315050"/>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5</a:t>
            </a:r>
          </a:p>
        </p:txBody>
      </p:sp>
      <p:sp>
        <p:nvSpPr>
          <p:cNvPr id="59" name="Text Placeholder 53">
            <a:extLst>
              <a:ext uri="{FF2B5EF4-FFF2-40B4-BE49-F238E27FC236}">
                <a16:creationId xmlns:a16="http://schemas.microsoft.com/office/drawing/2014/main" id="{98FFE347-1D80-BA6A-702E-89536A9A0A24}"/>
              </a:ext>
            </a:extLst>
          </p:cNvPr>
          <p:cNvSpPr>
            <a:spLocks noGrp="1"/>
          </p:cNvSpPr>
          <p:nvPr>
            <p:ph type="body" sz="quarter" idx="16" hasCustomPrompt="1"/>
          </p:nvPr>
        </p:nvSpPr>
        <p:spPr>
          <a:xfrm>
            <a:off x="6718479" y="4059415"/>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6</a:t>
            </a:r>
          </a:p>
        </p:txBody>
      </p:sp>
      <p:sp>
        <p:nvSpPr>
          <p:cNvPr id="60" name="Text Placeholder 53">
            <a:extLst>
              <a:ext uri="{FF2B5EF4-FFF2-40B4-BE49-F238E27FC236}">
                <a16:creationId xmlns:a16="http://schemas.microsoft.com/office/drawing/2014/main" id="{6B454849-4556-3F76-7D5D-A350873C2C19}"/>
              </a:ext>
            </a:extLst>
          </p:cNvPr>
          <p:cNvSpPr>
            <a:spLocks noGrp="1"/>
          </p:cNvSpPr>
          <p:nvPr>
            <p:ph type="body" sz="quarter" idx="17" hasCustomPrompt="1"/>
          </p:nvPr>
        </p:nvSpPr>
        <p:spPr>
          <a:xfrm>
            <a:off x="6699428" y="4803780"/>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7</a:t>
            </a:r>
          </a:p>
        </p:txBody>
      </p:sp>
      <p:sp>
        <p:nvSpPr>
          <p:cNvPr id="61" name="Text Placeholder 53">
            <a:extLst>
              <a:ext uri="{FF2B5EF4-FFF2-40B4-BE49-F238E27FC236}">
                <a16:creationId xmlns:a16="http://schemas.microsoft.com/office/drawing/2014/main" id="{6A5840F2-1FE9-5013-B2CC-36B850DA90D1}"/>
              </a:ext>
            </a:extLst>
          </p:cNvPr>
          <p:cNvSpPr>
            <a:spLocks noGrp="1"/>
          </p:cNvSpPr>
          <p:nvPr>
            <p:ph type="body" sz="quarter" idx="18" hasCustomPrompt="1"/>
          </p:nvPr>
        </p:nvSpPr>
        <p:spPr>
          <a:xfrm>
            <a:off x="6699427" y="5548148"/>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8</a:t>
            </a:r>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7502426" y="409278"/>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4" name="Text Placeholder 62">
            <a:extLst>
              <a:ext uri="{FF2B5EF4-FFF2-40B4-BE49-F238E27FC236}">
                <a16:creationId xmlns:a16="http://schemas.microsoft.com/office/drawing/2014/main" id="{D55341DB-26C5-7B99-2A7D-6D74474C8AD3}"/>
              </a:ext>
            </a:extLst>
          </p:cNvPr>
          <p:cNvSpPr>
            <a:spLocks noGrp="1"/>
          </p:cNvSpPr>
          <p:nvPr>
            <p:ph type="body" sz="quarter" idx="20" hasCustomPrompt="1"/>
          </p:nvPr>
        </p:nvSpPr>
        <p:spPr>
          <a:xfrm>
            <a:off x="7502426" y="1149525"/>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5" name="Text Placeholder 62">
            <a:extLst>
              <a:ext uri="{FF2B5EF4-FFF2-40B4-BE49-F238E27FC236}">
                <a16:creationId xmlns:a16="http://schemas.microsoft.com/office/drawing/2014/main" id="{443C4578-39B7-2B66-9CCC-8E65549A19BB}"/>
              </a:ext>
            </a:extLst>
          </p:cNvPr>
          <p:cNvSpPr>
            <a:spLocks noGrp="1"/>
          </p:cNvSpPr>
          <p:nvPr>
            <p:ph type="body" sz="quarter" idx="21" hasCustomPrompt="1"/>
          </p:nvPr>
        </p:nvSpPr>
        <p:spPr>
          <a:xfrm>
            <a:off x="7509944" y="1889772"/>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6" name="Text Placeholder 62">
            <a:extLst>
              <a:ext uri="{FF2B5EF4-FFF2-40B4-BE49-F238E27FC236}">
                <a16:creationId xmlns:a16="http://schemas.microsoft.com/office/drawing/2014/main" id="{9CBA4155-5904-9FA1-87EE-77AB6F0807B4}"/>
              </a:ext>
            </a:extLst>
          </p:cNvPr>
          <p:cNvSpPr>
            <a:spLocks noGrp="1"/>
          </p:cNvSpPr>
          <p:nvPr>
            <p:ph type="body" sz="quarter" idx="22" hasCustomPrompt="1"/>
          </p:nvPr>
        </p:nvSpPr>
        <p:spPr>
          <a:xfrm>
            <a:off x="7509944" y="2630019"/>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7" name="Text Placeholder 62">
            <a:extLst>
              <a:ext uri="{FF2B5EF4-FFF2-40B4-BE49-F238E27FC236}">
                <a16:creationId xmlns:a16="http://schemas.microsoft.com/office/drawing/2014/main" id="{D99F7800-F724-900D-7142-598B70E5A44F}"/>
              </a:ext>
            </a:extLst>
          </p:cNvPr>
          <p:cNvSpPr>
            <a:spLocks noGrp="1"/>
          </p:cNvSpPr>
          <p:nvPr>
            <p:ph type="body" sz="quarter" idx="23" hasCustomPrompt="1"/>
          </p:nvPr>
        </p:nvSpPr>
        <p:spPr>
          <a:xfrm>
            <a:off x="7513464" y="3370266"/>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8" name="Text Placeholder 62">
            <a:extLst>
              <a:ext uri="{FF2B5EF4-FFF2-40B4-BE49-F238E27FC236}">
                <a16:creationId xmlns:a16="http://schemas.microsoft.com/office/drawing/2014/main" id="{23A4AF14-105A-96C7-9ECC-588A47DCBBBC}"/>
              </a:ext>
            </a:extLst>
          </p:cNvPr>
          <p:cNvSpPr>
            <a:spLocks noGrp="1"/>
          </p:cNvSpPr>
          <p:nvPr>
            <p:ph type="body" sz="quarter" idx="24" hasCustomPrompt="1"/>
          </p:nvPr>
        </p:nvSpPr>
        <p:spPr>
          <a:xfrm>
            <a:off x="7513464" y="4110513"/>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9" name="Text Placeholder 62">
            <a:extLst>
              <a:ext uri="{FF2B5EF4-FFF2-40B4-BE49-F238E27FC236}">
                <a16:creationId xmlns:a16="http://schemas.microsoft.com/office/drawing/2014/main" id="{A0E08895-88F7-336A-3774-40EAA17EB32B}"/>
              </a:ext>
            </a:extLst>
          </p:cNvPr>
          <p:cNvSpPr>
            <a:spLocks noGrp="1"/>
          </p:cNvSpPr>
          <p:nvPr>
            <p:ph type="body" sz="quarter" idx="25" hasCustomPrompt="1"/>
          </p:nvPr>
        </p:nvSpPr>
        <p:spPr>
          <a:xfrm>
            <a:off x="7520982" y="4850760"/>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70" name="Text Placeholder 62">
            <a:extLst>
              <a:ext uri="{FF2B5EF4-FFF2-40B4-BE49-F238E27FC236}">
                <a16:creationId xmlns:a16="http://schemas.microsoft.com/office/drawing/2014/main" id="{9C098C15-D033-D5B2-6F6C-BBDBA823394B}"/>
              </a:ext>
            </a:extLst>
          </p:cNvPr>
          <p:cNvSpPr>
            <a:spLocks noGrp="1"/>
          </p:cNvSpPr>
          <p:nvPr>
            <p:ph type="body" sz="quarter" idx="26" hasCustomPrompt="1"/>
          </p:nvPr>
        </p:nvSpPr>
        <p:spPr>
          <a:xfrm>
            <a:off x="7502426" y="5591010"/>
            <a:ext cx="3790950"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4" name="Hexagon 3">
            <a:extLst>
              <a:ext uri="{FF2B5EF4-FFF2-40B4-BE49-F238E27FC236}">
                <a16:creationId xmlns:a16="http://schemas.microsoft.com/office/drawing/2014/main" id="{40A32D2C-00E2-580D-5553-3A96107040C8}"/>
              </a:ext>
            </a:extLst>
          </p:cNvPr>
          <p:cNvSpPr/>
          <p:nvPr userDrawn="1"/>
        </p:nvSpPr>
        <p:spPr>
          <a:xfrm>
            <a:off x="150829" y="207482"/>
            <a:ext cx="6161511"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 Placeholder 71">
            <a:extLst>
              <a:ext uri="{FF2B5EF4-FFF2-40B4-BE49-F238E27FC236}">
                <a16:creationId xmlns:a16="http://schemas.microsoft.com/office/drawing/2014/main" id="{FCD5CDBE-B55C-2AD3-B04C-D552E6A8BCEB}"/>
              </a:ext>
            </a:extLst>
          </p:cNvPr>
          <p:cNvSpPr>
            <a:spLocks noGrp="1"/>
          </p:cNvSpPr>
          <p:nvPr>
            <p:ph type="body" sz="quarter" idx="27" hasCustomPrompt="1"/>
          </p:nvPr>
        </p:nvSpPr>
        <p:spPr>
          <a:xfrm>
            <a:off x="1020762" y="245800"/>
            <a:ext cx="5069941" cy="704850"/>
          </a:xfrm>
        </p:spPr>
        <p:txBody>
          <a:bodyPr>
            <a:normAutofit/>
          </a:bodyPr>
          <a:lstStyle>
            <a:lvl1pPr marL="0" indent="0" algn="ctr">
              <a:buNone/>
              <a:defRPr sz="4400">
                <a:solidFill>
                  <a:schemeClr val="bg1"/>
                </a:solidFill>
                <a:latin typeface="+mj-lt"/>
              </a:defRPr>
            </a:lvl1pPr>
          </a:lstStyle>
          <a:p>
            <a:pPr lvl="0"/>
            <a:r>
              <a:rPr lang="en-US">
                <a:latin typeface="+mj-lt"/>
              </a:rPr>
              <a:t>Contents/Agenda</a:t>
            </a:r>
            <a:endParaRPr lang="en-US"/>
          </a:p>
        </p:txBody>
      </p:sp>
      <p:pic>
        <p:nvPicPr>
          <p:cNvPr id="3" name="Picture 2" descr="Logo&#10;&#10;Description automatically generated">
            <a:extLst>
              <a:ext uri="{FF2B5EF4-FFF2-40B4-BE49-F238E27FC236}">
                <a16:creationId xmlns:a16="http://schemas.microsoft.com/office/drawing/2014/main" id="{C87058F3-9CFF-8944-C4BC-EF3EA4A2E3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10" y="110154"/>
            <a:ext cx="895487" cy="1005840"/>
          </a:xfrm>
          <a:prstGeom prst="rect">
            <a:avLst/>
          </a:prstGeom>
        </p:spPr>
      </p:pic>
      <p:sp>
        <p:nvSpPr>
          <p:cNvPr id="6" name="Picture Placeholder 5">
            <a:extLst>
              <a:ext uri="{FF2B5EF4-FFF2-40B4-BE49-F238E27FC236}">
                <a16:creationId xmlns:a16="http://schemas.microsoft.com/office/drawing/2014/main" id="{91DC6613-613D-E837-5531-C072753F144E}"/>
              </a:ext>
            </a:extLst>
          </p:cNvPr>
          <p:cNvSpPr>
            <a:spLocks noGrp="1"/>
          </p:cNvSpPr>
          <p:nvPr>
            <p:ph type="pic" sz="quarter" idx="28"/>
          </p:nvPr>
        </p:nvSpPr>
        <p:spPr>
          <a:xfrm>
            <a:off x="678066" y="2014036"/>
            <a:ext cx="5839764" cy="4090758"/>
          </a:xfrm>
        </p:spPr>
        <p:txBody>
          <a:bodyPr/>
          <a:lstStyle>
            <a:lvl1pPr>
              <a:defRPr lang="en-US"/>
            </a:lvl1pPr>
          </a:lstStyle>
          <a:p>
            <a:r>
              <a:rPr lang="en-US"/>
              <a:t>Click icon to add picture</a:t>
            </a:r>
          </a:p>
        </p:txBody>
      </p:sp>
    </p:spTree>
    <p:extLst>
      <p:ext uri="{BB962C8B-B14F-4D97-AF65-F5344CB8AC3E}">
        <p14:creationId xmlns:p14="http://schemas.microsoft.com/office/powerpoint/2010/main" val="2709187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AD2E7C8-AC8C-01AB-D291-93E55F918A54}"/>
              </a:ext>
            </a:extLst>
          </p:cNvPr>
          <p:cNvSpPr>
            <a:spLocks noGrp="1"/>
          </p:cNvSpPr>
          <p:nvPr>
            <p:ph type="pic" sz="quarter" idx="15"/>
          </p:nvPr>
        </p:nvSpPr>
        <p:spPr>
          <a:xfrm>
            <a:off x="0" y="0"/>
            <a:ext cx="12192000" cy="6858000"/>
          </a:xfrm>
        </p:spPr>
        <p:txBody>
          <a:bodyPr/>
          <a:lstStyle>
            <a:lvl1pPr algn="r">
              <a:defRPr/>
            </a:lvl1pPr>
          </a:lstStyle>
          <a:p>
            <a:r>
              <a:rPr lang="en-US"/>
              <a:t>Click icon to add picture</a:t>
            </a:r>
          </a:p>
        </p:txBody>
      </p:sp>
      <p:sp>
        <p:nvSpPr>
          <p:cNvPr id="9" name="Content Placeholder 8">
            <a:extLst>
              <a:ext uri="{FF2B5EF4-FFF2-40B4-BE49-F238E27FC236}">
                <a16:creationId xmlns:a16="http://schemas.microsoft.com/office/drawing/2014/main" id="{1EC2159B-8EC2-9E68-4EDF-88F5EA3A691E}"/>
              </a:ext>
            </a:extLst>
          </p:cNvPr>
          <p:cNvSpPr>
            <a:spLocks noGrp="1" noRot="1" noMove="1" noResize="1" noEditPoints="1" noAdjustHandles="1" noChangeArrowheads="1" noChangeShapeType="1"/>
          </p:cNvSpPr>
          <p:nvPr>
            <p:ph sz="quarter" idx="14" hasCustomPrompt="1"/>
          </p:nvPr>
        </p:nvSpPr>
        <p:spPr>
          <a:xfrm>
            <a:off x="481013" y="0"/>
            <a:ext cx="5335587" cy="6477000"/>
          </a:xfrm>
          <a:solidFill>
            <a:schemeClr val="tx2">
              <a:alpha val="88000"/>
            </a:schemeClr>
          </a:solidFill>
          <a:effectLst>
            <a:outerShdw blurRad="101600" dist="88900" dir="2700000" algn="tl" rotWithShape="0">
              <a:prstClr val="black">
                <a:alpha val="73000"/>
              </a:prstClr>
            </a:outerShdw>
          </a:effectLst>
        </p:spPr>
        <p:txBody>
          <a:bodyPr/>
          <a:lstStyle>
            <a:lvl1pPr marL="0" indent="0">
              <a:buNone/>
              <a:defRPr/>
            </a:lvl1pPr>
          </a:lstStyle>
          <a:p>
            <a:pPr lvl="0"/>
            <a:r>
              <a:rPr lang="en-US"/>
              <a:t> </a:t>
            </a:r>
          </a:p>
        </p:txBody>
      </p:sp>
      <p:sp>
        <p:nvSpPr>
          <p:cNvPr id="2" name="Title 1">
            <a:extLst>
              <a:ext uri="{FF2B5EF4-FFF2-40B4-BE49-F238E27FC236}">
                <a16:creationId xmlns:a16="http://schemas.microsoft.com/office/drawing/2014/main" id="{1139D28D-5136-88C4-5512-41B9B0B04D5F}"/>
              </a:ext>
            </a:extLst>
          </p:cNvPr>
          <p:cNvSpPr>
            <a:spLocks noGrp="1"/>
          </p:cNvSpPr>
          <p:nvPr>
            <p:ph type="ctrTitle"/>
          </p:nvPr>
        </p:nvSpPr>
        <p:spPr>
          <a:xfrm>
            <a:off x="721896" y="474215"/>
            <a:ext cx="4790631" cy="2726185"/>
          </a:xfrm>
        </p:spPr>
        <p:txBody>
          <a:bodyPr anchor="b">
            <a:normAutofit/>
          </a:bodyPr>
          <a:lstStyle>
            <a:lvl1pPr algn="ctr">
              <a:defRPr sz="405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DE564CC5-D86A-7705-FB35-6715BEE984B2}"/>
              </a:ext>
            </a:extLst>
          </p:cNvPr>
          <p:cNvSpPr>
            <a:spLocks noGrp="1"/>
          </p:cNvSpPr>
          <p:nvPr>
            <p:ph type="subTitle" idx="1"/>
          </p:nvPr>
        </p:nvSpPr>
        <p:spPr>
          <a:xfrm>
            <a:off x="721896" y="3468384"/>
            <a:ext cx="4790631" cy="1849574"/>
          </a:xfrm>
        </p:spPr>
        <p:txBody>
          <a:bodyPr/>
          <a:lstStyle>
            <a:lvl1pPr marL="0" indent="0" algn="ctr">
              <a:buNone/>
              <a:defRPr sz="180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7BFF9C4-9220-1C18-F506-25A92F4DD49C}"/>
              </a:ext>
            </a:extLst>
          </p:cNvPr>
          <p:cNvSpPr>
            <a:spLocks noGrp="1"/>
          </p:cNvSpPr>
          <p:nvPr>
            <p:ph type="dt" sz="half" idx="10"/>
          </p:nvPr>
        </p:nvSpPr>
        <p:spPr>
          <a:xfrm>
            <a:off x="721895" y="5800827"/>
            <a:ext cx="2743200" cy="365125"/>
          </a:xfrm>
          <a:prstGeom prst="rect">
            <a:avLst/>
          </a:prstGeom>
        </p:spPr>
        <p:txBody>
          <a:bodyPr/>
          <a:lstStyle>
            <a:lvl1pPr>
              <a:defRPr>
                <a:solidFill>
                  <a:schemeClr val="bg1"/>
                </a:solidFill>
              </a:defRPr>
            </a:lvl1pPr>
          </a:lstStyle>
          <a:p>
            <a:fld id="{06555DA0-3C42-4E59-B5E3-54EE1497C8B0}" type="datetimeFigureOut">
              <a:rPr lang="en-US" smtClean="0"/>
              <a:pPr/>
              <a:t>4/21/2025</a:t>
            </a:fld>
            <a:endParaRPr lang="en-US"/>
          </a:p>
        </p:txBody>
      </p:sp>
      <p:sp>
        <p:nvSpPr>
          <p:cNvPr id="6" name="Online Image Placeholder 6">
            <a:extLst>
              <a:ext uri="{FF2B5EF4-FFF2-40B4-BE49-F238E27FC236}">
                <a16:creationId xmlns:a16="http://schemas.microsoft.com/office/drawing/2014/main" id="{BE6CA31E-79BF-37A1-F8C5-30AC6B6ECFC9}"/>
              </a:ext>
            </a:extLst>
          </p:cNvPr>
          <p:cNvSpPr>
            <a:spLocks noGrp="1" noRot="1" noMove="1" noResize="1" noEditPoints="1" noAdjustHandles="1" noChangeArrowheads="1" noChangeShapeType="1"/>
          </p:cNvSpPr>
          <p:nvPr>
            <p:ph type="clipArt" sz="quarter" idx="13" hasCustomPrompt="1"/>
          </p:nvPr>
        </p:nvSpPr>
        <p:spPr>
          <a:xfrm>
            <a:off x="10058400" y="4455245"/>
            <a:ext cx="1949779" cy="2255983"/>
          </a:xfrm>
          <a:blipFill>
            <a:blip r:embed="rId2">
              <a:extLst>
                <a:ext uri="{28A0092B-C50C-407E-A947-70E740481C1C}">
                  <a14:useLocalDpi xmlns:a14="http://schemas.microsoft.com/office/drawing/2010/main" val="0"/>
                </a:ext>
              </a:extLst>
            </a:blip>
            <a:stretch>
              <a:fillRect/>
            </a:stretch>
          </a:blipFill>
        </p:spPr>
        <p:txBody>
          <a:bodyPr lIns="365760"/>
          <a:lstStyle>
            <a:lvl1pPr marL="0" indent="0">
              <a:buNone/>
              <a:defRPr/>
            </a:lvl1pPr>
          </a:lstStyle>
          <a:p>
            <a:r>
              <a:rPr lang="en-US"/>
              <a:t> </a:t>
            </a:r>
          </a:p>
        </p:txBody>
      </p:sp>
      <p:sp>
        <p:nvSpPr>
          <p:cNvPr id="7" name="Online Image Placeholder 6">
            <a:extLst>
              <a:ext uri="{FF2B5EF4-FFF2-40B4-BE49-F238E27FC236}">
                <a16:creationId xmlns:a16="http://schemas.microsoft.com/office/drawing/2014/main" id="{AEB5E5F2-2113-D501-0B50-E9EAC6D92208}"/>
              </a:ext>
            </a:extLst>
          </p:cNvPr>
          <p:cNvSpPr>
            <a:spLocks noGrp="1"/>
          </p:cNvSpPr>
          <p:nvPr>
            <p:ph type="clipArt" sz="quarter" idx="16" hasCustomPrompt="1"/>
          </p:nvPr>
        </p:nvSpPr>
        <p:spPr>
          <a:xfrm>
            <a:off x="722314" y="3317875"/>
            <a:ext cx="4789487" cy="46038"/>
          </a:xfrm>
          <a:solidFill>
            <a:schemeClr val="bg1"/>
          </a:solidFill>
        </p:spPr>
        <p:txBody>
          <a:bodyPr/>
          <a:lstStyle>
            <a:lvl1pPr marL="0" indent="0">
              <a:buNone/>
              <a:defRPr/>
            </a:lvl1pPr>
          </a:lstStyle>
          <a:p>
            <a:r>
              <a:rPr lang="en-US"/>
              <a:t> </a:t>
            </a:r>
          </a:p>
        </p:txBody>
      </p:sp>
    </p:spTree>
    <p:extLst>
      <p:ext uri="{BB962C8B-B14F-4D97-AF65-F5344CB8AC3E}">
        <p14:creationId xmlns:p14="http://schemas.microsoft.com/office/powerpoint/2010/main" val="2646400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81D8BCF-3EA8-EB5E-772B-0E150F990A21}"/>
              </a:ext>
            </a:extLst>
          </p:cNvPr>
          <p:cNvSpPr/>
          <p:nvPr userDrawn="1"/>
        </p:nvSpPr>
        <p:spPr>
          <a:xfrm>
            <a:off x="6518496" y="0"/>
            <a:ext cx="5069941" cy="6344240"/>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Subtitle 2">
            <a:extLst>
              <a:ext uri="{FF2B5EF4-FFF2-40B4-BE49-F238E27FC236}">
                <a16:creationId xmlns:a16="http://schemas.microsoft.com/office/drawing/2014/main" id="{3B8399E1-4627-440F-D813-A5D073622222}"/>
              </a:ext>
            </a:extLst>
          </p:cNvPr>
          <p:cNvSpPr>
            <a:spLocks noGrp="1"/>
          </p:cNvSpPr>
          <p:nvPr>
            <p:ph type="subTitle" idx="1" hasCustomPrompt="1"/>
          </p:nvPr>
        </p:nvSpPr>
        <p:spPr>
          <a:xfrm>
            <a:off x="1020555" y="1038586"/>
            <a:ext cx="5069941" cy="629470"/>
          </a:xfrm>
        </p:spPr>
        <p:txBody>
          <a:bodyPr/>
          <a:lstStyle>
            <a:lvl1pPr marL="0" indent="0" algn="ctr">
              <a:buNone/>
              <a:defRPr sz="1800">
                <a:solidFill>
                  <a:schemeClr val="tx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Subtext if needed</a:t>
            </a:r>
          </a:p>
        </p:txBody>
      </p:sp>
      <p:sp>
        <p:nvSpPr>
          <p:cNvPr id="54" name="Text Placeholder 53">
            <a:extLst>
              <a:ext uri="{FF2B5EF4-FFF2-40B4-BE49-F238E27FC236}">
                <a16:creationId xmlns:a16="http://schemas.microsoft.com/office/drawing/2014/main" id="{F8AD6800-3E01-AE11-7598-28E7F499AFBE}"/>
              </a:ext>
            </a:extLst>
          </p:cNvPr>
          <p:cNvSpPr>
            <a:spLocks noGrp="1"/>
          </p:cNvSpPr>
          <p:nvPr>
            <p:ph type="body" sz="quarter" idx="11" hasCustomPrompt="1"/>
          </p:nvPr>
        </p:nvSpPr>
        <p:spPr>
          <a:xfrm>
            <a:off x="6724651" y="337592"/>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1</a:t>
            </a:r>
          </a:p>
        </p:txBody>
      </p:sp>
      <p:sp>
        <p:nvSpPr>
          <p:cNvPr id="55" name="Text Placeholder 53">
            <a:extLst>
              <a:ext uri="{FF2B5EF4-FFF2-40B4-BE49-F238E27FC236}">
                <a16:creationId xmlns:a16="http://schemas.microsoft.com/office/drawing/2014/main" id="{EC5EDC06-31D4-144E-5AFA-00BD96827739}"/>
              </a:ext>
            </a:extLst>
          </p:cNvPr>
          <p:cNvSpPr>
            <a:spLocks noGrp="1"/>
          </p:cNvSpPr>
          <p:nvPr>
            <p:ph type="body" sz="quarter" idx="12" hasCustomPrompt="1"/>
          </p:nvPr>
        </p:nvSpPr>
        <p:spPr>
          <a:xfrm>
            <a:off x="6743700" y="1081957"/>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2</a:t>
            </a:r>
          </a:p>
        </p:txBody>
      </p:sp>
      <p:sp>
        <p:nvSpPr>
          <p:cNvPr id="56" name="Text Placeholder 53">
            <a:extLst>
              <a:ext uri="{FF2B5EF4-FFF2-40B4-BE49-F238E27FC236}">
                <a16:creationId xmlns:a16="http://schemas.microsoft.com/office/drawing/2014/main" id="{23D32191-0D5A-F307-846D-0BBE2DF85235}"/>
              </a:ext>
            </a:extLst>
          </p:cNvPr>
          <p:cNvSpPr>
            <a:spLocks noGrp="1"/>
          </p:cNvSpPr>
          <p:nvPr>
            <p:ph type="body" sz="quarter" idx="13" hasCustomPrompt="1"/>
          </p:nvPr>
        </p:nvSpPr>
        <p:spPr>
          <a:xfrm>
            <a:off x="6724650" y="1826322"/>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3</a:t>
            </a:r>
          </a:p>
        </p:txBody>
      </p:sp>
      <p:sp>
        <p:nvSpPr>
          <p:cNvPr id="57" name="Text Placeholder 53">
            <a:extLst>
              <a:ext uri="{FF2B5EF4-FFF2-40B4-BE49-F238E27FC236}">
                <a16:creationId xmlns:a16="http://schemas.microsoft.com/office/drawing/2014/main" id="{B02382A6-6CB2-731C-425A-DDF6658AEB98}"/>
              </a:ext>
            </a:extLst>
          </p:cNvPr>
          <p:cNvSpPr>
            <a:spLocks noGrp="1"/>
          </p:cNvSpPr>
          <p:nvPr>
            <p:ph type="body" sz="quarter" idx="14" hasCustomPrompt="1"/>
          </p:nvPr>
        </p:nvSpPr>
        <p:spPr>
          <a:xfrm>
            <a:off x="6708956" y="2570687"/>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4</a:t>
            </a:r>
          </a:p>
        </p:txBody>
      </p:sp>
      <p:sp>
        <p:nvSpPr>
          <p:cNvPr id="58" name="Text Placeholder 53">
            <a:extLst>
              <a:ext uri="{FF2B5EF4-FFF2-40B4-BE49-F238E27FC236}">
                <a16:creationId xmlns:a16="http://schemas.microsoft.com/office/drawing/2014/main" id="{A43DC5EE-FD35-68CC-12C3-70C53054EA3A}"/>
              </a:ext>
            </a:extLst>
          </p:cNvPr>
          <p:cNvSpPr>
            <a:spLocks noGrp="1"/>
          </p:cNvSpPr>
          <p:nvPr>
            <p:ph type="body" sz="quarter" idx="15" hasCustomPrompt="1"/>
          </p:nvPr>
        </p:nvSpPr>
        <p:spPr>
          <a:xfrm>
            <a:off x="6699430" y="3315050"/>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5</a:t>
            </a:r>
          </a:p>
        </p:txBody>
      </p:sp>
      <p:sp>
        <p:nvSpPr>
          <p:cNvPr id="59" name="Text Placeholder 53">
            <a:extLst>
              <a:ext uri="{FF2B5EF4-FFF2-40B4-BE49-F238E27FC236}">
                <a16:creationId xmlns:a16="http://schemas.microsoft.com/office/drawing/2014/main" id="{98FFE347-1D80-BA6A-702E-89536A9A0A24}"/>
              </a:ext>
            </a:extLst>
          </p:cNvPr>
          <p:cNvSpPr>
            <a:spLocks noGrp="1"/>
          </p:cNvSpPr>
          <p:nvPr>
            <p:ph type="body" sz="quarter" idx="16" hasCustomPrompt="1"/>
          </p:nvPr>
        </p:nvSpPr>
        <p:spPr>
          <a:xfrm>
            <a:off x="6718480" y="4059417"/>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6</a:t>
            </a:r>
          </a:p>
        </p:txBody>
      </p:sp>
      <p:sp>
        <p:nvSpPr>
          <p:cNvPr id="60" name="Text Placeholder 53">
            <a:extLst>
              <a:ext uri="{FF2B5EF4-FFF2-40B4-BE49-F238E27FC236}">
                <a16:creationId xmlns:a16="http://schemas.microsoft.com/office/drawing/2014/main" id="{6B454849-4556-3F76-7D5D-A350873C2C19}"/>
              </a:ext>
            </a:extLst>
          </p:cNvPr>
          <p:cNvSpPr>
            <a:spLocks noGrp="1"/>
          </p:cNvSpPr>
          <p:nvPr>
            <p:ph type="body" sz="quarter" idx="17" hasCustomPrompt="1"/>
          </p:nvPr>
        </p:nvSpPr>
        <p:spPr>
          <a:xfrm>
            <a:off x="6699428" y="4803782"/>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7</a:t>
            </a:r>
          </a:p>
        </p:txBody>
      </p:sp>
      <p:sp>
        <p:nvSpPr>
          <p:cNvPr id="61" name="Text Placeholder 53">
            <a:extLst>
              <a:ext uri="{FF2B5EF4-FFF2-40B4-BE49-F238E27FC236}">
                <a16:creationId xmlns:a16="http://schemas.microsoft.com/office/drawing/2014/main" id="{6A5840F2-1FE9-5013-B2CC-36B850DA90D1}"/>
              </a:ext>
            </a:extLst>
          </p:cNvPr>
          <p:cNvSpPr>
            <a:spLocks noGrp="1"/>
          </p:cNvSpPr>
          <p:nvPr>
            <p:ph type="body" sz="quarter" idx="18" hasCustomPrompt="1"/>
          </p:nvPr>
        </p:nvSpPr>
        <p:spPr>
          <a:xfrm>
            <a:off x="6699428" y="5548150"/>
            <a:ext cx="571621" cy="493317"/>
          </a:xfrm>
          <a:prstGeom prst="hexagon">
            <a:avLst/>
          </a:prstGeom>
          <a:solidFill>
            <a:schemeClr val="bg1"/>
          </a:solidFill>
          <a:ln w="28575">
            <a:solidFill>
              <a:schemeClr val="accent1"/>
            </a:solidFill>
          </a:ln>
          <a:effectLst>
            <a:reflection blurRad="6350" stA="52000" endA="300" endPos="35000" dir="5400000" sy="-100000" algn="bl" rotWithShape="0"/>
          </a:effectLst>
        </p:spPr>
        <p:txBody>
          <a:bodyPr anchor="ctr" anchorCtr="0"/>
          <a:lstStyle>
            <a:lvl1pPr marL="0" indent="0" algn="ctr">
              <a:buNone/>
              <a:defRPr b="1">
                <a:latin typeface="Rockwell" panose="02060603020205020403" pitchFamily="18" charset="0"/>
              </a:defRPr>
            </a:lvl1pPr>
          </a:lstStyle>
          <a:p>
            <a:pPr lvl="0"/>
            <a:r>
              <a:rPr lang="en-US"/>
              <a:t>8</a:t>
            </a:r>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7502426" y="409278"/>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4" name="Text Placeholder 62">
            <a:extLst>
              <a:ext uri="{FF2B5EF4-FFF2-40B4-BE49-F238E27FC236}">
                <a16:creationId xmlns:a16="http://schemas.microsoft.com/office/drawing/2014/main" id="{D55341DB-26C5-7B99-2A7D-6D74474C8AD3}"/>
              </a:ext>
            </a:extLst>
          </p:cNvPr>
          <p:cNvSpPr>
            <a:spLocks noGrp="1"/>
          </p:cNvSpPr>
          <p:nvPr>
            <p:ph type="body" sz="quarter" idx="20" hasCustomPrompt="1"/>
          </p:nvPr>
        </p:nvSpPr>
        <p:spPr>
          <a:xfrm>
            <a:off x="7502426" y="1149525"/>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5" name="Text Placeholder 62">
            <a:extLst>
              <a:ext uri="{FF2B5EF4-FFF2-40B4-BE49-F238E27FC236}">
                <a16:creationId xmlns:a16="http://schemas.microsoft.com/office/drawing/2014/main" id="{443C4578-39B7-2B66-9CCC-8E65549A19BB}"/>
              </a:ext>
            </a:extLst>
          </p:cNvPr>
          <p:cNvSpPr>
            <a:spLocks noGrp="1"/>
          </p:cNvSpPr>
          <p:nvPr>
            <p:ph type="body" sz="quarter" idx="21" hasCustomPrompt="1"/>
          </p:nvPr>
        </p:nvSpPr>
        <p:spPr>
          <a:xfrm>
            <a:off x="7509945" y="1889772"/>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6" name="Text Placeholder 62">
            <a:extLst>
              <a:ext uri="{FF2B5EF4-FFF2-40B4-BE49-F238E27FC236}">
                <a16:creationId xmlns:a16="http://schemas.microsoft.com/office/drawing/2014/main" id="{9CBA4155-5904-9FA1-87EE-77AB6F0807B4}"/>
              </a:ext>
            </a:extLst>
          </p:cNvPr>
          <p:cNvSpPr>
            <a:spLocks noGrp="1"/>
          </p:cNvSpPr>
          <p:nvPr>
            <p:ph type="body" sz="quarter" idx="22" hasCustomPrompt="1"/>
          </p:nvPr>
        </p:nvSpPr>
        <p:spPr>
          <a:xfrm>
            <a:off x="7509945" y="2630019"/>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7" name="Text Placeholder 62">
            <a:extLst>
              <a:ext uri="{FF2B5EF4-FFF2-40B4-BE49-F238E27FC236}">
                <a16:creationId xmlns:a16="http://schemas.microsoft.com/office/drawing/2014/main" id="{D99F7800-F724-900D-7142-598B70E5A44F}"/>
              </a:ext>
            </a:extLst>
          </p:cNvPr>
          <p:cNvSpPr>
            <a:spLocks noGrp="1"/>
          </p:cNvSpPr>
          <p:nvPr>
            <p:ph type="body" sz="quarter" idx="23" hasCustomPrompt="1"/>
          </p:nvPr>
        </p:nvSpPr>
        <p:spPr>
          <a:xfrm>
            <a:off x="7513465" y="3370266"/>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8" name="Text Placeholder 62">
            <a:extLst>
              <a:ext uri="{FF2B5EF4-FFF2-40B4-BE49-F238E27FC236}">
                <a16:creationId xmlns:a16="http://schemas.microsoft.com/office/drawing/2014/main" id="{23A4AF14-105A-96C7-9ECC-588A47DCBBBC}"/>
              </a:ext>
            </a:extLst>
          </p:cNvPr>
          <p:cNvSpPr>
            <a:spLocks noGrp="1"/>
          </p:cNvSpPr>
          <p:nvPr>
            <p:ph type="body" sz="quarter" idx="24" hasCustomPrompt="1"/>
          </p:nvPr>
        </p:nvSpPr>
        <p:spPr>
          <a:xfrm>
            <a:off x="7513465" y="4110513"/>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69" name="Text Placeholder 62">
            <a:extLst>
              <a:ext uri="{FF2B5EF4-FFF2-40B4-BE49-F238E27FC236}">
                <a16:creationId xmlns:a16="http://schemas.microsoft.com/office/drawing/2014/main" id="{A0E08895-88F7-336A-3774-40EAA17EB32B}"/>
              </a:ext>
            </a:extLst>
          </p:cNvPr>
          <p:cNvSpPr>
            <a:spLocks noGrp="1"/>
          </p:cNvSpPr>
          <p:nvPr>
            <p:ph type="body" sz="quarter" idx="25" hasCustomPrompt="1"/>
          </p:nvPr>
        </p:nvSpPr>
        <p:spPr>
          <a:xfrm>
            <a:off x="7520982" y="4850760"/>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70" name="Text Placeholder 62">
            <a:extLst>
              <a:ext uri="{FF2B5EF4-FFF2-40B4-BE49-F238E27FC236}">
                <a16:creationId xmlns:a16="http://schemas.microsoft.com/office/drawing/2014/main" id="{9C098C15-D033-D5B2-6F6C-BBDBA823394B}"/>
              </a:ext>
            </a:extLst>
          </p:cNvPr>
          <p:cNvSpPr>
            <a:spLocks noGrp="1"/>
          </p:cNvSpPr>
          <p:nvPr>
            <p:ph type="body" sz="quarter" idx="26" hasCustomPrompt="1"/>
          </p:nvPr>
        </p:nvSpPr>
        <p:spPr>
          <a:xfrm>
            <a:off x="7502426" y="5591010"/>
            <a:ext cx="3790951" cy="407592"/>
          </a:xfrm>
        </p:spPr>
        <p:txBody>
          <a:bodyPr anchor="ctr" anchorCtr="0"/>
          <a:lstStyle>
            <a:lvl1pPr marL="0" indent="0">
              <a:lnSpc>
                <a:spcPct val="100000"/>
              </a:lnSpc>
              <a:spcBef>
                <a:spcPts val="0"/>
              </a:spcBef>
              <a:buNone/>
              <a:defRPr>
                <a:solidFill>
                  <a:schemeClr val="bg1"/>
                </a:solidFill>
              </a:defRPr>
            </a:lvl1pPr>
          </a:lstStyle>
          <a:p>
            <a:pPr lvl="0"/>
            <a:r>
              <a:rPr lang="en-US"/>
              <a:t>Type In Item</a:t>
            </a:r>
          </a:p>
        </p:txBody>
      </p:sp>
      <p:sp>
        <p:nvSpPr>
          <p:cNvPr id="4" name="Hexagon 3">
            <a:extLst>
              <a:ext uri="{FF2B5EF4-FFF2-40B4-BE49-F238E27FC236}">
                <a16:creationId xmlns:a16="http://schemas.microsoft.com/office/drawing/2014/main" id="{40A32D2C-00E2-580D-5553-3A96107040C8}"/>
              </a:ext>
            </a:extLst>
          </p:cNvPr>
          <p:cNvSpPr/>
          <p:nvPr userDrawn="1"/>
        </p:nvSpPr>
        <p:spPr>
          <a:xfrm>
            <a:off x="150830" y="207484"/>
            <a:ext cx="6161511"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2" name="Text Placeholder 71">
            <a:extLst>
              <a:ext uri="{FF2B5EF4-FFF2-40B4-BE49-F238E27FC236}">
                <a16:creationId xmlns:a16="http://schemas.microsoft.com/office/drawing/2014/main" id="{FCD5CDBE-B55C-2AD3-B04C-D552E6A8BCEB}"/>
              </a:ext>
            </a:extLst>
          </p:cNvPr>
          <p:cNvSpPr>
            <a:spLocks noGrp="1"/>
          </p:cNvSpPr>
          <p:nvPr>
            <p:ph type="body" sz="quarter" idx="27" hasCustomPrompt="1"/>
          </p:nvPr>
        </p:nvSpPr>
        <p:spPr>
          <a:xfrm>
            <a:off x="1020763" y="245800"/>
            <a:ext cx="5069941" cy="704850"/>
          </a:xfrm>
        </p:spPr>
        <p:txBody>
          <a:bodyPr>
            <a:normAutofit/>
          </a:bodyPr>
          <a:lstStyle>
            <a:lvl1pPr marL="0" indent="0" algn="ctr">
              <a:buNone/>
              <a:defRPr sz="3300">
                <a:solidFill>
                  <a:schemeClr val="bg1"/>
                </a:solidFill>
                <a:latin typeface="+mj-lt"/>
              </a:defRPr>
            </a:lvl1pPr>
          </a:lstStyle>
          <a:p>
            <a:pPr lvl="0"/>
            <a:r>
              <a:rPr lang="en-US">
                <a:latin typeface="+mj-lt"/>
              </a:rPr>
              <a:t>Contents/Agenda</a:t>
            </a:r>
            <a:endParaRPr lang="en-US"/>
          </a:p>
        </p:txBody>
      </p:sp>
      <p:pic>
        <p:nvPicPr>
          <p:cNvPr id="3" name="Picture 2" descr="Logo&#10;&#10;Description automatically generated">
            <a:extLst>
              <a:ext uri="{FF2B5EF4-FFF2-40B4-BE49-F238E27FC236}">
                <a16:creationId xmlns:a16="http://schemas.microsoft.com/office/drawing/2014/main" id="{C87058F3-9CFF-8944-C4BC-EF3EA4A2E3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8911" y="110154"/>
            <a:ext cx="895487" cy="1005840"/>
          </a:xfrm>
          <a:prstGeom prst="rect">
            <a:avLst/>
          </a:prstGeom>
        </p:spPr>
      </p:pic>
      <p:sp>
        <p:nvSpPr>
          <p:cNvPr id="6" name="Picture Placeholder 5">
            <a:extLst>
              <a:ext uri="{FF2B5EF4-FFF2-40B4-BE49-F238E27FC236}">
                <a16:creationId xmlns:a16="http://schemas.microsoft.com/office/drawing/2014/main" id="{91DC6613-613D-E837-5531-C072753F144E}"/>
              </a:ext>
            </a:extLst>
          </p:cNvPr>
          <p:cNvSpPr>
            <a:spLocks noGrp="1"/>
          </p:cNvSpPr>
          <p:nvPr>
            <p:ph type="pic" sz="quarter" idx="28"/>
          </p:nvPr>
        </p:nvSpPr>
        <p:spPr>
          <a:xfrm>
            <a:off x="678067" y="2014036"/>
            <a:ext cx="5839764" cy="4090758"/>
          </a:xfrm>
        </p:spPr>
        <p:txBody>
          <a:bodyPr/>
          <a:lstStyle>
            <a:lvl1pPr>
              <a:defRPr lang="en-US"/>
            </a:lvl1pPr>
          </a:lstStyle>
          <a:p>
            <a:r>
              <a:rPr lang="en-US"/>
              <a:t>Click icon to add picture</a:t>
            </a:r>
          </a:p>
        </p:txBody>
      </p:sp>
    </p:spTree>
    <p:extLst>
      <p:ext uri="{BB962C8B-B14F-4D97-AF65-F5344CB8AC3E}">
        <p14:creationId xmlns:p14="http://schemas.microsoft.com/office/powerpoint/2010/main" val="443431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1BB35ED-C1BA-5FF8-6922-C4B88D1270FB}"/>
              </a:ext>
            </a:extLst>
          </p:cNvPr>
          <p:cNvSpPr>
            <a:spLocks noGrp="1"/>
          </p:cNvSpPr>
          <p:nvPr>
            <p:ph type="pic" sz="quarter" idx="10"/>
          </p:nvPr>
        </p:nvSpPr>
        <p:spPr>
          <a:xfrm>
            <a:off x="4684728" y="1078178"/>
            <a:ext cx="7253288" cy="4775200"/>
          </a:xfrm>
          <a:custGeom>
            <a:avLst/>
            <a:gdLst>
              <a:gd name="connsiteX0" fmla="*/ 10518 w 7253288"/>
              <a:gd name="connsiteY0" fmla="*/ 0 h 4775200"/>
              <a:gd name="connsiteX1" fmla="*/ 7253288 w 7253288"/>
              <a:gd name="connsiteY1" fmla="*/ 0 h 4775200"/>
              <a:gd name="connsiteX2" fmla="*/ 7253288 w 7253288"/>
              <a:gd name="connsiteY2" fmla="*/ 4775200 h 4775200"/>
              <a:gd name="connsiteX3" fmla="*/ 0 w 7253288"/>
              <a:gd name="connsiteY3" fmla="*/ 4775200 h 4775200"/>
              <a:gd name="connsiteX4" fmla="*/ 0 w 7253288"/>
              <a:gd name="connsiteY4" fmla="*/ 4767958 h 4775200"/>
              <a:gd name="connsiteX5" fmla="*/ 1197250 w 7253288"/>
              <a:gd name="connsiteY5" fmla="*/ 2373462 h 477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53288" h="4775200">
                <a:moveTo>
                  <a:pt x="10518" y="0"/>
                </a:moveTo>
                <a:lnTo>
                  <a:pt x="7253288" y="0"/>
                </a:lnTo>
                <a:lnTo>
                  <a:pt x="7253288" y="4775200"/>
                </a:lnTo>
                <a:lnTo>
                  <a:pt x="0" y="4775200"/>
                </a:lnTo>
                <a:lnTo>
                  <a:pt x="0" y="4767958"/>
                </a:lnTo>
                <a:lnTo>
                  <a:pt x="1197250" y="2373462"/>
                </a:lnTo>
                <a:close/>
              </a:path>
            </a:pathLst>
          </a:custGeom>
          <a:effectLst>
            <a:outerShdw blurRad="88900" dist="101600" dir="2700000" algn="tl" rotWithShape="0">
              <a:prstClr val="black">
                <a:alpha val="40000"/>
              </a:prstClr>
            </a:outerShdw>
          </a:effectLst>
        </p:spPr>
        <p:txBody>
          <a:bodyPr wrap="square">
            <a:noAutofit/>
          </a:bodyPr>
          <a:lstStyle>
            <a:lvl1pPr algn="ctr">
              <a:defRPr/>
            </a:lvl1pPr>
          </a:lstStyle>
          <a:p>
            <a:r>
              <a:rPr lang="en-US"/>
              <a:t>Click icon to add picture</a:t>
            </a:r>
          </a:p>
        </p:txBody>
      </p:sp>
      <p:grpSp>
        <p:nvGrpSpPr>
          <p:cNvPr id="25" name="Group 24">
            <a:extLst>
              <a:ext uri="{FF2B5EF4-FFF2-40B4-BE49-F238E27FC236}">
                <a16:creationId xmlns:a16="http://schemas.microsoft.com/office/drawing/2014/main" id="{6AF0B33F-2B0C-C35E-194E-B1C63B51FD8F}"/>
              </a:ext>
            </a:extLst>
          </p:cNvPr>
          <p:cNvGrpSpPr/>
          <p:nvPr userDrawn="1"/>
        </p:nvGrpSpPr>
        <p:grpSpPr>
          <a:xfrm>
            <a:off x="-92196" y="-18850"/>
            <a:ext cx="5909807" cy="6886276"/>
            <a:chOff x="-92196" y="-18850"/>
            <a:chExt cx="5909807" cy="6886276"/>
          </a:xfrm>
        </p:grpSpPr>
        <p:sp>
          <p:nvSpPr>
            <p:cNvPr id="23" name="Hexagon 27">
              <a:extLst>
                <a:ext uri="{FF2B5EF4-FFF2-40B4-BE49-F238E27FC236}">
                  <a16:creationId xmlns:a16="http://schemas.microsoft.com/office/drawing/2014/main" id="{8C85AB34-57BF-1558-249F-C31BD9F5A7C6}"/>
                </a:ext>
              </a:extLst>
            </p:cNvPr>
            <p:cNvSpPr/>
            <p:nvPr userDrawn="1"/>
          </p:nvSpPr>
          <p:spPr>
            <a:xfrm>
              <a:off x="-5734" y="-9424"/>
              <a:ext cx="5823345" cy="6876850"/>
            </a:xfrm>
            <a:custGeom>
              <a:avLst/>
              <a:gdLst>
                <a:gd name="connsiteX0" fmla="*/ 0 w 7963230"/>
                <a:gd name="connsiteY0" fmla="*/ 3433714 h 6867427"/>
                <a:gd name="connsiteX1" fmla="*/ 1716857 w 7963230"/>
                <a:gd name="connsiteY1" fmla="*/ 2 h 6867427"/>
                <a:gd name="connsiteX2" fmla="*/ 6246373 w 7963230"/>
                <a:gd name="connsiteY2" fmla="*/ 2 h 6867427"/>
                <a:gd name="connsiteX3" fmla="*/ 7963230 w 7963230"/>
                <a:gd name="connsiteY3" fmla="*/ 3433714 h 6867427"/>
                <a:gd name="connsiteX4" fmla="*/ 6246373 w 7963230"/>
                <a:gd name="connsiteY4" fmla="*/ 6867425 h 6867427"/>
                <a:gd name="connsiteX5" fmla="*/ 1716857 w 7963230"/>
                <a:gd name="connsiteY5" fmla="*/ 6867425 h 6867427"/>
                <a:gd name="connsiteX6" fmla="*/ 0 w 7963230"/>
                <a:gd name="connsiteY6" fmla="*/ 3433714 h 6867427"/>
                <a:gd name="connsiteX0" fmla="*/ 27102 w 6246373"/>
                <a:gd name="connsiteY0" fmla="*/ 3386578 h 6867423"/>
                <a:gd name="connsiteX1" fmla="*/ 0 w 6246373"/>
                <a:gd name="connsiteY1" fmla="*/ 0 h 6867423"/>
                <a:gd name="connsiteX2" fmla="*/ 4529516 w 6246373"/>
                <a:gd name="connsiteY2" fmla="*/ 0 h 6867423"/>
                <a:gd name="connsiteX3" fmla="*/ 6246373 w 6246373"/>
                <a:gd name="connsiteY3" fmla="*/ 3433712 h 6867423"/>
                <a:gd name="connsiteX4" fmla="*/ 4529516 w 6246373"/>
                <a:gd name="connsiteY4" fmla="*/ 6867423 h 6867423"/>
                <a:gd name="connsiteX5" fmla="*/ 0 w 6246373"/>
                <a:gd name="connsiteY5" fmla="*/ 6867423 h 6867423"/>
                <a:gd name="connsiteX6" fmla="*/ 27102 w 6246373"/>
                <a:gd name="connsiteY6" fmla="*/ 3386578 h 6867423"/>
                <a:gd name="connsiteX0" fmla="*/ 0 w 6256978"/>
                <a:gd name="connsiteY0" fmla="*/ 3405431 h 6867423"/>
                <a:gd name="connsiteX1" fmla="*/ 10605 w 6256978"/>
                <a:gd name="connsiteY1" fmla="*/ 0 h 6867423"/>
                <a:gd name="connsiteX2" fmla="*/ 4540121 w 6256978"/>
                <a:gd name="connsiteY2" fmla="*/ 0 h 6867423"/>
                <a:gd name="connsiteX3" fmla="*/ 6256978 w 6256978"/>
                <a:gd name="connsiteY3" fmla="*/ 3433712 h 6867423"/>
                <a:gd name="connsiteX4" fmla="*/ 4540121 w 6256978"/>
                <a:gd name="connsiteY4" fmla="*/ 6867423 h 6867423"/>
                <a:gd name="connsiteX5" fmla="*/ 10605 w 6256978"/>
                <a:gd name="connsiteY5" fmla="*/ 6867423 h 6867423"/>
                <a:gd name="connsiteX6" fmla="*/ 0 w 6256978"/>
                <a:gd name="connsiteY6" fmla="*/ 3405431 h 6867423"/>
                <a:gd name="connsiteX0" fmla="*/ 0 w 6256978"/>
                <a:gd name="connsiteY0" fmla="*/ 3405431 h 6876850"/>
                <a:gd name="connsiteX1" fmla="*/ 10605 w 6256978"/>
                <a:gd name="connsiteY1" fmla="*/ 0 h 6876850"/>
                <a:gd name="connsiteX2" fmla="*/ 4540121 w 6256978"/>
                <a:gd name="connsiteY2" fmla="*/ 0 h 6876850"/>
                <a:gd name="connsiteX3" fmla="*/ 6256978 w 6256978"/>
                <a:gd name="connsiteY3" fmla="*/ 3433712 h 6876850"/>
                <a:gd name="connsiteX4" fmla="*/ 4540121 w 6256978"/>
                <a:gd name="connsiteY4" fmla="*/ 6867423 h 6876850"/>
                <a:gd name="connsiteX5" fmla="*/ 444238 w 6256978"/>
                <a:gd name="connsiteY5" fmla="*/ 6876850 h 6876850"/>
                <a:gd name="connsiteX6" fmla="*/ 0 w 6256978"/>
                <a:gd name="connsiteY6" fmla="*/ 3405431 h 6876850"/>
                <a:gd name="connsiteX0" fmla="*/ 423028 w 6246373"/>
                <a:gd name="connsiteY0" fmla="*/ 3377150 h 6876850"/>
                <a:gd name="connsiteX1" fmla="*/ 0 w 6246373"/>
                <a:gd name="connsiteY1" fmla="*/ 0 h 6876850"/>
                <a:gd name="connsiteX2" fmla="*/ 4529516 w 6246373"/>
                <a:gd name="connsiteY2" fmla="*/ 0 h 6876850"/>
                <a:gd name="connsiteX3" fmla="*/ 6246373 w 6246373"/>
                <a:gd name="connsiteY3" fmla="*/ 3433712 h 6876850"/>
                <a:gd name="connsiteX4" fmla="*/ 4529516 w 6246373"/>
                <a:gd name="connsiteY4" fmla="*/ 6867423 h 6876850"/>
                <a:gd name="connsiteX5" fmla="*/ 433633 w 6246373"/>
                <a:gd name="connsiteY5" fmla="*/ 6876850 h 6876850"/>
                <a:gd name="connsiteX6" fmla="*/ 423028 w 6246373"/>
                <a:gd name="connsiteY6" fmla="*/ 3377150 h 6876850"/>
                <a:gd name="connsiteX0" fmla="*/ 0 w 5823345"/>
                <a:gd name="connsiteY0" fmla="*/ 3377150 h 6876850"/>
                <a:gd name="connsiteX1" fmla="*/ 10605 w 5823345"/>
                <a:gd name="connsiteY1" fmla="*/ 9426 h 6876850"/>
                <a:gd name="connsiteX2" fmla="*/ 4106488 w 5823345"/>
                <a:gd name="connsiteY2" fmla="*/ 0 h 6876850"/>
                <a:gd name="connsiteX3" fmla="*/ 5823345 w 5823345"/>
                <a:gd name="connsiteY3" fmla="*/ 3433712 h 6876850"/>
                <a:gd name="connsiteX4" fmla="*/ 4106488 w 5823345"/>
                <a:gd name="connsiteY4" fmla="*/ 6867423 h 6876850"/>
                <a:gd name="connsiteX5" fmla="*/ 10605 w 5823345"/>
                <a:gd name="connsiteY5" fmla="*/ 6876850 h 6876850"/>
                <a:gd name="connsiteX6" fmla="*/ 0 w 5823345"/>
                <a:gd name="connsiteY6" fmla="*/ 3377150 h 687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3345" h="6876850">
                  <a:moveTo>
                    <a:pt x="0" y="3377150"/>
                  </a:moveTo>
                  <a:lnTo>
                    <a:pt x="10605" y="9426"/>
                  </a:lnTo>
                  <a:lnTo>
                    <a:pt x="4106488" y="0"/>
                  </a:lnTo>
                  <a:lnTo>
                    <a:pt x="5823345" y="3433712"/>
                  </a:lnTo>
                  <a:lnTo>
                    <a:pt x="4106488" y="6867423"/>
                  </a:lnTo>
                  <a:lnTo>
                    <a:pt x="10605" y="6876850"/>
                  </a:lnTo>
                  <a:lnTo>
                    <a:pt x="0" y="3377150"/>
                  </a:lnTo>
                  <a:close/>
                </a:path>
              </a:pathLst>
            </a:custGeom>
            <a:solidFill>
              <a:schemeClr val="accent1"/>
            </a:solidFill>
            <a:ln>
              <a:noFill/>
            </a:ln>
            <a:effectLst>
              <a:outerShdw blurRad="50800"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Hexagon 27">
              <a:extLst>
                <a:ext uri="{FF2B5EF4-FFF2-40B4-BE49-F238E27FC236}">
                  <a16:creationId xmlns:a16="http://schemas.microsoft.com/office/drawing/2014/main" id="{F3559903-CEF3-AB0D-9C2C-76BC105B4576}"/>
                </a:ext>
              </a:extLst>
            </p:cNvPr>
            <p:cNvSpPr/>
            <p:nvPr userDrawn="1"/>
          </p:nvSpPr>
          <p:spPr>
            <a:xfrm>
              <a:off x="-92196" y="-18850"/>
              <a:ext cx="5823345" cy="6876850"/>
            </a:xfrm>
            <a:custGeom>
              <a:avLst/>
              <a:gdLst>
                <a:gd name="connsiteX0" fmla="*/ 0 w 7963230"/>
                <a:gd name="connsiteY0" fmla="*/ 3433714 h 6867427"/>
                <a:gd name="connsiteX1" fmla="*/ 1716857 w 7963230"/>
                <a:gd name="connsiteY1" fmla="*/ 2 h 6867427"/>
                <a:gd name="connsiteX2" fmla="*/ 6246373 w 7963230"/>
                <a:gd name="connsiteY2" fmla="*/ 2 h 6867427"/>
                <a:gd name="connsiteX3" fmla="*/ 7963230 w 7963230"/>
                <a:gd name="connsiteY3" fmla="*/ 3433714 h 6867427"/>
                <a:gd name="connsiteX4" fmla="*/ 6246373 w 7963230"/>
                <a:gd name="connsiteY4" fmla="*/ 6867425 h 6867427"/>
                <a:gd name="connsiteX5" fmla="*/ 1716857 w 7963230"/>
                <a:gd name="connsiteY5" fmla="*/ 6867425 h 6867427"/>
                <a:gd name="connsiteX6" fmla="*/ 0 w 7963230"/>
                <a:gd name="connsiteY6" fmla="*/ 3433714 h 6867427"/>
                <a:gd name="connsiteX0" fmla="*/ 27102 w 6246373"/>
                <a:gd name="connsiteY0" fmla="*/ 3386578 h 6867423"/>
                <a:gd name="connsiteX1" fmla="*/ 0 w 6246373"/>
                <a:gd name="connsiteY1" fmla="*/ 0 h 6867423"/>
                <a:gd name="connsiteX2" fmla="*/ 4529516 w 6246373"/>
                <a:gd name="connsiteY2" fmla="*/ 0 h 6867423"/>
                <a:gd name="connsiteX3" fmla="*/ 6246373 w 6246373"/>
                <a:gd name="connsiteY3" fmla="*/ 3433712 h 6867423"/>
                <a:gd name="connsiteX4" fmla="*/ 4529516 w 6246373"/>
                <a:gd name="connsiteY4" fmla="*/ 6867423 h 6867423"/>
                <a:gd name="connsiteX5" fmla="*/ 0 w 6246373"/>
                <a:gd name="connsiteY5" fmla="*/ 6867423 h 6867423"/>
                <a:gd name="connsiteX6" fmla="*/ 27102 w 6246373"/>
                <a:gd name="connsiteY6" fmla="*/ 3386578 h 6867423"/>
                <a:gd name="connsiteX0" fmla="*/ 0 w 6256978"/>
                <a:gd name="connsiteY0" fmla="*/ 3405431 h 6867423"/>
                <a:gd name="connsiteX1" fmla="*/ 10605 w 6256978"/>
                <a:gd name="connsiteY1" fmla="*/ 0 h 6867423"/>
                <a:gd name="connsiteX2" fmla="*/ 4540121 w 6256978"/>
                <a:gd name="connsiteY2" fmla="*/ 0 h 6867423"/>
                <a:gd name="connsiteX3" fmla="*/ 6256978 w 6256978"/>
                <a:gd name="connsiteY3" fmla="*/ 3433712 h 6867423"/>
                <a:gd name="connsiteX4" fmla="*/ 4540121 w 6256978"/>
                <a:gd name="connsiteY4" fmla="*/ 6867423 h 6867423"/>
                <a:gd name="connsiteX5" fmla="*/ 10605 w 6256978"/>
                <a:gd name="connsiteY5" fmla="*/ 6867423 h 6867423"/>
                <a:gd name="connsiteX6" fmla="*/ 0 w 6256978"/>
                <a:gd name="connsiteY6" fmla="*/ 3405431 h 6867423"/>
                <a:gd name="connsiteX0" fmla="*/ 0 w 6256978"/>
                <a:gd name="connsiteY0" fmla="*/ 3405431 h 6876850"/>
                <a:gd name="connsiteX1" fmla="*/ 10605 w 6256978"/>
                <a:gd name="connsiteY1" fmla="*/ 0 h 6876850"/>
                <a:gd name="connsiteX2" fmla="*/ 4540121 w 6256978"/>
                <a:gd name="connsiteY2" fmla="*/ 0 h 6876850"/>
                <a:gd name="connsiteX3" fmla="*/ 6256978 w 6256978"/>
                <a:gd name="connsiteY3" fmla="*/ 3433712 h 6876850"/>
                <a:gd name="connsiteX4" fmla="*/ 4540121 w 6256978"/>
                <a:gd name="connsiteY4" fmla="*/ 6867423 h 6876850"/>
                <a:gd name="connsiteX5" fmla="*/ 444238 w 6256978"/>
                <a:gd name="connsiteY5" fmla="*/ 6876850 h 6876850"/>
                <a:gd name="connsiteX6" fmla="*/ 0 w 6256978"/>
                <a:gd name="connsiteY6" fmla="*/ 3405431 h 6876850"/>
                <a:gd name="connsiteX0" fmla="*/ 423028 w 6246373"/>
                <a:gd name="connsiteY0" fmla="*/ 3377150 h 6876850"/>
                <a:gd name="connsiteX1" fmla="*/ 0 w 6246373"/>
                <a:gd name="connsiteY1" fmla="*/ 0 h 6876850"/>
                <a:gd name="connsiteX2" fmla="*/ 4529516 w 6246373"/>
                <a:gd name="connsiteY2" fmla="*/ 0 h 6876850"/>
                <a:gd name="connsiteX3" fmla="*/ 6246373 w 6246373"/>
                <a:gd name="connsiteY3" fmla="*/ 3433712 h 6876850"/>
                <a:gd name="connsiteX4" fmla="*/ 4529516 w 6246373"/>
                <a:gd name="connsiteY4" fmla="*/ 6867423 h 6876850"/>
                <a:gd name="connsiteX5" fmla="*/ 433633 w 6246373"/>
                <a:gd name="connsiteY5" fmla="*/ 6876850 h 6876850"/>
                <a:gd name="connsiteX6" fmla="*/ 423028 w 6246373"/>
                <a:gd name="connsiteY6" fmla="*/ 3377150 h 6876850"/>
                <a:gd name="connsiteX0" fmla="*/ 0 w 5823345"/>
                <a:gd name="connsiteY0" fmla="*/ 3377150 h 6876850"/>
                <a:gd name="connsiteX1" fmla="*/ 10605 w 5823345"/>
                <a:gd name="connsiteY1" fmla="*/ 9426 h 6876850"/>
                <a:gd name="connsiteX2" fmla="*/ 4106488 w 5823345"/>
                <a:gd name="connsiteY2" fmla="*/ 0 h 6876850"/>
                <a:gd name="connsiteX3" fmla="*/ 5823345 w 5823345"/>
                <a:gd name="connsiteY3" fmla="*/ 3433712 h 6876850"/>
                <a:gd name="connsiteX4" fmla="*/ 4106488 w 5823345"/>
                <a:gd name="connsiteY4" fmla="*/ 6867423 h 6876850"/>
                <a:gd name="connsiteX5" fmla="*/ 10605 w 5823345"/>
                <a:gd name="connsiteY5" fmla="*/ 6876850 h 6876850"/>
                <a:gd name="connsiteX6" fmla="*/ 0 w 5823345"/>
                <a:gd name="connsiteY6" fmla="*/ 3377150 h 687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3345" h="6876850">
                  <a:moveTo>
                    <a:pt x="0" y="3377150"/>
                  </a:moveTo>
                  <a:lnTo>
                    <a:pt x="10605" y="9426"/>
                  </a:lnTo>
                  <a:lnTo>
                    <a:pt x="4106488" y="0"/>
                  </a:lnTo>
                  <a:lnTo>
                    <a:pt x="5823345" y="3433712"/>
                  </a:lnTo>
                  <a:lnTo>
                    <a:pt x="4106488" y="6867423"/>
                  </a:lnTo>
                  <a:lnTo>
                    <a:pt x="10605" y="6876850"/>
                  </a:lnTo>
                  <a:lnTo>
                    <a:pt x="0" y="3377150"/>
                  </a:lnTo>
                  <a:close/>
                </a:path>
              </a:pathLst>
            </a:cu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2" name="Hexagon 21">
            <a:extLst>
              <a:ext uri="{FF2B5EF4-FFF2-40B4-BE49-F238E27FC236}">
                <a16:creationId xmlns:a16="http://schemas.microsoft.com/office/drawing/2014/main" id="{BDD29FE9-29D4-0308-881A-352CBB771845}"/>
              </a:ext>
            </a:extLst>
          </p:cNvPr>
          <p:cNvSpPr/>
          <p:nvPr userDrawn="1"/>
        </p:nvSpPr>
        <p:spPr>
          <a:xfrm>
            <a:off x="-2071776" y="-6853"/>
            <a:ext cx="7963231" cy="6864853"/>
          </a:xfrm>
          <a:prstGeom prst="hexagon">
            <a:avLst/>
          </a:prstGeom>
          <a:noFill/>
          <a:ln>
            <a:noFill/>
          </a:ln>
          <a:effectLst>
            <a:outerShdw blurRad="50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EBE356AC-1F7D-3FC3-CF76-64F9EE042610}"/>
              </a:ext>
            </a:extLst>
          </p:cNvPr>
          <p:cNvSpPr>
            <a:spLocks noGrp="1"/>
          </p:cNvSpPr>
          <p:nvPr>
            <p:ph type="title"/>
          </p:nvPr>
        </p:nvSpPr>
        <p:spPr>
          <a:xfrm>
            <a:off x="404068" y="1934136"/>
            <a:ext cx="4601565" cy="1847654"/>
          </a:xfrm>
        </p:spPr>
        <p:txBody>
          <a:bodyPr anchor="b" anchorCtr="0">
            <a:noAutofit/>
          </a:bodyPr>
          <a:lstStyle>
            <a:lvl1pPr algn="l">
              <a:defRPr sz="36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04B594B1-07B7-91CB-A2E5-9A0580B837FE}"/>
              </a:ext>
            </a:extLst>
          </p:cNvPr>
          <p:cNvSpPr>
            <a:spLocks noGrp="1"/>
          </p:cNvSpPr>
          <p:nvPr>
            <p:ph type="body" idx="1"/>
          </p:nvPr>
        </p:nvSpPr>
        <p:spPr>
          <a:xfrm>
            <a:off x="404068" y="3888231"/>
            <a:ext cx="4601565" cy="715371"/>
          </a:xfrm>
        </p:spPr>
        <p:txBody>
          <a:bodyPr/>
          <a:lstStyle>
            <a:lvl1pPr marL="0" indent="0">
              <a:buNone/>
              <a:defRPr sz="1800">
                <a:solidFill>
                  <a:schemeClr val="bg1"/>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cxnSp>
        <p:nvCxnSpPr>
          <p:cNvPr id="27" name="Straight Connector 26">
            <a:extLst>
              <a:ext uri="{FF2B5EF4-FFF2-40B4-BE49-F238E27FC236}">
                <a16:creationId xmlns:a16="http://schemas.microsoft.com/office/drawing/2014/main" id="{32DECE2F-0386-3D06-2F1E-19354666B06B}"/>
              </a:ext>
            </a:extLst>
          </p:cNvPr>
          <p:cNvCxnSpPr>
            <a:cxnSpLocks/>
          </p:cNvCxnSpPr>
          <p:nvPr userDrawn="1"/>
        </p:nvCxnSpPr>
        <p:spPr>
          <a:xfrm>
            <a:off x="404068" y="3777305"/>
            <a:ext cx="460156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Online Image Placeholder 6">
            <a:extLst>
              <a:ext uri="{FF2B5EF4-FFF2-40B4-BE49-F238E27FC236}">
                <a16:creationId xmlns:a16="http://schemas.microsoft.com/office/drawing/2014/main" id="{E8408A36-3E9A-069A-EB2A-95D4E32E6829}"/>
              </a:ext>
            </a:extLst>
          </p:cNvPr>
          <p:cNvSpPr>
            <a:spLocks noGrp="1" noRot="1" noMove="1" noResize="1" noEditPoints="1" noAdjustHandles="1" noChangeArrowheads="1" noChangeShapeType="1"/>
          </p:cNvSpPr>
          <p:nvPr>
            <p:ph type="clipArt" sz="quarter" idx="13" hasCustomPrompt="1"/>
          </p:nvPr>
        </p:nvSpPr>
        <p:spPr>
          <a:xfrm>
            <a:off x="10553635" y="4995533"/>
            <a:ext cx="1482824" cy="1715695"/>
          </a:xfrm>
          <a:blipFill>
            <a:blip r:embed="rId2">
              <a:extLst>
                <a:ext uri="{28A0092B-C50C-407E-A947-70E740481C1C}">
                  <a14:useLocalDpi xmlns:a14="http://schemas.microsoft.com/office/drawing/2010/main" val="0"/>
                </a:ext>
              </a:extLst>
            </a:blip>
            <a:stretch>
              <a:fillRect/>
            </a:stretch>
          </a:blipFill>
        </p:spPr>
        <p:txBody>
          <a:bodyPr lIns="365760"/>
          <a:lstStyle>
            <a:lvl1pPr marL="0" indent="0">
              <a:buNone/>
              <a:defRPr/>
            </a:lvl1pPr>
          </a:lstStyle>
          <a:p>
            <a:r>
              <a:rPr lang="en-US"/>
              <a:t> </a:t>
            </a:r>
          </a:p>
        </p:txBody>
      </p:sp>
    </p:spTree>
    <p:extLst>
      <p:ext uri="{BB962C8B-B14F-4D97-AF65-F5344CB8AC3E}">
        <p14:creationId xmlns:p14="http://schemas.microsoft.com/office/powerpoint/2010/main" val="918139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Quote/Key Poi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3D69C2A-9473-2ED3-DE17-766FD1D010CE}"/>
              </a:ext>
            </a:extLst>
          </p:cNvPr>
          <p:cNvSpPr>
            <a:spLocks noGrp="1"/>
          </p:cNvSpPr>
          <p:nvPr>
            <p:ph type="pic" sz="quarter" idx="12"/>
          </p:nvPr>
        </p:nvSpPr>
        <p:spPr>
          <a:xfrm>
            <a:off x="0" y="0"/>
            <a:ext cx="12192000" cy="6858000"/>
          </a:xfrm>
        </p:spPr>
        <p:txBody>
          <a:bodyPr anchor="t" anchorCtr="0"/>
          <a:lstStyle>
            <a:lvl1pPr algn="r">
              <a:defRPr/>
            </a:lvl1pPr>
          </a:lstStyle>
          <a:p>
            <a:r>
              <a:rPr lang="en-US"/>
              <a:t>Click icon to add picture</a:t>
            </a:r>
          </a:p>
        </p:txBody>
      </p:sp>
      <p:sp>
        <p:nvSpPr>
          <p:cNvPr id="22" name="Text Placeholder 21">
            <a:extLst>
              <a:ext uri="{FF2B5EF4-FFF2-40B4-BE49-F238E27FC236}">
                <a16:creationId xmlns:a16="http://schemas.microsoft.com/office/drawing/2014/main" id="{085DC75B-CE78-8D26-7C38-88B2191F9E14}"/>
              </a:ext>
            </a:extLst>
          </p:cNvPr>
          <p:cNvSpPr>
            <a:spLocks noGrp="1"/>
          </p:cNvSpPr>
          <p:nvPr>
            <p:ph type="body" sz="quarter" idx="11"/>
          </p:nvPr>
        </p:nvSpPr>
        <p:spPr>
          <a:xfrm>
            <a:off x="583027" y="-1"/>
            <a:ext cx="4977351" cy="3918857"/>
          </a:xfrm>
          <a:solidFill>
            <a:srgbClr val="0F2C52"/>
          </a:solidFill>
          <a:effectLst>
            <a:outerShdw blurRad="88900" dist="127000" dir="2700000" algn="tl" rotWithShape="0">
              <a:prstClr val="black">
                <a:alpha val="40000"/>
              </a:prstClr>
            </a:outerShdw>
          </a:effectLst>
        </p:spPr>
        <p:txBody>
          <a:bodyPr lIns="274320" tIns="457200" bIns="457200" anchor="ctr" anchorCtr="0">
            <a:noAutofit/>
          </a:bodyPr>
          <a:lstStyle>
            <a:lvl1pPr marL="0" indent="0" algn="l">
              <a:buFont typeface="+mj-lt"/>
              <a:buNone/>
              <a:defRPr sz="3300" b="0">
                <a:solidFill>
                  <a:schemeClr val="bg1"/>
                </a:solidFill>
                <a:latin typeface="+mn-lt"/>
              </a:defRPr>
            </a:lvl1pPr>
            <a:lvl2pPr marL="342900" indent="0">
              <a:buFont typeface="+mj-lt"/>
              <a:buNone/>
              <a:defRPr sz="1800">
                <a:solidFill>
                  <a:schemeClr val="bg1"/>
                </a:solidFill>
              </a:defRPr>
            </a:lvl2pPr>
            <a:lvl3pPr marL="685800" indent="0">
              <a:buFont typeface="+mj-lt"/>
              <a:buNone/>
              <a:defRPr sz="1800">
                <a:solidFill>
                  <a:schemeClr val="bg1"/>
                </a:solidFill>
              </a:defRPr>
            </a:lvl3pPr>
            <a:lvl4pPr marL="1028700" indent="0">
              <a:buFont typeface="+mj-lt"/>
              <a:buNone/>
              <a:defRPr sz="1800">
                <a:solidFill>
                  <a:schemeClr val="bg1"/>
                </a:solidFill>
              </a:defRPr>
            </a:lvl4pPr>
            <a:lvl5pPr marL="1371600" indent="0">
              <a:buFont typeface="+mj-lt"/>
              <a:buNone/>
              <a:defRPr sz="1800">
                <a:solidFill>
                  <a:schemeClr val="bg1"/>
                </a:solidFill>
              </a:defRPr>
            </a:lvl5pPr>
          </a:lstStyle>
          <a:p>
            <a:pPr lvl="0"/>
            <a:r>
              <a:rPr lang="en-US"/>
              <a:t>Click to edit Master text styles</a:t>
            </a:r>
          </a:p>
        </p:txBody>
      </p:sp>
      <p:sp>
        <p:nvSpPr>
          <p:cNvPr id="7" name="Online Image Placeholder 6">
            <a:extLst>
              <a:ext uri="{FF2B5EF4-FFF2-40B4-BE49-F238E27FC236}">
                <a16:creationId xmlns:a16="http://schemas.microsoft.com/office/drawing/2014/main" id="{F51552A8-248D-667E-C057-4D4B7E606D23}"/>
              </a:ext>
            </a:extLst>
          </p:cNvPr>
          <p:cNvSpPr>
            <a:spLocks noGrp="1" noRot="1" noMove="1" noResize="1" noEditPoints="1" noAdjustHandles="1" noChangeArrowheads="1" noChangeShapeType="1"/>
          </p:cNvSpPr>
          <p:nvPr>
            <p:ph type="clipArt" sz="quarter" idx="13" hasCustomPrompt="1"/>
          </p:nvPr>
        </p:nvSpPr>
        <p:spPr>
          <a:xfrm>
            <a:off x="9935085" y="4328232"/>
            <a:ext cx="2027532" cy="2345947"/>
          </a:xfrm>
          <a:blipFill>
            <a:blip r:embed="rId2">
              <a:extLst>
                <a:ext uri="{28A0092B-C50C-407E-A947-70E740481C1C}">
                  <a14:useLocalDpi xmlns:a14="http://schemas.microsoft.com/office/drawing/2010/main" val="0"/>
                </a:ext>
              </a:extLst>
            </a:blip>
            <a:stretch>
              <a:fillRect/>
            </a:stretch>
          </a:blipFill>
        </p:spPr>
        <p:txBody>
          <a:bodyPr lIns="365760"/>
          <a:lstStyle>
            <a:lvl1pPr marL="0" indent="0">
              <a:buNone/>
              <a:defRPr/>
            </a:lvl1pPr>
          </a:lstStyle>
          <a:p>
            <a:r>
              <a:rPr lang="en-US"/>
              <a:t> </a:t>
            </a:r>
          </a:p>
        </p:txBody>
      </p:sp>
    </p:spTree>
    <p:extLst>
      <p:ext uri="{BB962C8B-B14F-4D97-AF65-F5344CB8AC3E}">
        <p14:creationId xmlns:p14="http://schemas.microsoft.com/office/powerpoint/2010/main" val="1103159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Left &amp;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p:nvPr>
        </p:nvSpPr>
        <p:spPr>
          <a:xfrm>
            <a:off x="395926" y="216817"/>
            <a:ext cx="10751047" cy="546754"/>
          </a:xfrm>
        </p:spPr>
        <p:txBody>
          <a:bodyPr/>
          <a:lstStyle>
            <a:lvl1pPr algn="ctr">
              <a:defRPr>
                <a:solidFill>
                  <a:schemeClr val="bg1"/>
                </a:solidFill>
              </a:defRPr>
            </a:lvl1pPr>
          </a:lstStyle>
          <a:p>
            <a:r>
              <a:rPr lang="en-US"/>
              <a:t>Click to edit Master title style</a:t>
            </a:r>
          </a:p>
        </p:txBody>
      </p:sp>
      <p:pic>
        <p:nvPicPr>
          <p:cNvPr id="9" name="Picture 8" descr="Logo&#10;&#10;Description automatically generated">
            <a:extLst>
              <a:ext uri="{FF2B5EF4-FFF2-40B4-BE49-F238E27FC236}">
                <a16:creationId xmlns:a16="http://schemas.microsoft.com/office/drawing/2014/main" id="{BA087DCE-47F9-5445-790C-BD8DE3C5846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63490" y="40535"/>
            <a:ext cx="895487" cy="1005840"/>
          </a:xfrm>
          <a:prstGeom prst="rect">
            <a:avLst/>
          </a:prstGeom>
        </p:spPr>
      </p:pic>
      <p:sp>
        <p:nvSpPr>
          <p:cNvPr id="6" name="Text Placeholder 11">
            <a:extLst>
              <a:ext uri="{FF2B5EF4-FFF2-40B4-BE49-F238E27FC236}">
                <a16:creationId xmlns:a16="http://schemas.microsoft.com/office/drawing/2014/main" id="{2302F398-D710-7E22-82D2-B7C37688F864}"/>
              </a:ext>
            </a:extLst>
          </p:cNvPr>
          <p:cNvSpPr>
            <a:spLocks noGrp="1"/>
          </p:cNvSpPr>
          <p:nvPr>
            <p:ph type="body" sz="quarter" idx="15"/>
          </p:nvPr>
        </p:nvSpPr>
        <p:spPr>
          <a:xfrm>
            <a:off x="838202" y="5420563"/>
            <a:ext cx="5895975" cy="819985"/>
          </a:xfrm>
        </p:spPr>
        <p:txBody>
          <a:bodyPr>
            <a:normAutofit/>
          </a:bodyPr>
          <a:lstStyle>
            <a:lvl1pPr marL="0" indent="0">
              <a:lnSpc>
                <a:spcPct val="100000"/>
              </a:lnSpc>
              <a:buNone/>
              <a:defRPr sz="1350">
                <a:solidFill>
                  <a:schemeClr val="tx2"/>
                </a:solidFill>
              </a:defRPr>
            </a:lvl1pPr>
          </a:lstStyle>
          <a:p>
            <a:pPr lvl="0"/>
            <a:r>
              <a:rPr lang="en-US"/>
              <a:t>Click to edit Master text styles</a:t>
            </a:r>
          </a:p>
        </p:txBody>
      </p:sp>
      <p:sp>
        <p:nvSpPr>
          <p:cNvPr id="7" name="Content Placeholder 11">
            <a:extLst>
              <a:ext uri="{FF2B5EF4-FFF2-40B4-BE49-F238E27FC236}">
                <a16:creationId xmlns:a16="http://schemas.microsoft.com/office/drawing/2014/main" id="{65995EF3-90C5-7B05-8081-74C9D589290A}"/>
              </a:ext>
            </a:extLst>
          </p:cNvPr>
          <p:cNvSpPr>
            <a:spLocks noGrp="1"/>
          </p:cNvSpPr>
          <p:nvPr>
            <p:ph sz="quarter" idx="16"/>
          </p:nvPr>
        </p:nvSpPr>
        <p:spPr>
          <a:xfrm>
            <a:off x="838202" y="1218889"/>
            <a:ext cx="5895975" cy="4022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Diagonal Corners Snipped 7">
            <a:extLst>
              <a:ext uri="{FF2B5EF4-FFF2-40B4-BE49-F238E27FC236}">
                <a16:creationId xmlns:a16="http://schemas.microsoft.com/office/drawing/2014/main" id="{EB36E26B-836B-77C9-342F-BD35963AF6CE}"/>
              </a:ext>
            </a:extLst>
          </p:cNvPr>
          <p:cNvSpPr/>
          <p:nvPr userDrawn="1"/>
        </p:nvSpPr>
        <p:spPr>
          <a:xfrm>
            <a:off x="7456602" y="1218889"/>
            <a:ext cx="4355183" cy="5297864"/>
          </a:xfrm>
          <a:prstGeom prst="snip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8">
            <a:extLst>
              <a:ext uri="{FF2B5EF4-FFF2-40B4-BE49-F238E27FC236}">
                <a16:creationId xmlns:a16="http://schemas.microsoft.com/office/drawing/2014/main" id="{E4D95F9D-333B-50F2-E9EB-3F296A61CAEE}"/>
              </a:ext>
            </a:extLst>
          </p:cNvPr>
          <p:cNvSpPr>
            <a:spLocks noGrp="1"/>
          </p:cNvSpPr>
          <p:nvPr>
            <p:ph type="pic" sz="quarter" idx="17"/>
          </p:nvPr>
        </p:nvSpPr>
        <p:spPr>
          <a:xfrm>
            <a:off x="7588577" y="1354008"/>
            <a:ext cx="4072659" cy="5021263"/>
          </a:xfrm>
          <a:effectLst>
            <a:outerShdw blurRad="76200" dist="762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3921305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Right &amp; Photo Left">
    <p:spTree>
      <p:nvGrpSpPr>
        <p:cNvPr id="1" name=""/>
        <p:cNvGrpSpPr/>
        <p:nvPr/>
      </p:nvGrpSpPr>
      <p:grpSpPr>
        <a:xfrm>
          <a:off x="0" y="0"/>
          <a:ext cx="0" cy="0"/>
          <a:chOff x="0" y="0"/>
          <a:chExt cx="0" cy="0"/>
        </a:xfrm>
      </p:grpSpPr>
      <p:sp>
        <p:nvSpPr>
          <p:cNvPr id="6" name="Rectangle: Diagonal Corners Snipped 5">
            <a:extLst>
              <a:ext uri="{FF2B5EF4-FFF2-40B4-BE49-F238E27FC236}">
                <a16:creationId xmlns:a16="http://schemas.microsoft.com/office/drawing/2014/main" id="{22437409-9D31-DEC6-8809-32550F2A571B}"/>
              </a:ext>
            </a:extLst>
          </p:cNvPr>
          <p:cNvSpPr/>
          <p:nvPr userDrawn="1"/>
        </p:nvSpPr>
        <p:spPr>
          <a:xfrm>
            <a:off x="546755" y="1084083"/>
            <a:ext cx="4355183" cy="5297864"/>
          </a:xfrm>
          <a:prstGeom prst="snip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17E4CC33-4D29-9D8C-6A40-8685FF7F06E4}"/>
              </a:ext>
            </a:extLst>
          </p:cNvPr>
          <p:cNvSpPr>
            <a:spLocks noGrp="1"/>
          </p:cNvSpPr>
          <p:nvPr>
            <p:ph type="title"/>
          </p:nvPr>
        </p:nvSpPr>
        <p:spPr>
          <a:xfrm>
            <a:off x="443060" y="226243"/>
            <a:ext cx="10669077" cy="565609"/>
          </a:xfrm>
        </p:spPr>
        <p:txBody>
          <a:bodyPr/>
          <a:lstStyle>
            <a:lvl1pPr algn="ctr">
              <a:defRPr>
                <a:solidFill>
                  <a:schemeClr val="bg1"/>
                </a:solidFill>
              </a:defRPr>
            </a:lvl1pPr>
          </a:lstStyle>
          <a:p>
            <a:r>
              <a:rPr lang="en-US"/>
              <a:t>Click to edit Master title style</a:t>
            </a:r>
          </a:p>
        </p:txBody>
      </p:sp>
      <p:sp>
        <p:nvSpPr>
          <p:cNvPr id="12" name="Text Placeholder 11">
            <a:extLst>
              <a:ext uri="{FF2B5EF4-FFF2-40B4-BE49-F238E27FC236}">
                <a16:creationId xmlns:a16="http://schemas.microsoft.com/office/drawing/2014/main" id="{2B34144F-33A3-080D-A984-13159596E162}"/>
              </a:ext>
            </a:extLst>
          </p:cNvPr>
          <p:cNvSpPr>
            <a:spLocks noGrp="1"/>
          </p:cNvSpPr>
          <p:nvPr>
            <p:ph type="body" sz="quarter" idx="15"/>
          </p:nvPr>
        </p:nvSpPr>
        <p:spPr>
          <a:xfrm>
            <a:off x="5457826" y="5420561"/>
            <a:ext cx="5895975" cy="819985"/>
          </a:xfrm>
        </p:spPr>
        <p:txBody>
          <a:bodyPr>
            <a:normAutofit/>
          </a:bodyPr>
          <a:lstStyle>
            <a:lvl1pPr marL="0" indent="0">
              <a:lnSpc>
                <a:spcPct val="100000"/>
              </a:lnSpc>
              <a:buNone/>
              <a:defRPr sz="1350">
                <a:solidFill>
                  <a:schemeClr val="tx2"/>
                </a:solidFill>
              </a:defRPr>
            </a:lvl1pPr>
          </a:lstStyle>
          <a:p>
            <a:pPr lvl="0"/>
            <a:r>
              <a:rPr lang="en-US"/>
              <a:t>Click to edit Master text styles</a:t>
            </a:r>
          </a:p>
        </p:txBody>
      </p:sp>
      <p:sp>
        <p:nvSpPr>
          <p:cNvPr id="13" name="Content Placeholder 11">
            <a:extLst>
              <a:ext uri="{FF2B5EF4-FFF2-40B4-BE49-F238E27FC236}">
                <a16:creationId xmlns:a16="http://schemas.microsoft.com/office/drawing/2014/main" id="{51C7776A-47C2-E275-FE1D-339C0E042165}"/>
              </a:ext>
            </a:extLst>
          </p:cNvPr>
          <p:cNvSpPr>
            <a:spLocks noGrp="1"/>
          </p:cNvSpPr>
          <p:nvPr>
            <p:ph sz="quarter" idx="16"/>
          </p:nvPr>
        </p:nvSpPr>
        <p:spPr>
          <a:xfrm>
            <a:off x="5457826" y="1218891"/>
            <a:ext cx="5895975" cy="40318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EADA311-A8EB-81C7-84BD-27B1EAEFC64A}"/>
              </a:ext>
            </a:extLst>
          </p:cNvPr>
          <p:cNvSpPr>
            <a:spLocks noGrp="1"/>
          </p:cNvSpPr>
          <p:nvPr>
            <p:ph type="pic" sz="quarter" idx="17"/>
          </p:nvPr>
        </p:nvSpPr>
        <p:spPr>
          <a:xfrm>
            <a:off x="678729" y="1219202"/>
            <a:ext cx="4072659" cy="5021263"/>
          </a:xfrm>
          <a:effectLst>
            <a:outerShdw blurRad="76200" dist="762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3301747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Points Graphic">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81D8BCF-3EA8-EB5E-772B-0E150F990A21}"/>
              </a:ext>
            </a:extLst>
          </p:cNvPr>
          <p:cNvSpPr/>
          <p:nvPr userDrawn="1"/>
        </p:nvSpPr>
        <p:spPr>
          <a:xfrm>
            <a:off x="6517962" y="1358537"/>
            <a:ext cx="5069941" cy="4638298"/>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7539603" y="1613456"/>
            <a:ext cx="3790951" cy="1243013"/>
          </a:xfrm>
        </p:spPr>
        <p:txBody>
          <a:bodyPr anchor="ctr" anchorCtr="0"/>
          <a:lstStyle>
            <a:lvl1pPr marL="0" indent="0">
              <a:buNone/>
              <a:defRPr>
                <a:solidFill>
                  <a:schemeClr val="bg1"/>
                </a:solidFill>
              </a:defRPr>
            </a:lvl1pPr>
          </a:lstStyle>
          <a:p>
            <a:pPr lvl="0"/>
            <a:r>
              <a:rPr lang="en-US"/>
              <a:t>Type In Key Point</a:t>
            </a:r>
          </a:p>
        </p:txBody>
      </p:sp>
      <p:sp>
        <p:nvSpPr>
          <p:cNvPr id="65" name="Text Placeholder 62">
            <a:extLst>
              <a:ext uri="{FF2B5EF4-FFF2-40B4-BE49-F238E27FC236}">
                <a16:creationId xmlns:a16="http://schemas.microsoft.com/office/drawing/2014/main" id="{443C4578-39B7-2B66-9CCC-8E65549A19BB}"/>
              </a:ext>
            </a:extLst>
          </p:cNvPr>
          <p:cNvSpPr>
            <a:spLocks noGrp="1"/>
          </p:cNvSpPr>
          <p:nvPr>
            <p:ph type="body" sz="quarter" idx="21" hasCustomPrompt="1"/>
          </p:nvPr>
        </p:nvSpPr>
        <p:spPr>
          <a:xfrm>
            <a:off x="7544245" y="3088147"/>
            <a:ext cx="3790951" cy="1243013"/>
          </a:xfrm>
        </p:spPr>
        <p:txBody>
          <a:bodyPr anchor="ctr" anchorCtr="0"/>
          <a:lstStyle>
            <a:lvl1pPr marL="0" indent="0">
              <a:buNone/>
              <a:defRPr>
                <a:solidFill>
                  <a:schemeClr val="bg1"/>
                </a:solidFill>
              </a:defRPr>
            </a:lvl1pPr>
          </a:lstStyle>
          <a:p>
            <a:pPr lvl="0"/>
            <a:r>
              <a:rPr lang="en-US"/>
              <a:t>Type In Key Point</a:t>
            </a:r>
          </a:p>
        </p:txBody>
      </p:sp>
      <p:sp>
        <p:nvSpPr>
          <p:cNvPr id="67" name="Text Placeholder 62">
            <a:extLst>
              <a:ext uri="{FF2B5EF4-FFF2-40B4-BE49-F238E27FC236}">
                <a16:creationId xmlns:a16="http://schemas.microsoft.com/office/drawing/2014/main" id="{D99F7800-F724-900D-7142-598B70E5A44F}"/>
              </a:ext>
            </a:extLst>
          </p:cNvPr>
          <p:cNvSpPr>
            <a:spLocks noGrp="1"/>
          </p:cNvSpPr>
          <p:nvPr>
            <p:ph type="body" sz="quarter" idx="23" hasCustomPrompt="1"/>
          </p:nvPr>
        </p:nvSpPr>
        <p:spPr>
          <a:xfrm>
            <a:off x="7547765" y="4562842"/>
            <a:ext cx="3790951" cy="1243013"/>
          </a:xfrm>
        </p:spPr>
        <p:txBody>
          <a:bodyPr anchor="ctr" anchorCtr="0"/>
          <a:lstStyle>
            <a:lvl1pPr marL="0" indent="0">
              <a:buNone/>
              <a:defRPr>
                <a:solidFill>
                  <a:schemeClr val="bg1"/>
                </a:solidFill>
              </a:defRPr>
            </a:lvl1pPr>
          </a:lstStyle>
          <a:p>
            <a:pPr lvl="0"/>
            <a:r>
              <a:rPr lang="en-US"/>
              <a:t>Type In Key Point</a:t>
            </a:r>
          </a:p>
        </p:txBody>
      </p:sp>
      <p:grpSp>
        <p:nvGrpSpPr>
          <p:cNvPr id="13" name="Group 12">
            <a:extLst>
              <a:ext uri="{FF2B5EF4-FFF2-40B4-BE49-F238E27FC236}">
                <a16:creationId xmlns:a16="http://schemas.microsoft.com/office/drawing/2014/main" id="{1CD0AE04-9745-4CA9-DD2D-78D12DA4B847}"/>
              </a:ext>
            </a:extLst>
          </p:cNvPr>
          <p:cNvGrpSpPr/>
          <p:nvPr userDrawn="1"/>
        </p:nvGrpSpPr>
        <p:grpSpPr>
          <a:xfrm>
            <a:off x="6750327" y="4806015"/>
            <a:ext cx="694628" cy="605837"/>
            <a:chOff x="6663147" y="530158"/>
            <a:chExt cx="694628" cy="605837"/>
          </a:xfrm>
        </p:grpSpPr>
        <p:sp>
          <p:nvSpPr>
            <p:cNvPr id="18" name="Hexagon 17">
              <a:extLst>
                <a:ext uri="{FF2B5EF4-FFF2-40B4-BE49-F238E27FC236}">
                  <a16:creationId xmlns:a16="http://schemas.microsoft.com/office/drawing/2014/main" id="{A46780FB-990B-0D4E-2554-3CF5453EFB84}"/>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20" name="Graphic 19">
              <a:extLst>
                <a:ext uri="{FF2B5EF4-FFF2-40B4-BE49-F238E27FC236}">
                  <a16:creationId xmlns:a16="http://schemas.microsoft.com/office/drawing/2014/main" id="{87776587-F70E-5627-5C2C-B71F370648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27" name="Group 26">
            <a:extLst>
              <a:ext uri="{FF2B5EF4-FFF2-40B4-BE49-F238E27FC236}">
                <a16:creationId xmlns:a16="http://schemas.microsoft.com/office/drawing/2014/main" id="{941B533A-D1ED-8DC9-3368-1017786167A9}"/>
              </a:ext>
            </a:extLst>
          </p:cNvPr>
          <p:cNvGrpSpPr/>
          <p:nvPr userDrawn="1"/>
        </p:nvGrpSpPr>
        <p:grpSpPr>
          <a:xfrm>
            <a:off x="6750327" y="3346819"/>
            <a:ext cx="694628" cy="605837"/>
            <a:chOff x="6663147" y="530158"/>
            <a:chExt cx="694628" cy="605837"/>
          </a:xfrm>
        </p:grpSpPr>
        <p:sp>
          <p:nvSpPr>
            <p:cNvPr id="28" name="Hexagon 27">
              <a:extLst>
                <a:ext uri="{FF2B5EF4-FFF2-40B4-BE49-F238E27FC236}">
                  <a16:creationId xmlns:a16="http://schemas.microsoft.com/office/drawing/2014/main" id="{781B87FF-DA1C-CCA3-8A88-3B9DE7622E5E}"/>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29" name="Graphic 28">
              <a:extLst>
                <a:ext uri="{FF2B5EF4-FFF2-40B4-BE49-F238E27FC236}">
                  <a16:creationId xmlns:a16="http://schemas.microsoft.com/office/drawing/2014/main" id="{099F9BB9-8772-1F88-ED76-F402530D108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30" name="Group 29">
            <a:extLst>
              <a:ext uri="{FF2B5EF4-FFF2-40B4-BE49-F238E27FC236}">
                <a16:creationId xmlns:a16="http://schemas.microsoft.com/office/drawing/2014/main" id="{B9C83B55-217C-5CD4-626E-761679D1C326}"/>
              </a:ext>
            </a:extLst>
          </p:cNvPr>
          <p:cNvGrpSpPr/>
          <p:nvPr userDrawn="1"/>
        </p:nvGrpSpPr>
        <p:grpSpPr>
          <a:xfrm>
            <a:off x="6758487" y="1871362"/>
            <a:ext cx="694628" cy="605837"/>
            <a:chOff x="6663147" y="530158"/>
            <a:chExt cx="694628" cy="605837"/>
          </a:xfrm>
        </p:grpSpPr>
        <p:sp>
          <p:nvSpPr>
            <p:cNvPr id="31" name="Hexagon 30">
              <a:extLst>
                <a:ext uri="{FF2B5EF4-FFF2-40B4-BE49-F238E27FC236}">
                  <a16:creationId xmlns:a16="http://schemas.microsoft.com/office/drawing/2014/main" id="{06DEC9A5-A5BB-2670-C3CE-26891117D698}"/>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32" name="Graphic 31">
              <a:extLst>
                <a:ext uri="{FF2B5EF4-FFF2-40B4-BE49-F238E27FC236}">
                  <a16:creationId xmlns:a16="http://schemas.microsoft.com/office/drawing/2014/main" id="{FDF826E5-FCF6-4F6D-BD3C-F43792285B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sp>
        <p:nvSpPr>
          <p:cNvPr id="5" name="Text Placeholder 11">
            <a:extLst>
              <a:ext uri="{FF2B5EF4-FFF2-40B4-BE49-F238E27FC236}">
                <a16:creationId xmlns:a16="http://schemas.microsoft.com/office/drawing/2014/main" id="{415C378E-C45B-D312-844D-4B9AFB72A7E8}"/>
              </a:ext>
            </a:extLst>
          </p:cNvPr>
          <p:cNvSpPr>
            <a:spLocks noGrp="1"/>
          </p:cNvSpPr>
          <p:nvPr>
            <p:ph type="body" sz="quarter" idx="15"/>
          </p:nvPr>
        </p:nvSpPr>
        <p:spPr>
          <a:xfrm>
            <a:off x="604098" y="5420561"/>
            <a:ext cx="5491903" cy="819985"/>
          </a:xfrm>
        </p:spPr>
        <p:txBody>
          <a:bodyPr>
            <a:normAutofit/>
          </a:bodyPr>
          <a:lstStyle>
            <a:lvl1pPr marL="0" indent="0">
              <a:lnSpc>
                <a:spcPct val="100000"/>
              </a:lnSpc>
              <a:buNone/>
              <a:defRPr sz="1350">
                <a:solidFill>
                  <a:schemeClr val="tx2"/>
                </a:solidFill>
              </a:defRPr>
            </a:lvl1pPr>
          </a:lstStyle>
          <a:p>
            <a:pPr lvl="0"/>
            <a:r>
              <a:rPr lang="en-US"/>
              <a:t>Click to edit Master text styles</a:t>
            </a:r>
          </a:p>
        </p:txBody>
      </p:sp>
      <p:sp>
        <p:nvSpPr>
          <p:cNvPr id="11" name="Content Placeholder 11">
            <a:extLst>
              <a:ext uri="{FF2B5EF4-FFF2-40B4-BE49-F238E27FC236}">
                <a16:creationId xmlns:a16="http://schemas.microsoft.com/office/drawing/2014/main" id="{1B4C8B20-F235-5895-C66A-565EAFC1F237}"/>
              </a:ext>
            </a:extLst>
          </p:cNvPr>
          <p:cNvSpPr>
            <a:spLocks noGrp="1"/>
          </p:cNvSpPr>
          <p:nvPr>
            <p:ph sz="quarter" idx="16" hasCustomPrompt="1"/>
          </p:nvPr>
        </p:nvSpPr>
        <p:spPr>
          <a:xfrm>
            <a:off x="604098" y="1218891"/>
            <a:ext cx="5491903" cy="4031841"/>
          </a:xfrm>
        </p:spPr>
        <p:txBody>
          <a:bodyPr/>
          <a:lstStyle>
            <a:lvl1pPr marL="0" indent="0">
              <a:buNone/>
              <a:defRPr/>
            </a:lvl1pPr>
          </a:lstStyle>
          <a:p>
            <a:pPr lvl="0"/>
            <a:r>
              <a:rPr lang="en-US"/>
              <a:t> </a:t>
            </a:r>
          </a:p>
        </p:txBody>
      </p:sp>
      <p:sp>
        <p:nvSpPr>
          <p:cNvPr id="15" name="Title 1">
            <a:extLst>
              <a:ext uri="{FF2B5EF4-FFF2-40B4-BE49-F238E27FC236}">
                <a16:creationId xmlns:a16="http://schemas.microsoft.com/office/drawing/2014/main" id="{22B15B60-93D1-BE43-05BA-B4EBCD99A04B}"/>
              </a:ext>
            </a:extLst>
          </p:cNvPr>
          <p:cNvSpPr>
            <a:spLocks noGrp="1"/>
          </p:cNvSpPr>
          <p:nvPr>
            <p:ph type="title"/>
          </p:nvPr>
        </p:nvSpPr>
        <p:spPr>
          <a:xfrm>
            <a:off x="443060" y="226243"/>
            <a:ext cx="10669077" cy="565609"/>
          </a:xfrm>
        </p:spPr>
        <p:txBody>
          <a:bodyPr/>
          <a:lstStyle>
            <a:lvl1pPr algn="ct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160953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D108E-2313-08B2-8CD6-81A6C655D2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FC34CB-5103-E488-6B5B-67813EAFA707}"/>
              </a:ext>
            </a:extLst>
          </p:cNvPr>
          <p:cNvSpPr>
            <a:spLocks noGrp="1"/>
          </p:cNvSpPr>
          <p:nvPr>
            <p:ph sz="half" idx="1"/>
          </p:nvPr>
        </p:nvSpPr>
        <p:spPr>
          <a:xfrm>
            <a:off x="838200" y="1062448"/>
            <a:ext cx="5181600" cy="5159245"/>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216941-3239-F7FD-6CFA-CD18532BE289}"/>
              </a:ext>
            </a:extLst>
          </p:cNvPr>
          <p:cNvSpPr>
            <a:spLocks noGrp="1"/>
          </p:cNvSpPr>
          <p:nvPr>
            <p:ph sz="half" idx="2"/>
          </p:nvPr>
        </p:nvSpPr>
        <p:spPr>
          <a:xfrm>
            <a:off x="6172200" y="1062448"/>
            <a:ext cx="5181600" cy="5159245"/>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7563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9DDB3-0EEC-BA15-E3DA-EC79DC52132F}"/>
              </a:ext>
            </a:extLst>
          </p:cNvPr>
          <p:cNvSpPr>
            <a:spLocks noGrp="1"/>
          </p:cNvSpPr>
          <p:nvPr>
            <p:ph type="title"/>
          </p:nvPr>
        </p:nvSpPr>
        <p:spPr>
          <a:xfrm>
            <a:off x="443061" y="216817"/>
            <a:ext cx="10712620" cy="565608"/>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69A591-1932-2216-937C-C7AC52820874}"/>
              </a:ext>
            </a:extLst>
          </p:cNvPr>
          <p:cNvSpPr>
            <a:spLocks noGrp="1"/>
          </p:cNvSpPr>
          <p:nvPr>
            <p:ph type="body" idx="1"/>
          </p:nvPr>
        </p:nvSpPr>
        <p:spPr>
          <a:xfrm>
            <a:off x="838201" y="1001894"/>
            <a:ext cx="5157787" cy="823912"/>
          </a:xfrm>
        </p:spPr>
        <p:txBody>
          <a:bodyPr anchor="b"/>
          <a:lstStyle>
            <a:lvl1pPr marL="0" indent="0">
              <a:buNone/>
              <a:defRPr sz="180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2459CAC-8931-9C82-4EBE-A9B8D8B18B62}"/>
              </a:ext>
            </a:extLst>
          </p:cNvPr>
          <p:cNvSpPr>
            <a:spLocks noGrp="1"/>
          </p:cNvSpPr>
          <p:nvPr>
            <p:ph sz="half" idx="2"/>
          </p:nvPr>
        </p:nvSpPr>
        <p:spPr>
          <a:xfrm>
            <a:off x="838201" y="1825806"/>
            <a:ext cx="5157787" cy="4405312"/>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321D58-1757-B1CB-B2A7-9B56AC27432F}"/>
              </a:ext>
            </a:extLst>
          </p:cNvPr>
          <p:cNvSpPr>
            <a:spLocks noGrp="1"/>
          </p:cNvSpPr>
          <p:nvPr>
            <p:ph type="body" sz="quarter" idx="3"/>
          </p:nvPr>
        </p:nvSpPr>
        <p:spPr>
          <a:xfrm>
            <a:off x="6170613" y="1001894"/>
            <a:ext cx="5183188" cy="823912"/>
          </a:xfrm>
        </p:spPr>
        <p:txBody>
          <a:bodyPr anchor="b"/>
          <a:lstStyle>
            <a:lvl1pPr marL="0" indent="0">
              <a:buNone/>
              <a:defRPr sz="180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C234436-4145-649E-3E70-57ED55FDE957}"/>
              </a:ext>
            </a:extLst>
          </p:cNvPr>
          <p:cNvSpPr>
            <a:spLocks noGrp="1"/>
          </p:cNvSpPr>
          <p:nvPr>
            <p:ph sz="quarter" idx="4"/>
          </p:nvPr>
        </p:nvSpPr>
        <p:spPr>
          <a:xfrm>
            <a:off x="6170613" y="1825805"/>
            <a:ext cx="5183188" cy="4405311"/>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26448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p:nvPr>
        </p:nvSpPr>
        <p:spPr/>
        <p:txBody>
          <a:bodyPr/>
          <a:lstStyle/>
          <a:p>
            <a:r>
              <a:rPr lang="en-US"/>
              <a:t>Click to edit Master title style</a:t>
            </a:r>
          </a:p>
        </p:txBody>
      </p:sp>
      <p:sp>
        <p:nvSpPr>
          <p:cNvPr id="7" name="Content Placeholder 6">
            <a:extLst>
              <a:ext uri="{FF2B5EF4-FFF2-40B4-BE49-F238E27FC236}">
                <a16:creationId xmlns:a16="http://schemas.microsoft.com/office/drawing/2014/main" id="{64DC723E-9393-6698-64B2-A5C609335454}"/>
              </a:ext>
            </a:extLst>
          </p:cNvPr>
          <p:cNvSpPr>
            <a:spLocks noGrp="1"/>
          </p:cNvSpPr>
          <p:nvPr>
            <p:ph sz="quarter" idx="13"/>
          </p:nvPr>
        </p:nvSpPr>
        <p:spPr>
          <a:xfrm>
            <a:off x="838200" y="1053736"/>
            <a:ext cx="10515600" cy="51868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04794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1BB35ED-C1BA-5FF8-6922-C4B88D1270FB}"/>
              </a:ext>
            </a:extLst>
          </p:cNvPr>
          <p:cNvSpPr>
            <a:spLocks noGrp="1"/>
          </p:cNvSpPr>
          <p:nvPr>
            <p:ph type="pic" sz="quarter" idx="10"/>
          </p:nvPr>
        </p:nvSpPr>
        <p:spPr>
          <a:xfrm>
            <a:off x="4684728" y="1078178"/>
            <a:ext cx="7253288" cy="4775200"/>
          </a:xfrm>
          <a:custGeom>
            <a:avLst/>
            <a:gdLst>
              <a:gd name="connsiteX0" fmla="*/ 10518 w 7253288"/>
              <a:gd name="connsiteY0" fmla="*/ 0 h 4775200"/>
              <a:gd name="connsiteX1" fmla="*/ 7253288 w 7253288"/>
              <a:gd name="connsiteY1" fmla="*/ 0 h 4775200"/>
              <a:gd name="connsiteX2" fmla="*/ 7253288 w 7253288"/>
              <a:gd name="connsiteY2" fmla="*/ 4775200 h 4775200"/>
              <a:gd name="connsiteX3" fmla="*/ 0 w 7253288"/>
              <a:gd name="connsiteY3" fmla="*/ 4775200 h 4775200"/>
              <a:gd name="connsiteX4" fmla="*/ 0 w 7253288"/>
              <a:gd name="connsiteY4" fmla="*/ 4767958 h 4775200"/>
              <a:gd name="connsiteX5" fmla="*/ 1197250 w 7253288"/>
              <a:gd name="connsiteY5" fmla="*/ 2373462 h 477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53288" h="4775200">
                <a:moveTo>
                  <a:pt x="10518" y="0"/>
                </a:moveTo>
                <a:lnTo>
                  <a:pt x="7253288" y="0"/>
                </a:lnTo>
                <a:lnTo>
                  <a:pt x="7253288" y="4775200"/>
                </a:lnTo>
                <a:lnTo>
                  <a:pt x="0" y="4775200"/>
                </a:lnTo>
                <a:lnTo>
                  <a:pt x="0" y="4767958"/>
                </a:lnTo>
                <a:lnTo>
                  <a:pt x="1197250" y="2373462"/>
                </a:lnTo>
                <a:close/>
              </a:path>
            </a:pathLst>
          </a:custGeom>
          <a:effectLst>
            <a:outerShdw blurRad="88900" dist="101600" dir="2700000" algn="tl" rotWithShape="0">
              <a:prstClr val="black">
                <a:alpha val="40000"/>
              </a:prstClr>
            </a:outerShdw>
          </a:effectLst>
        </p:spPr>
        <p:txBody>
          <a:bodyPr wrap="square">
            <a:noAutofit/>
          </a:bodyPr>
          <a:lstStyle>
            <a:lvl1pPr algn="ctr">
              <a:defRPr/>
            </a:lvl1pPr>
          </a:lstStyle>
          <a:p>
            <a:r>
              <a:rPr lang="en-US"/>
              <a:t>Click icon to add picture</a:t>
            </a:r>
          </a:p>
        </p:txBody>
      </p:sp>
      <p:grpSp>
        <p:nvGrpSpPr>
          <p:cNvPr id="25" name="Group 24">
            <a:extLst>
              <a:ext uri="{FF2B5EF4-FFF2-40B4-BE49-F238E27FC236}">
                <a16:creationId xmlns:a16="http://schemas.microsoft.com/office/drawing/2014/main" id="{6AF0B33F-2B0C-C35E-194E-B1C63B51FD8F}"/>
              </a:ext>
            </a:extLst>
          </p:cNvPr>
          <p:cNvGrpSpPr/>
          <p:nvPr userDrawn="1"/>
        </p:nvGrpSpPr>
        <p:grpSpPr>
          <a:xfrm>
            <a:off x="-92196" y="-18850"/>
            <a:ext cx="5909807" cy="6886276"/>
            <a:chOff x="-92196" y="-18850"/>
            <a:chExt cx="5909807" cy="6886276"/>
          </a:xfrm>
        </p:grpSpPr>
        <p:sp>
          <p:nvSpPr>
            <p:cNvPr id="23" name="Hexagon 27">
              <a:extLst>
                <a:ext uri="{FF2B5EF4-FFF2-40B4-BE49-F238E27FC236}">
                  <a16:creationId xmlns:a16="http://schemas.microsoft.com/office/drawing/2014/main" id="{8C85AB34-57BF-1558-249F-C31BD9F5A7C6}"/>
                </a:ext>
              </a:extLst>
            </p:cNvPr>
            <p:cNvSpPr/>
            <p:nvPr userDrawn="1"/>
          </p:nvSpPr>
          <p:spPr>
            <a:xfrm>
              <a:off x="-5734" y="-9424"/>
              <a:ext cx="5823345" cy="6876850"/>
            </a:xfrm>
            <a:custGeom>
              <a:avLst/>
              <a:gdLst>
                <a:gd name="connsiteX0" fmla="*/ 0 w 7963230"/>
                <a:gd name="connsiteY0" fmla="*/ 3433714 h 6867427"/>
                <a:gd name="connsiteX1" fmla="*/ 1716857 w 7963230"/>
                <a:gd name="connsiteY1" fmla="*/ 2 h 6867427"/>
                <a:gd name="connsiteX2" fmla="*/ 6246373 w 7963230"/>
                <a:gd name="connsiteY2" fmla="*/ 2 h 6867427"/>
                <a:gd name="connsiteX3" fmla="*/ 7963230 w 7963230"/>
                <a:gd name="connsiteY3" fmla="*/ 3433714 h 6867427"/>
                <a:gd name="connsiteX4" fmla="*/ 6246373 w 7963230"/>
                <a:gd name="connsiteY4" fmla="*/ 6867425 h 6867427"/>
                <a:gd name="connsiteX5" fmla="*/ 1716857 w 7963230"/>
                <a:gd name="connsiteY5" fmla="*/ 6867425 h 6867427"/>
                <a:gd name="connsiteX6" fmla="*/ 0 w 7963230"/>
                <a:gd name="connsiteY6" fmla="*/ 3433714 h 6867427"/>
                <a:gd name="connsiteX0" fmla="*/ 27102 w 6246373"/>
                <a:gd name="connsiteY0" fmla="*/ 3386578 h 6867423"/>
                <a:gd name="connsiteX1" fmla="*/ 0 w 6246373"/>
                <a:gd name="connsiteY1" fmla="*/ 0 h 6867423"/>
                <a:gd name="connsiteX2" fmla="*/ 4529516 w 6246373"/>
                <a:gd name="connsiteY2" fmla="*/ 0 h 6867423"/>
                <a:gd name="connsiteX3" fmla="*/ 6246373 w 6246373"/>
                <a:gd name="connsiteY3" fmla="*/ 3433712 h 6867423"/>
                <a:gd name="connsiteX4" fmla="*/ 4529516 w 6246373"/>
                <a:gd name="connsiteY4" fmla="*/ 6867423 h 6867423"/>
                <a:gd name="connsiteX5" fmla="*/ 0 w 6246373"/>
                <a:gd name="connsiteY5" fmla="*/ 6867423 h 6867423"/>
                <a:gd name="connsiteX6" fmla="*/ 27102 w 6246373"/>
                <a:gd name="connsiteY6" fmla="*/ 3386578 h 6867423"/>
                <a:gd name="connsiteX0" fmla="*/ 0 w 6256978"/>
                <a:gd name="connsiteY0" fmla="*/ 3405431 h 6867423"/>
                <a:gd name="connsiteX1" fmla="*/ 10605 w 6256978"/>
                <a:gd name="connsiteY1" fmla="*/ 0 h 6867423"/>
                <a:gd name="connsiteX2" fmla="*/ 4540121 w 6256978"/>
                <a:gd name="connsiteY2" fmla="*/ 0 h 6867423"/>
                <a:gd name="connsiteX3" fmla="*/ 6256978 w 6256978"/>
                <a:gd name="connsiteY3" fmla="*/ 3433712 h 6867423"/>
                <a:gd name="connsiteX4" fmla="*/ 4540121 w 6256978"/>
                <a:gd name="connsiteY4" fmla="*/ 6867423 h 6867423"/>
                <a:gd name="connsiteX5" fmla="*/ 10605 w 6256978"/>
                <a:gd name="connsiteY5" fmla="*/ 6867423 h 6867423"/>
                <a:gd name="connsiteX6" fmla="*/ 0 w 6256978"/>
                <a:gd name="connsiteY6" fmla="*/ 3405431 h 6867423"/>
                <a:gd name="connsiteX0" fmla="*/ 0 w 6256978"/>
                <a:gd name="connsiteY0" fmla="*/ 3405431 h 6876850"/>
                <a:gd name="connsiteX1" fmla="*/ 10605 w 6256978"/>
                <a:gd name="connsiteY1" fmla="*/ 0 h 6876850"/>
                <a:gd name="connsiteX2" fmla="*/ 4540121 w 6256978"/>
                <a:gd name="connsiteY2" fmla="*/ 0 h 6876850"/>
                <a:gd name="connsiteX3" fmla="*/ 6256978 w 6256978"/>
                <a:gd name="connsiteY3" fmla="*/ 3433712 h 6876850"/>
                <a:gd name="connsiteX4" fmla="*/ 4540121 w 6256978"/>
                <a:gd name="connsiteY4" fmla="*/ 6867423 h 6876850"/>
                <a:gd name="connsiteX5" fmla="*/ 444238 w 6256978"/>
                <a:gd name="connsiteY5" fmla="*/ 6876850 h 6876850"/>
                <a:gd name="connsiteX6" fmla="*/ 0 w 6256978"/>
                <a:gd name="connsiteY6" fmla="*/ 3405431 h 6876850"/>
                <a:gd name="connsiteX0" fmla="*/ 423028 w 6246373"/>
                <a:gd name="connsiteY0" fmla="*/ 3377150 h 6876850"/>
                <a:gd name="connsiteX1" fmla="*/ 0 w 6246373"/>
                <a:gd name="connsiteY1" fmla="*/ 0 h 6876850"/>
                <a:gd name="connsiteX2" fmla="*/ 4529516 w 6246373"/>
                <a:gd name="connsiteY2" fmla="*/ 0 h 6876850"/>
                <a:gd name="connsiteX3" fmla="*/ 6246373 w 6246373"/>
                <a:gd name="connsiteY3" fmla="*/ 3433712 h 6876850"/>
                <a:gd name="connsiteX4" fmla="*/ 4529516 w 6246373"/>
                <a:gd name="connsiteY4" fmla="*/ 6867423 h 6876850"/>
                <a:gd name="connsiteX5" fmla="*/ 433633 w 6246373"/>
                <a:gd name="connsiteY5" fmla="*/ 6876850 h 6876850"/>
                <a:gd name="connsiteX6" fmla="*/ 423028 w 6246373"/>
                <a:gd name="connsiteY6" fmla="*/ 3377150 h 6876850"/>
                <a:gd name="connsiteX0" fmla="*/ 0 w 5823345"/>
                <a:gd name="connsiteY0" fmla="*/ 3377150 h 6876850"/>
                <a:gd name="connsiteX1" fmla="*/ 10605 w 5823345"/>
                <a:gd name="connsiteY1" fmla="*/ 9426 h 6876850"/>
                <a:gd name="connsiteX2" fmla="*/ 4106488 w 5823345"/>
                <a:gd name="connsiteY2" fmla="*/ 0 h 6876850"/>
                <a:gd name="connsiteX3" fmla="*/ 5823345 w 5823345"/>
                <a:gd name="connsiteY3" fmla="*/ 3433712 h 6876850"/>
                <a:gd name="connsiteX4" fmla="*/ 4106488 w 5823345"/>
                <a:gd name="connsiteY4" fmla="*/ 6867423 h 6876850"/>
                <a:gd name="connsiteX5" fmla="*/ 10605 w 5823345"/>
                <a:gd name="connsiteY5" fmla="*/ 6876850 h 6876850"/>
                <a:gd name="connsiteX6" fmla="*/ 0 w 5823345"/>
                <a:gd name="connsiteY6" fmla="*/ 3377150 h 687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3345" h="6876850">
                  <a:moveTo>
                    <a:pt x="0" y="3377150"/>
                  </a:moveTo>
                  <a:lnTo>
                    <a:pt x="10605" y="9426"/>
                  </a:lnTo>
                  <a:lnTo>
                    <a:pt x="4106488" y="0"/>
                  </a:lnTo>
                  <a:lnTo>
                    <a:pt x="5823345" y="3433712"/>
                  </a:lnTo>
                  <a:lnTo>
                    <a:pt x="4106488" y="6867423"/>
                  </a:lnTo>
                  <a:lnTo>
                    <a:pt x="10605" y="6876850"/>
                  </a:lnTo>
                  <a:lnTo>
                    <a:pt x="0" y="3377150"/>
                  </a:lnTo>
                  <a:close/>
                </a:path>
              </a:pathLst>
            </a:custGeom>
            <a:solidFill>
              <a:schemeClr val="accent1"/>
            </a:solidFill>
            <a:ln>
              <a:noFill/>
            </a:ln>
            <a:effectLst>
              <a:outerShdw blurRad="50800"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Hexagon 27">
              <a:extLst>
                <a:ext uri="{FF2B5EF4-FFF2-40B4-BE49-F238E27FC236}">
                  <a16:creationId xmlns:a16="http://schemas.microsoft.com/office/drawing/2014/main" id="{F3559903-CEF3-AB0D-9C2C-76BC105B4576}"/>
                </a:ext>
              </a:extLst>
            </p:cNvPr>
            <p:cNvSpPr/>
            <p:nvPr userDrawn="1"/>
          </p:nvSpPr>
          <p:spPr>
            <a:xfrm>
              <a:off x="-92196" y="-18850"/>
              <a:ext cx="5823345" cy="6876850"/>
            </a:xfrm>
            <a:custGeom>
              <a:avLst/>
              <a:gdLst>
                <a:gd name="connsiteX0" fmla="*/ 0 w 7963230"/>
                <a:gd name="connsiteY0" fmla="*/ 3433714 h 6867427"/>
                <a:gd name="connsiteX1" fmla="*/ 1716857 w 7963230"/>
                <a:gd name="connsiteY1" fmla="*/ 2 h 6867427"/>
                <a:gd name="connsiteX2" fmla="*/ 6246373 w 7963230"/>
                <a:gd name="connsiteY2" fmla="*/ 2 h 6867427"/>
                <a:gd name="connsiteX3" fmla="*/ 7963230 w 7963230"/>
                <a:gd name="connsiteY3" fmla="*/ 3433714 h 6867427"/>
                <a:gd name="connsiteX4" fmla="*/ 6246373 w 7963230"/>
                <a:gd name="connsiteY4" fmla="*/ 6867425 h 6867427"/>
                <a:gd name="connsiteX5" fmla="*/ 1716857 w 7963230"/>
                <a:gd name="connsiteY5" fmla="*/ 6867425 h 6867427"/>
                <a:gd name="connsiteX6" fmla="*/ 0 w 7963230"/>
                <a:gd name="connsiteY6" fmla="*/ 3433714 h 6867427"/>
                <a:gd name="connsiteX0" fmla="*/ 27102 w 6246373"/>
                <a:gd name="connsiteY0" fmla="*/ 3386578 h 6867423"/>
                <a:gd name="connsiteX1" fmla="*/ 0 w 6246373"/>
                <a:gd name="connsiteY1" fmla="*/ 0 h 6867423"/>
                <a:gd name="connsiteX2" fmla="*/ 4529516 w 6246373"/>
                <a:gd name="connsiteY2" fmla="*/ 0 h 6867423"/>
                <a:gd name="connsiteX3" fmla="*/ 6246373 w 6246373"/>
                <a:gd name="connsiteY3" fmla="*/ 3433712 h 6867423"/>
                <a:gd name="connsiteX4" fmla="*/ 4529516 w 6246373"/>
                <a:gd name="connsiteY4" fmla="*/ 6867423 h 6867423"/>
                <a:gd name="connsiteX5" fmla="*/ 0 w 6246373"/>
                <a:gd name="connsiteY5" fmla="*/ 6867423 h 6867423"/>
                <a:gd name="connsiteX6" fmla="*/ 27102 w 6246373"/>
                <a:gd name="connsiteY6" fmla="*/ 3386578 h 6867423"/>
                <a:gd name="connsiteX0" fmla="*/ 0 w 6256978"/>
                <a:gd name="connsiteY0" fmla="*/ 3405431 h 6867423"/>
                <a:gd name="connsiteX1" fmla="*/ 10605 w 6256978"/>
                <a:gd name="connsiteY1" fmla="*/ 0 h 6867423"/>
                <a:gd name="connsiteX2" fmla="*/ 4540121 w 6256978"/>
                <a:gd name="connsiteY2" fmla="*/ 0 h 6867423"/>
                <a:gd name="connsiteX3" fmla="*/ 6256978 w 6256978"/>
                <a:gd name="connsiteY3" fmla="*/ 3433712 h 6867423"/>
                <a:gd name="connsiteX4" fmla="*/ 4540121 w 6256978"/>
                <a:gd name="connsiteY4" fmla="*/ 6867423 h 6867423"/>
                <a:gd name="connsiteX5" fmla="*/ 10605 w 6256978"/>
                <a:gd name="connsiteY5" fmla="*/ 6867423 h 6867423"/>
                <a:gd name="connsiteX6" fmla="*/ 0 w 6256978"/>
                <a:gd name="connsiteY6" fmla="*/ 3405431 h 6867423"/>
                <a:gd name="connsiteX0" fmla="*/ 0 w 6256978"/>
                <a:gd name="connsiteY0" fmla="*/ 3405431 h 6876850"/>
                <a:gd name="connsiteX1" fmla="*/ 10605 w 6256978"/>
                <a:gd name="connsiteY1" fmla="*/ 0 h 6876850"/>
                <a:gd name="connsiteX2" fmla="*/ 4540121 w 6256978"/>
                <a:gd name="connsiteY2" fmla="*/ 0 h 6876850"/>
                <a:gd name="connsiteX3" fmla="*/ 6256978 w 6256978"/>
                <a:gd name="connsiteY3" fmla="*/ 3433712 h 6876850"/>
                <a:gd name="connsiteX4" fmla="*/ 4540121 w 6256978"/>
                <a:gd name="connsiteY4" fmla="*/ 6867423 h 6876850"/>
                <a:gd name="connsiteX5" fmla="*/ 444238 w 6256978"/>
                <a:gd name="connsiteY5" fmla="*/ 6876850 h 6876850"/>
                <a:gd name="connsiteX6" fmla="*/ 0 w 6256978"/>
                <a:gd name="connsiteY6" fmla="*/ 3405431 h 6876850"/>
                <a:gd name="connsiteX0" fmla="*/ 423028 w 6246373"/>
                <a:gd name="connsiteY0" fmla="*/ 3377150 h 6876850"/>
                <a:gd name="connsiteX1" fmla="*/ 0 w 6246373"/>
                <a:gd name="connsiteY1" fmla="*/ 0 h 6876850"/>
                <a:gd name="connsiteX2" fmla="*/ 4529516 w 6246373"/>
                <a:gd name="connsiteY2" fmla="*/ 0 h 6876850"/>
                <a:gd name="connsiteX3" fmla="*/ 6246373 w 6246373"/>
                <a:gd name="connsiteY3" fmla="*/ 3433712 h 6876850"/>
                <a:gd name="connsiteX4" fmla="*/ 4529516 w 6246373"/>
                <a:gd name="connsiteY4" fmla="*/ 6867423 h 6876850"/>
                <a:gd name="connsiteX5" fmla="*/ 433633 w 6246373"/>
                <a:gd name="connsiteY5" fmla="*/ 6876850 h 6876850"/>
                <a:gd name="connsiteX6" fmla="*/ 423028 w 6246373"/>
                <a:gd name="connsiteY6" fmla="*/ 3377150 h 6876850"/>
                <a:gd name="connsiteX0" fmla="*/ 0 w 5823345"/>
                <a:gd name="connsiteY0" fmla="*/ 3377150 h 6876850"/>
                <a:gd name="connsiteX1" fmla="*/ 10605 w 5823345"/>
                <a:gd name="connsiteY1" fmla="*/ 9426 h 6876850"/>
                <a:gd name="connsiteX2" fmla="*/ 4106488 w 5823345"/>
                <a:gd name="connsiteY2" fmla="*/ 0 h 6876850"/>
                <a:gd name="connsiteX3" fmla="*/ 5823345 w 5823345"/>
                <a:gd name="connsiteY3" fmla="*/ 3433712 h 6876850"/>
                <a:gd name="connsiteX4" fmla="*/ 4106488 w 5823345"/>
                <a:gd name="connsiteY4" fmla="*/ 6867423 h 6876850"/>
                <a:gd name="connsiteX5" fmla="*/ 10605 w 5823345"/>
                <a:gd name="connsiteY5" fmla="*/ 6876850 h 6876850"/>
                <a:gd name="connsiteX6" fmla="*/ 0 w 5823345"/>
                <a:gd name="connsiteY6" fmla="*/ 3377150 h 687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23345" h="6876850">
                  <a:moveTo>
                    <a:pt x="0" y="3377150"/>
                  </a:moveTo>
                  <a:lnTo>
                    <a:pt x="10605" y="9426"/>
                  </a:lnTo>
                  <a:lnTo>
                    <a:pt x="4106488" y="0"/>
                  </a:lnTo>
                  <a:lnTo>
                    <a:pt x="5823345" y="3433712"/>
                  </a:lnTo>
                  <a:lnTo>
                    <a:pt x="4106488" y="6867423"/>
                  </a:lnTo>
                  <a:lnTo>
                    <a:pt x="10605" y="6876850"/>
                  </a:lnTo>
                  <a:lnTo>
                    <a:pt x="0" y="3377150"/>
                  </a:lnTo>
                  <a:close/>
                </a:path>
              </a:pathLst>
            </a:cu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Hexagon 21">
            <a:extLst>
              <a:ext uri="{FF2B5EF4-FFF2-40B4-BE49-F238E27FC236}">
                <a16:creationId xmlns:a16="http://schemas.microsoft.com/office/drawing/2014/main" id="{BDD29FE9-29D4-0308-881A-352CBB771845}"/>
              </a:ext>
            </a:extLst>
          </p:cNvPr>
          <p:cNvSpPr/>
          <p:nvPr userDrawn="1"/>
        </p:nvSpPr>
        <p:spPr>
          <a:xfrm>
            <a:off x="-2071776" y="-6853"/>
            <a:ext cx="7963230" cy="6864853"/>
          </a:xfrm>
          <a:prstGeom prst="hexagon">
            <a:avLst/>
          </a:prstGeom>
          <a:noFill/>
          <a:ln>
            <a:noFill/>
          </a:ln>
          <a:effectLst>
            <a:outerShdw blurRad="50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E356AC-1F7D-3FC3-CF76-64F9EE042610}"/>
              </a:ext>
            </a:extLst>
          </p:cNvPr>
          <p:cNvSpPr>
            <a:spLocks noGrp="1"/>
          </p:cNvSpPr>
          <p:nvPr>
            <p:ph type="title"/>
          </p:nvPr>
        </p:nvSpPr>
        <p:spPr>
          <a:xfrm>
            <a:off x="404067" y="1934136"/>
            <a:ext cx="4601565" cy="1847654"/>
          </a:xfrm>
        </p:spPr>
        <p:txBody>
          <a:bodyPr anchor="b" anchorCtr="0">
            <a:noAutofit/>
          </a:bodyPr>
          <a:lstStyle>
            <a:lvl1pPr algn="l">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04B594B1-07B7-91CB-A2E5-9A0580B837FE}"/>
              </a:ext>
            </a:extLst>
          </p:cNvPr>
          <p:cNvSpPr>
            <a:spLocks noGrp="1"/>
          </p:cNvSpPr>
          <p:nvPr>
            <p:ph type="body" idx="1"/>
          </p:nvPr>
        </p:nvSpPr>
        <p:spPr>
          <a:xfrm>
            <a:off x="404067" y="3888229"/>
            <a:ext cx="4601565" cy="715371"/>
          </a:xfrm>
        </p:spPr>
        <p:txBody>
          <a:bodyPr/>
          <a:lstStyle>
            <a:lvl1pPr marL="0" indent="0">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27" name="Straight Connector 26">
            <a:extLst>
              <a:ext uri="{FF2B5EF4-FFF2-40B4-BE49-F238E27FC236}">
                <a16:creationId xmlns:a16="http://schemas.microsoft.com/office/drawing/2014/main" id="{32DECE2F-0386-3D06-2F1E-19354666B06B}"/>
              </a:ext>
            </a:extLst>
          </p:cNvPr>
          <p:cNvCxnSpPr>
            <a:cxnSpLocks/>
          </p:cNvCxnSpPr>
          <p:nvPr userDrawn="1"/>
        </p:nvCxnSpPr>
        <p:spPr>
          <a:xfrm>
            <a:off x="404067" y="3777305"/>
            <a:ext cx="460156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Online Image Placeholder 6">
            <a:extLst>
              <a:ext uri="{FF2B5EF4-FFF2-40B4-BE49-F238E27FC236}">
                <a16:creationId xmlns:a16="http://schemas.microsoft.com/office/drawing/2014/main" id="{E8408A36-3E9A-069A-EB2A-95D4E32E6829}"/>
              </a:ext>
            </a:extLst>
          </p:cNvPr>
          <p:cNvSpPr>
            <a:spLocks noGrp="1" noRot="1" noMove="1" noResize="1" noEditPoints="1" noAdjustHandles="1" noChangeArrowheads="1" noChangeShapeType="1"/>
          </p:cNvSpPr>
          <p:nvPr>
            <p:ph type="clipArt" sz="quarter" idx="13" hasCustomPrompt="1"/>
          </p:nvPr>
        </p:nvSpPr>
        <p:spPr>
          <a:xfrm>
            <a:off x="10553635" y="4995531"/>
            <a:ext cx="1482824" cy="1715695"/>
          </a:xfrm>
          <a:blipFill>
            <a:blip r:embed="rId2"/>
            <a:stretch>
              <a:fillRect/>
            </a:stretch>
          </a:blipFill>
        </p:spPr>
        <p:txBody>
          <a:bodyPr lIns="365760"/>
          <a:lstStyle>
            <a:lvl1pPr marL="0" indent="0">
              <a:buNone/>
              <a:defRPr/>
            </a:lvl1pPr>
          </a:lstStyle>
          <a:p>
            <a:r>
              <a:rPr lang="en-US"/>
              <a:t> </a:t>
            </a:r>
          </a:p>
        </p:txBody>
      </p:sp>
    </p:spTree>
    <p:extLst>
      <p:ext uri="{BB962C8B-B14F-4D97-AF65-F5344CB8AC3E}">
        <p14:creationId xmlns:p14="http://schemas.microsoft.com/office/powerpoint/2010/main" val="19285766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acility Locations Ma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hasCustomPrompt="1"/>
          </p:nvPr>
        </p:nvSpPr>
        <p:spPr/>
        <p:txBody>
          <a:bodyPr/>
          <a:lstStyle>
            <a:lvl1pPr>
              <a:defRPr/>
            </a:lvl1pPr>
          </a:lstStyle>
          <a:p>
            <a:r>
              <a:rPr lang="en-US"/>
              <a:t>Facility Locations</a:t>
            </a:r>
          </a:p>
        </p:txBody>
      </p:sp>
      <p:sp>
        <p:nvSpPr>
          <p:cNvPr id="14" name="TextBox 13">
            <a:extLst>
              <a:ext uri="{FF2B5EF4-FFF2-40B4-BE49-F238E27FC236}">
                <a16:creationId xmlns:a16="http://schemas.microsoft.com/office/drawing/2014/main" id="{BE127932-C4F9-9936-43F3-20069E5C1E8E}"/>
              </a:ext>
            </a:extLst>
          </p:cNvPr>
          <p:cNvSpPr txBox="1"/>
          <p:nvPr userDrawn="1"/>
        </p:nvSpPr>
        <p:spPr>
          <a:xfrm>
            <a:off x="7807132" y="1786587"/>
            <a:ext cx="4306313" cy="3046988"/>
          </a:xfrm>
          <a:prstGeom prst="rect">
            <a:avLst/>
          </a:prstGeom>
          <a:noFill/>
        </p:spPr>
        <p:txBody>
          <a:bodyPr wrap="square" rtlCol="0">
            <a:spAutoFit/>
          </a:bodyPr>
          <a:lstStyle/>
          <a:p>
            <a:r>
              <a:rPr lang="en-US" sz="1200"/>
              <a:t>CCCF – Coffee Creek Correctional Facility</a:t>
            </a:r>
          </a:p>
          <a:p>
            <a:r>
              <a:rPr lang="en-US" sz="1200"/>
              <a:t>CCCM – Coffee Creek Correctional Minimum</a:t>
            </a:r>
          </a:p>
          <a:p>
            <a:r>
              <a:rPr lang="en-US" sz="1200"/>
              <a:t>CCIC – Coffee Creek Intake Center</a:t>
            </a:r>
          </a:p>
          <a:p>
            <a:r>
              <a:rPr lang="en-US" sz="1200"/>
              <a:t>CRCI – Columbia River Correctional Institution</a:t>
            </a:r>
          </a:p>
          <a:p>
            <a:r>
              <a:rPr lang="en-US" sz="1200"/>
              <a:t>DRCI – Deer Ridge Correctional Institution</a:t>
            </a:r>
          </a:p>
          <a:p>
            <a:r>
              <a:rPr lang="en-US" sz="1200"/>
              <a:t>EOCI – Eastern Oregon Correctional Institution</a:t>
            </a:r>
          </a:p>
          <a:p>
            <a:r>
              <a:rPr lang="en-US" sz="1200"/>
              <a:t>OSCI – Oregon State Correctional Institution</a:t>
            </a:r>
          </a:p>
          <a:p>
            <a:r>
              <a:rPr lang="en-US" sz="1200"/>
              <a:t>OSP – Oregon State Penitentiary</a:t>
            </a:r>
          </a:p>
          <a:p>
            <a:r>
              <a:rPr lang="en-US" sz="1200"/>
              <a:t>PRCF – Powder River Correctional Facility</a:t>
            </a:r>
          </a:p>
          <a:p>
            <a:r>
              <a:rPr lang="en-US" sz="1200"/>
              <a:t>SCI – Santiam Correctional Institution</a:t>
            </a:r>
          </a:p>
          <a:p>
            <a:r>
              <a:rPr lang="en-US" sz="1200"/>
              <a:t>SFFC – South Fork Forest Camp</a:t>
            </a:r>
          </a:p>
          <a:p>
            <a:r>
              <a:rPr lang="en-US" sz="1200"/>
              <a:t>SRCI – Snake River Correctional Institution</a:t>
            </a:r>
          </a:p>
          <a:p>
            <a:r>
              <a:rPr lang="en-US" sz="1200"/>
              <a:t>SRCM – Snake River Correctional Minimum</a:t>
            </a:r>
          </a:p>
          <a:p>
            <a:r>
              <a:rPr lang="en-US" sz="1200"/>
              <a:t>TRCI – Two Rivers Correctional Institution</a:t>
            </a:r>
          </a:p>
          <a:p>
            <a:r>
              <a:rPr lang="en-US" sz="1200"/>
              <a:t>TRCM – Two Rivers Correctional Minimum</a:t>
            </a:r>
          </a:p>
          <a:p>
            <a:r>
              <a:rPr lang="en-US" sz="1200"/>
              <a:t>WCCF – Warner Creek Correctional Facility</a:t>
            </a:r>
          </a:p>
        </p:txBody>
      </p:sp>
      <p:pic>
        <p:nvPicPr>
          <p:cNvPr id="9" name="Picture 8" descr="Diagram&#10;&#10;Description automatically generated">
            <a:extLst>
              <a:ext uri="{FF2B5EF4-FFF2-40B4-BE49-F238E27FC236}">
                <a16:creationId xmlns:a16="http://schemas.microsoft.com/office/drawing/2014/main" id="{27181A14-BF1B-37AF-BE61-3A9D56152C4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91259" y="963506"/>
            <a:ext cx="7398603" cy="5866213"/>
          </a:xfrm>
          <a:prstGeom prst="rect">
            <a:avLst/>
          </a:prstGeom>
        </p:spPr>
      </p:pic>
    </p:spTree>
    <p:extLst>
      <p:ext uri="{BB962C8B-B14F-4D97-AF65-F5344CB8AC3E}">
        <p14:creationId xmlns:p14="http://schemas.microsoft.com/office/powerpoint/2010/main" val="27859542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eps/Categories (4)">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FFCE497-AE06-A3A8-AFB1-BE6F922794C8}"/>
              </a:ext>
            </a:extLst>
          </p:cNvPr>
          <p:cNvSpPr>
            <a:spLocks noGrp="1"/>
          </p:cNvSpPr>
          <p:nvPr>
            <p:ph type="pic" sz="quarter" idx="23"/>
          </p:nvPr>
        </p:nvSpPr>
        <p:spPr>
          <a:xfrm>
            <a:off x="952485" y="1046377"/>
            <a:ext cx="10278947" cy="2764559"/>
          </a:xfrm>
        </p:spPr>
        <p:txBody>
          <a:bodyPr/>
          <a:lstStyle/>
          <a:p>
            <a:r>
              <a:rPr lang="en-US"/>
              <a:t>Click icon to add picture</a:t>
            </a:r>
          </a:p>
        </p:txBody>
      </p:sp>
      <p:sp>
        <p:nvSpPr>
          <p:cNvPr id="21" name="Rectangle 20">
            <a:extLst>
              <a:ext uri="{FF2B5EF4-FFF2-40B4-BE49-F238E27FC236}">
                <a16:creationId xmlns:a16="http://schemas.microsoft.com/office/drawing/2014/main" id="{CC8DEE94-370F-F454-AB98-68ECC5473CAA}"/>
              </a:ext>
            </a:extLst>
          </p:cNvPr>
          <p:cNvSpPr/>
          <p:nvPr userDrawn="1"/>
        </p:nvSpPr>
        <p:spPr>
          <a:xfrm>
            <a:off x="956513" y="4067871"/>
            <a:ext cx="10278947" cy="24837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53">
            <a:extLst>
              <a:ext uri="{FF2B5EF4-FFF2-40B4-BE49-F238E27FC236}">
                <a16:creationId xmlns:a16="http://schemas.microsoft.com/office/drawing/2014/main" id="{D653CBC2-5032-3AF1-6145-33A643DBC88C}"/>
              </a:ext>
            </a:extLst>
          </p:cNvPr>
          <p:cNvSpPr>
            <a:spLocks noGrp="1"/>
          </p:cNvSpPr>
          <p:nvPr>
            <p:ph type="body" sz="quarter" idx="11" hasCustomPrompt="1"/>
          </p:nvPr>
        </p:nvSpPr>
        <p:spPr>
          <a:xfrm>
            <a:off x="1726177" y="3553998"/>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1</a:t>
            </a:r>
          </a:p>
        </p:txBody>
      </p:sp>
      <p:sp>
        <p:nvSpPr>
          <p:cNvPr id="9" name="Text Placeholder 53">
            <a:extLst>
              <a:ext uri="{FF2B5EF4-FFF2-40B4-BE49-F238E27FC236}">
                <a16:creationId xmlns:a16="http://schemas.microsoft.com/office/drawing/2014/main" id="{FA28E2F0-CF3E-BE55-E278-F66DD9ACA52D}"/>
              </a:ext>
            </a:extLst>
          </p:cNvPr>
          <p:cNvSpPr>
            <a:spLocks noGrp="1"/>
          </p:cNvSpPr>
          <p:nvPr>
            <p:ph type="body" sz="quarter" idx="12" hasCustomPrompt="1"/>
          </p:nvPr>
        </p:nvSpPr>
        <p:spPr>
          <a:xfrm>
            <a:off x="4243624" y="3540059"/>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2</a:t>
            </a:r>
          </a:p>
        </p:txBody>
      </p:sp>
      <p:sp>
        <p:nvSpPr>
          <p:cNvPr id="10" name="Text Placeholder 53">
            <a:extLst>
              <a:ext uri="{FF2B5EF4-FFF2-40B4-BE49-F238E27FC236}">
                <a16:creationId xmlns:a16="http://schemas.microsoft.com/office/drawing/2014/main" id="{FE94EC5C-AE85-BB09-58A7-A55D7B2E0CEC}"/>
              </a:ext>
            </a:extLst>
          </p:cNvPr>
          <p:cNvSpPr>
            <a:spLocks noGrp="1"/>
          </p:cNvSpPr>
          <p:nvPr>
            <p:ph type="body" sz="quarter" idx="13" hasCustomPrompt="1"/>
          </p:nvPr>
        </p:nvSpPr>
        <p:spPr>
          <a:xfrm>
            <a:off x="6859730" y="3553998"/>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3</a:t>
            </a:r>
          </a:p>
        </p:txBody>
      </p:sp>
      <p:sp>
        <p:nvSpPr>
          <p:cNvPr id="11" name="Text Placeholder 53">
            <a:extLst>
              <a:ext uri="{FF2B5EF4-FFF2-40B4-BE49-F238E27FC236}">
                <a16:creationId xmlns:a16="http://schemas.microsoft.com/office/drawing/2014/main" id="{3ADBB3EC-B68F-E7E3-57B7-FBFD3EC91D58}"/>
              </a:ext>
            </a:extLst>
          </p:cNvPr>
          <p:cNvSpPr>
            <a:spLocks noGrp="1"/>
          </p:cNvSpPr>
          <p:nvPr>
            <p:ph type="body" sz="quarter" idx="14" hasCustomPrompt="1"/>
          </p:nvPr>
        </p:nvSpPr>
        <p:spPr>
          <a:xfrm>
            <a:off x="9481757" y="3540059"/>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4</a:t>
            </a:r>
          </a:p>
        </p:txBody>
      </p:sp>
      <p:cxnSp>
        <p:nvCxnSpPr>
          <p:cNvPr id="12" name="Straight Connector 11">
            <a:extLst>
              <a:ext uri="{FF2B5EF4-FFF2-40B4-BE49-F238E27FC236}">
                <a16:creationId xmlns:a16="http://schemas.microsoft.com/office/drawing/2014/main" id="{4F28CACC-21A3-F09C-5EE8-B87409CD5000}"/>
              </a:ext>
            </a:extLst>
          </p:cNvPr>
          <p:cNvCxnSpPr>
            <a:cxnSpLocks/>
          </p:cNvCxnSpPr>
          <p:nvPr userDrawn="1"/>
        </p:nvCxnSpPr>
        <p:spPr>
          <a:xfrm>
            <a:off x="3530800" y="3980784"/>
            <a:ext cx="0" cy="259943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45FF55-DD97-7BDE-6C42-E0223A1AC948}"/>
              </a:ext>
            </a:extLst>
          </p:cNvPr>
          <p:cNvCxnSpPr>
            <a:cxnSpLocks/>
          </p:cNvCxnSpPr>
          <p:nvPr userDrawn="1"/>
        </p:nvCxnSpPr>
        <p:spPr>
          <a:xfrm flipH="1">
            <a:off x="6091959" y="3980786"/>
            <a:ext cx="4028" cy="271000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CB57ECC-EFA0-708F-80AA-0A5042B6BCEF}"/>
              </a:ext>
            </a:extLst>
          </p:cNvPr>
          <p:cNvCxnSpPr>
            <a:cxnSpLocks/>
          </p:cNvCxnSpPr>
          <p:nvPr userDrawn="1"/>
        </p:nvCxnSpPr>
        <p:spPr>
          <a:xfrm>
            <a:off x="8683088" y="3980786"/>
            <a:ext cx="0" cy="271000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E14CC6DF-97C5-348A-EB30-E8EA2494A778}"/>
              </a:ext>
            </a:extLst>
          </p:cNvPr>
          <p:cNvSpPr>
            <a:spLocks noGrp="1"/>
          </p:cNvSpPr>
          <p:nvPr>
            <p:ph type="body" sz="quarter" idx="15" hasCustomPrompt="1"/>
          </p:nvPr>
        </p:nvSpPr>
        <p:spPr>
          <a:xfrm>
            <a:off x="1079129" y="4489726"/>
            <a:ext cx="2304807"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28" name="Text Placeholder 22">
            <a:extLst>
              <a:ext uri="{FF2B5EF4-FFF2-40B4-BE49-F238E27FC236}">
                <a16:creationId xmlns:a16="http://schemas.microsoft.com/office/drawing/2014/main" id="{2F8AE0E5-2DB2-BDA1-35DA-C88433DBDA2D}"/>
              </a:ext>
            </a:extLst>
          </p:cNvPr>
          <p:cNvSpPr>
            <a:spLocks noGrp="1"/>
          </p:cNvSpPr>
          <p:nvPr>
            <p:ph type="body" sz="quarter" idx="17" hasCustomPrompt="1"/>
          </p:nvPr>
        </p:nvSpPr>
        <p:spPr>
          <a:xfrm>
            <a:off x="3677697" y="4489726"/>
            <a:ext cx="2298849"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0" name="Text Placeholder 22">
            <a:extLst>
              <a:ext uri="{FF2B5EF4-FFF2-40B4-BE49-F238E27FC236}">
                <a16:creationId xmlns:a16="http://schemas.microsoft.com/office/drawing/2014/main" id="{9EBF1C3E-9CD5-CB53-0A63-1770EA73D108}"/>
              </a:ext>
            </a:extLst>
          </p:cNvPr>
          <p:cNvSpPr>
            <a:spLocks noGrp="1"/>
          </p:cNvSpPr>
          <p:nvPr>
            <p:ph type="body" sz="quarter" idx="19" hasCustomPrompt="1"/>
          </p:nvPr>
        </p:nvSpPr>
        <p:spPr>
          <a:xfrm>
            <a:off x="6238857" y="4489726"/>
            <a:ext cx="2297363"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3" name="Text Placeholder 22">
            <a:extLst>
              <a:ext uri="{FF2B5EF4-FFF2-40B4-BE49-F238E27FC236}">
                <a16:creationId xmlns:a16="http://schemas.microsoft.com/office/drawing/2014/main" id="{2CDD54BC-DBCF-28EE-70C8-F4324716E4C7}"/>
              </a:ext>
            </a:extLst>
          </p:cNvPr>
          <p:cNvSpPr>
            <a:spLocks noGrp="1"/>
          </p:cNvSpPr>
          <p:nvPr>
            <p:ph type="body" sz="quarter" idx="21" hasCustomPrompt="1"/>
          </p:nvPr>
        </p:nvSpPr>
        <p:spPr>
          <a:xfrm>
            <a:off x="8810609" y="4507899"/>
            <a:ext cx="2297363"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 name="Hexagon 2">
            <a:extLst>
              <a:ext uri="{FF2B5EF4-FFF2-40B4-BE49-F238E27FC236}">
                <a16:creationId xmlns:a16="http://schemas.microsoft.com/office/drawing/2014/main" id="{476B970E-2EBE-DFDE-0A8C-29D1776F1518}"/>
              </a:ext>
            </a:extLst>
          </p:cNvPr>
          <p:cNvSpPr/>
          <p:nvPr userDrawn="1"/>
        </p:nvSpPr>
        <p:spPr>
          <a:xfrm>
            <a:off x="150829" y="135171"/>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7F215396-5A48-F7CE-67C9-97772DFD950B}"/>
              </a:ext>
            </a:extLst>
          </p:cNvPr>
          <p:cNvSpPr>
            <a:spLocks noGrp="1"/>
          </p:cNvSpPr>
          <p:nvPr>
            <p:ph type="title"/>
          </p:nvPr>
        </p:nvSpPr>
        <p:spPr>
          <a:xfrm>
            <a:off x="480768" y="250148"/>
            <a:ext cx="10627203" cy="484993"/>
          </a:xfrm>
          <a:prstGeom prst="rect">
            <a:avLst/>
          </a:prstGeom>
        </p:spPr>
        <p:txBody>
          <a:bodyPr vert="horz" lIns="91440" tIns="45720" rIns="91440" bIns="45720" rtlCol="0" anchor="ctr">
            <a:normAutofit/>
          </a:body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9C79EB7F-17EE-A5C6-E2FB-04E65AC6E6C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63490" y="40535"/>
            <a:ext cx="895487" cy="1005840"/>
          </a:xfrm>
          <a:prstGeom prst="rect">
            <a:avLst/>
          </a:prstGeom>
        </p:spPr>
      </p:pic>
      <p:sp>
        <p:nvSpPr>
          <p:cNvPr id="5" name="Text Placeholder 6">
            <a:extLst>
              <a:ext uri="{FF2B5EF4-FFF2-40B4-BE49-F238E27FC236}">
                <a16:creationId xmlns:a16="http://schemas.microsoft.com/office/drawing/2014/main" id="{0CDD6DC2-2336-EC8B-4B94-21CB3E4559F5}"/>
              </a:ext>
            </a:extLst>
          </p:cNvPr>
          <p:cNvSpPr>
            <a:spLocks noGrp="1"/>
          </p:cNvSpPr>
          <p:nvPr>
            <p:ph type="body" sz="quarter" idx="25"/>
          </p:nvPr>
        </p:nvSpPr>
        <p:spPr>
          <a:xfrm>
            <a:off x="1079501" y="5014913"/>
            <a:ext cx="2304407"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B8C9E27B-FFED-A7A8-6544-0D6DA5929D20}"/>
              </a:ext>
            </a:extLst>
          </p:cNvPr>
          <p:cNvSpPr>
            <a:spLocks noGrp="1"/>
          </p:cNvSpPr>
          <p:nvPr>
            <p:ph type="body" sz="quarter" idx="26"/>
          </p:nvPr>
        </p:nvSpPr>
        <p:spPr>
          <a:xfrm>
            <a:off x="3672149" y="5014913"/>
            <a:ext cx="2304407"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6">
            <a:extLst>
              <a:ext uri="{FF2B5EF4-FFF2-40B4-BE49-F238E27FC236}">
                <a16:creationId xmlns:a16="http://schemas.microsoft.com/office/drawing/2014/main" id="{9A5A6EBB-0062-88B8-971C-4F3B2F960259}"/>
              </a:ext>
            </a:extLst>
          </p:cNvPr>
          <p:cNvSpPr>
            <a:spLocks noGrp="1"/>
          </p:cNvSpPr>
          <p:nvPr>
            <p:ph type="body" sz="quarter" idx="27"/>
          </p:nvPr>
        </p:nvSpPr>
        <p:spPr>
          <a:xfrm>
            <a:off x="6237334" y="5017698"/>
            <a:ext cx="2304407"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17AFFC8D-9556-5F7F-C6FC-A466C47EA5A9}"/>
              </a:ext>
            </a:extLst>
          </p:cNvPr>
          <p:cNvSpPr>
            <a:spLocks noGrp="1"/>
          </p:cNvSpPr>
          <p:nvPr>
            <p:ph type="body" sz="quarter" idx="28"/>
          </p:nvPr>
        </p:nvSpPr>
        <p:spPr>
          <a:xfrm>
            <a:off x="8807087" y="5008990"/>
            <a:ext cx="2304407"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28515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eps/Categories (3)">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A8094C81-C17C-17FE-AA6D-85E24CFB487A}"/>
              </a:ext>
            </a:extLst>
          </p:cNvPr>
          <p:cNvSpPr>
            <a:spLocks noGrp="1"/>
          </p:cNvSpPr>
          <p:nvPr>
            <p:ph type="pic" sz="quarter" idx="23"/>
          </p:nvPr>
        </p:nvSpPr>
        <p:spPr>
          <a:xfrm>
            <a:off x="952472" y="1046377"/>
            <a:ext cx="10278947" cy="2774189"/>
          </a:xfrm>
        </p:spPr>
        <p:txBody>
          <a:bodyPr/>
          <a:lstStyle/>
          <a:p>
            <a:r>
              <a:rPr lang="en-US"/>
              <a:t>Click icon to add picture</a:t>
            </a:r>
          </a:p>
        </p:txBody>
      </p:sp>
      <p:sp>
        <p:nvSpPr>
          <p:cNvPr id="21" name="Rectangle 20">
            <a:extLst>
              <a:ext uri="{FF2B5EF4-FFF2-40B4-BE49-F238E27FC236}">
                <a16:creationId xmlns:a16="http://schemas.microsoft.com/office/drawing/2014/main" id="{CC8DEE94-370F-F454-AB98-68ECC5473CAA}"/>
              </a:ext>
            </a:extLst>
          </p:cNvPr>
          <p:cNvSpPr/>
          <p:nvPr userDrawn="1"/>
        </p:nvSpPr>
        <p:spPr>
          <a:xfrm>
            <a:off x="956513" y="4067871"/>
            <a:ext cx="10278947" cy="24837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53">
            <a:extLst>
              <a:ext uri="{FF2B5EF4-FFF2-40B4-BE49-F238E27FC236}">
                <a16:creationId xmlns:a16="http://schemas.microsoft.com/office/drawing/2014/main" id="{D653CBC2-5032-3AF1-6145-33A643DBC88C}"/>
              </a:ext>
            </a:extLst>
          </p:cNvPr>
          <p:cNvSpPr>
            <a:spLocks noGrp="1"/>
          </p:cNvSpPr>
          <p:nvPr>
            <p:ph type="body" sz="quarter" idx="11" hasCustomPrompt="1"/>
          </p:nvPr>
        </p:nvSpPr>
        <p:spPr>
          <a:xfrm>
            <a:off x="2196809" y="3574405"/>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1</a:t>
            </a:r>
          </a:p>
        </p:txBody>
      </p:sp>
      <p:sp>
        <p:nvSpPr>
          <p:cNvPr id="9" name="Text Placeholder 53">
            <a:extLst>
              <a:ext uri="{FF2B5EF4-FFF2-40B4-BE49-F238E27FC236}">
                <a16:creationId xmlns:a16="http://schemas.microsoft.com/office/drawing/2014/main" id="{FA28E2F0-CF3E-BE55-E278-F66DD9ACA52D}"/>
              </a:ext>
            </a:extLst>
          </p:cNvPr>
          <p:cNvSpPr>
            <a:spLocks noGrp="1"/>
          </p:cNvSpPr>
          <p:nvPr>
            <p:ph type="body" sz="quarter" idx="12" hasCustomPrompt="1"/>
          </p:nvPr>
        </p:nvSpPr>
        <p:spPr>
          <a:xfrm>
            <a:off x="5634217" y="3559935"/>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2</a:t>
            </a:r>
          </a:p>
        </p:txBody>
      </p:sp>
      <p:sp>
        <p:nvSpPr>
          <p:cNvPr id="10" name="Text Placeholder 53">
            <a:extLst>
              <a:ext uri="{FF2B5EF4-FFF2-40B4-BE49-F238E27FC236}">
                <a16:creationId xmlns:a16="http://schemas.microsoft.com/office/drawing/2014/main" id="{FE94EC5C-AE85-BB09-58A7-A55D7B2E0CEC}"/>
              </a:ext>
            </a:extLst>
          </p:cNvPr>
          <p:cNvSpPr>
            <a:spLocks noGrp="1"/>
          </p:cNvSpPr>
          <p:nvPr>
            <p:ph type="body" sz="quarter" idx="13" hasCustomPrompt="1"/>
          </p:nvPr>
        </p:nvSpPr>
        <p:spPr>
          <a:xfrm>
            <a:off x="9050525" y="3548384"/>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3</a:t>
            </a:r>
          </a:p>
        </p:txBody>
      </p:sp>
      <p:cxnSp>
        <p:nvCxnSpPr>
          <p:cNvPr id="12" name="Straight Connector 11">
            <a:extLst>
              <a:ext uri="{FF2B5EF4-FFF2-40B4-BE49-F238E27FC236}">
                <a16:creationId xmlns:a16="http://schemas.microsoft.com/office/drawing/2014/main" id="{4F28CACC-21A3-F09C-5EE8-B87409CD5000}"/>
              </a:ext>
            </a:extLst>
          </p:cNvPr>
          <p:cNvCxnSpPr>
            <a:cxnSpLocks/>
          </p:cNvCxnSpPr>
          <p:nvPr userDrawn="1"/>
        </p:nvCxnSpPr>
        <p:spPr>
          <a:xfrm>
            <a:off x="4366608" y="4024328"/>
            <a:ext cx="0" cy="259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45FF55-DD97-7BDE-6C42-E0223A1AC948}"/>
              </a:ext>
            </a:extLst>
          </p:cNvPr>
          <p:cNvCxnSpPr>
            <a:cxnSpLocks/>
          </p:cNvCxnSpPr>
          <p:nvPr userDrawn="1"/>
        </p:nvCxnSpPr>
        <p:spPr>
          <a:xfrm>
            <a:off x="7782916" y="4024328"/>
            <a:ext cx="0" cy="259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E14CC6DF-97C5-348A-EB30-E8EA2494A778}"/>
              </a:ext>
            </a:extLst>
          </p:cNvPr>
          <p:cNvSpPr>
            <a:spLocks noGrp="1"/>
          </p:cNvSpPr>
          <p:nvPr>
            <p:ph type="body" sz="quarter" idx="15" hasCustomPrompt="1"/>
          </p:nvPr>
        </p:nvSpPr>
        <p:spPr>
          <a:xfrm>
            <a:off x="1079128" y="4489726"/>
            <a:ext cx="3153131"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 name="Hexagon 2">
            <a:extLst>
              <a:ext uri="{FF2B5EF4-FFF2-40B4-BE49-F238E27FC236}">
                <a16:creationId xmlns:a16="http://schemas.microsoft.com/office/drawing/2014/main" id="{476B970E-2EBE-DFDE-0A8C-29D1776F1518}"/>
              </a:ext>
            </a:extLst>
          </p:cNvPr>
          <p:cNvSpPr/>
          <p:nvPr userDrawn="1"/>
        </p:nvSpPr>
        <p:spPr>
          <a:xfrm>
            <a:off x="150829" y="135171"/>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7F215396-5A48-F7CE-67C9-97772DFD950B}"/>
              </a:ext>
            </a:extLst>
          </p:cNvPr>
          <p:cNvSpPr>
            <a:spLocks noGrp="1"/>
          </p:cNvSpPr>
          <p:nvPr>
            <p:ph type="title"/>
          </p:nvPr>
        </p:nvSpPr>
        <p:spPr>
          <a:xfrm>
            <a:off x="480768" y="250148"/>
            <a:ext cx="10627203" cy="484993"/>
          </a:xfrm>
          <a:prstGeom prst="rect">
            <a:avLst/>
          </a:prstGeom>
        </p:spPr>
        <p:txBody>
          <a:bodyPr vert="horz" lIns="91440" tIns="45720" rIns="91440" bIns="45720" rtlCol="0" anchor="ctr">
            <a:normAutofit/>
          </a:body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9C79EB7F-17EE-A5C6-E2FB-04E65AC6E6C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63490" y="40535"/>
            <a:ext cx="895487" cy="1005840"/>
          </a:xfrm>
          <a:prstGeom prst="rect">
            <a:avLst/>
          </a:prstGeom>
        </p:spPr>
      </p:pic>
      <p:sp>
        <p:nvSpPr>
          <p:cNvPr id="7" name="Text Placeholder 6">
            <a:extLst>
              <a:ext uri="{FF2B5EF4-FFF2-40B4-BE49-F238E27FC236}">
                <a16:creationId xmlns:a16="http://schemas.microsoft.com/office/drawing/2014/main" id="{ADE4FE1D-8B89-BC55-83C3-5BD1C4F4A171}"/>
              </a:ext>
            </a:extLst>
          </p:cNvPr>
          <p:cNvSpPr>
            <a:spLocks noGrp="1"/>
          </p:cNvSpPr>
          <p:nvPr>
            <p:ph type="body" sz="quarter" idx="24"/>
          </p:nvPr>
        </p:nvSpPr>
        <p:spPr>
          <a:xfrm>
            <a:off x="1079500" y="5014913"/>
            <a:ext cx="3151949"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2">
            <a:extLst>
              <a:ext uri="{FF2B5EF4-FFF2-40B4-BE49-F238E27FC236}">
                <a16:creationId xmlns:a16="http://schemas.microsoft.com/office/drawing/2014/main" id="{38251B23-BBB8-49FA-B2BA-CC9223374102}"/>
              </a:ext>
            </a:extLst>
          </p:cNvPr>
          <p:cNvSpPr>
            <a:spLocks noGrp="1"/>
          </p:cNvSpPr>
          <p:nvPr>
            <p:ph type="body" sz="quarter" idx="25" hasCustomPrompt="1"/>
          </p:nvPr>
        </p:nvSpPr>
        <p:spPr>
          <a:xfrm>
            <a:off x="4488412" y="4489726"/>
            <a:ext cx="3153131"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15" name="Text Placeholder 6">
            <a:extLst>
              <a:ext uri="{FF2B5EF4-FFF2-40B4-BE49-F238E27FC236}">
                <a16:creationId xmlns:a16="http://schemas.microsoft.com/office/drawing/2014/main" id="{F361893E-519F-00C4-960E-0707E05F592E}"/>
              </a:ext>
            </a:extLst>
          </p:cNvPr>
          <p:cNvSpPr>
            <a:spLocks noGrp="1"/>
          </p:cNvSpPr>
          <p:nvPr>
            <p:ph type="body" sz="quarter" idx="26"/>
          </p:nvPr>
        </p:nvSpPr>
        <p:spPr>
          <a:xfrm>
            <a:off x="4488784" y="5014913"/>
            <a:ext cx="3151949"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2">
            <a:extLst>
              <a:ext uri="{FF2B5EF4-FFF2-40B4-BE49-F238E27FC236}">
                <a16:creationId xmlns:a16="http://schemas.microsoft.com/office/drawing/2014/main" id="{09472D04-8690-6A21-7F57-0EA394F6784E}"/>
              </a:ext>
            </a:extLst>
          </p:cNvPr>
          <p:cNvSpPr>
            <a:spLocks noGrp="1"/>
          </p:cNvSpPr>
          <p:nvPr>
            <p:ph type="body" sz="quarter" idx="27" hasCustomPrompt="1"/>
          </p:nvPr>
        </p:nvSpPr>
        <p:spPr>
          <a:xfrm>
            <a:off x="7903909" y="4489726"/>
            <a:ext cx="3153131"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17" name="Text Placeholder 6">
            <a:extLst>
              <a:ext uri="{FF2B5EF4-FFF2-40B4-BE49-F238E27FC236}">
                <a16:creationId xmlns:a16="http://schemas.microsoft.com/office/drawing/2014/main" id="{745DAFC1-3C7E-AF43-9231-CAD03280AE60}"/>
              </a:ext>
            </a:extLst>
          </p:cNvPr>
          <p:cNvSpPr>
            <a:spLocks noGrp="1"/>
          </p:cNvSpPr>
          <p:nvPr>
            <p:ph type="body" sz="quarter" idx="28"/>
          </p:nvPr>
        </p:nvSpPr>
        <p:spPr>
          <a:xfrm>
            <a:off x="7904280" y="5014913"/>
            <a:ext cx="3151949"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2437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Steps/Categories (2)">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43EAE885-74A4-1F7E-B478-9A4E336A850A}"/>
              </a:ext>
            </a:extLst>
          </p:cNvPr>
          <p:cNvSpPr>
            <a:spLocks noGrp="1"/>
          </p:cNvSpPr>
          <p:nvPr>
            <p:ph type="pic" sz="quarter" idx="23"/>
          </p:nvPr>
        </p:nvSpPr>
        <p:spPr>
          <a:xfrm>
            <a:off x="956513" y="1046376"/>
            <a:ext cx="10278947" cy="2777572"/>
          </a:xfrm>
        </p:spPr>
        <p:txBody>
          <a:bodyPr/>
          <a:lstStyle/>
          <a:p>
            <a:r>
              <a:rPr lang="en-US"/>
              <a:t>Click icon to add picture</a:t>
            </a:r>
          </a:p>
        </p:txBody>
      </p:sp>
      <p:sp>
        <p:nvSpPr>
          <p:cNvPr id="21" name="Rectangle 20">
            <a:extLst>
              <a:ext uri="{FF2B5EF4-FFF2-40B4-BE49-F238E27FC236}">
                <a16:creationId xmlns:a16="http://schemas.microsoft.com/office/drawing/2014/main" id="{CC8DEE94-370F-F454-AB98-68ECC5473CAA}"/>
              </a:ext>
            </a:extLst>
          </p:cNvPr>
          <p:cNvSpPr/>
          <p:nvPr userDrawn="1"/>
        </p:nvSpPr>
        <p:spPr>
          <a:xfrm>
            <a:off x="956513" y="4067871"/>
            <a:ext cx="10278947" cy="24837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53">
            <a:extLst>
              <a:ext uri="{FF2B5EF4-FFF2-40B4-BE49-F238E27FC236}">
                <a16:creationId xmlns:a16="http://schemas.microsoft.com/office/drawing/2014/main" id="{D653CBC2-5032-3AF1-6145-33A643DBC88C}"/>
              </a:ext>
            </a:extLst>
          </p:cNvPr>
          <p:cNvSpPr>
            <a:spLocks noGrp="1"/>
          </p:cNvSpPr>
          <p:nvPr>
            <p:ph type="body" sz="quarter" idx="11" hasCustomPrompt="1"/>
          </p:nvPr>
        </p:nvSpPr>
        <p:spPr>
          <a:xfrm>
            <a:off x="3017654" y="3580023"/>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1</a:t>
            </a:r>
          </a:p>
        </p:txBody>
      </p:sp>
      <p:sp>
        <p:nvSpPr>
          <p:cNvPr id="9" name="Text Placeholder 53">
            <a:extLst>
              <a:ext uri="{FF2B5EF4-FFF2-40B4-BE49-F238E27FC236}">
                <a16:creationId xmlns:a16="http://schemas.microsoft.com/office/drawing/2014/main" id="{FA28E2F0-CF3E-BE55-E278-F66DD9ACA52D}"/>
              </a:ext>
            </a:extLst>
          </p:cNvPr>
          <p:cNvSpPr>
            <a:spLocks noGrp="1"/>
          </p:cNvSpPr>
          <p:nvPr>
            <p:ph type="body" sz="quarter" idx="12" hasCustomPrompt="1"/>
          </p:nvPr>
        </p:nvSpPr>
        <p:spPr>
          <a:xfrm>
            <a:off x="8159146" y="3580023"/>
            <a:ext cx="917329" cy="791668"/>
          </a:xfrm>
          <a:prstGeom prst="hexagon">
            <a:avLst/>
          </a:prstGeom>
          <a:solidFill>
            <a:schemeClr val="bg1"/>
          </a:solidFill>
          <a:ln w="57150">
            <a:solidFill>
              <a:schemeClr val="accent1"/>
            </a:solidFill>
          </a:ln>
          <a:effectLst>
            <a:outerShdw blurRad="50800" dist="38100" dir="2700000" algn="tl" rotWithShape="0">
              <a:prstClr val="black">
                <a:alpha val="40000"/>
              </a:prstClr>
            </a:outerShdw>
            <a:reflection blurRad="6350" stA="52000" endA="300" endPos="35000" dir="5400000" sy="-100000" algn="bl" rotWithShape="0"/>
          </a:effectLst>
        </p:spPr>
        <p:txBody>
          <a:bodyPr anchor="ctr" anchorCtr="0">
            <a:noAutofit/>
          </a:bodyPr>
          <a:lstStyle>
            <a:lvl1pPr marL="0" indent="0" algn="ctr">
              <a:buNone/>
              <a:defRPr sz="3300" b="1">
                <a:latin typeface="Rockwell" panose="02060603020205020403" pitchFamily="18" charset="0"/>
              </a:defRPr>
            </a:lvl1pPr>
          </a:lstStyle>
          <a:p>
            <a:pPr lvl="0"/>
            <a:r>
              <a:rPr lang="en-US"/>
              <a:t>2</a:t>
            </a:r>
          </a:p>
        </p:txBody>
      </p:sp>
      <p:cxnSp>
        <p:nvCxnSpPr>
          <p:cNvPr id="13" name="Straight Connector 12">
            <a:extLst>
              <a:ext uri="{FF2B5EF4-FFF2-40B4-BE49-F238E27FC236}">
                <a16:creationId xmlns:a16="http://schemas.microsoft.com/office/drawing/2014/main" id="{2345FF55-DD97-7BDE-6C42-E0223A1AC948}"/>
              </a:ext>
            </a:extLst>
          </p:cNvPr>
          <p:cNvCxnSpPr>
            <a:cxnSpLocks/>
          </p:cNvCxnSpPr>
          <p:nvPr userDrawn="1"/>
        </p:nvCxnSpPr>
        <p:spPr>
          <a:xfrm>
            <a:off x="6100609" y="3979819"/>
            <a:ext cx="0" cy="260664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E14CC6DF-97C5-348A-EB30-E8EA2494A778}"/>
              </a:ext>
            </a:extLst>
          </p:cNvPr>
          <p:cNvSpPr>
            <a:spLocks noGrp="1"/>
          </p:cNvSpPr>
          <p:nvPr>
            <p:ph type="body" sz="quarter" idx="15" hasCustomPrompt="1"/>
          </p:nvPr>
        </p:nvSpPr>
        <p:spPr>
          <a:xfrm>
            <a:off x="1079118" y="4489726"/>
            <a:ext cx="4898220"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0" name="Text Placeholder 22">
            <a:extLst>
              <a:ext uri="{FF2B5EF4-FFF2-40B4-BE49-F238E27FC236}">
                <a16:creationId xmlns:a16="http://schemas.microsoft.com/office/drawing/2014/main" id="{9EBF1C3E-9CD5-CB53-0A63-1770EA73D108}"/>
              </a:ext>
            </a:extLst>
          </p:cNvPr>
          <p:cNvSpPr>
            <a:spLocks noGrp="1"/>
          </p:cNvSpPr>
          <p:nvPr>
            <p:ph type="body" sz="quarter" idx="19" hasCustomPrompt="1"/>
          </p:nvPr>
        </p:nvSpPr>
        <p:spPr>
          <a:xfrm>
            <a:off x="6253552" y="4489726"/>
            <a:ext cx="4868667" cy="452388"/>
          </a:xfrm>
        </p:spPr>
        <p:txBody>
          <a:bodyPr/>
          <a:lstStyle>
            <a:lvl1pPr marL="0" indent="0">
              <a:buFont typeface="Arial" panose="020B0604020202020204" pitchFamily="34" charset="0"/>
              <a:buNone/>
              <a:defRPr b="1">
                <a:ln>
                  <a:noFill/>
                </a:ln>
                <a:solidFill>
                  <a:schemeClr val="bg1"/>
                </a:solidFill>
                <a:latin typeface="+mj-lt"/>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US"/>
              <a:t>Text</a:t>
            </a:r>
          </a:p>
        </p:txBody>
      </p:sp>
      <p:sp>
        <p:nvSpPr>
          <p:cNvPr id="3" name="Hexagon 2">
            <a:extLst>
              <a:ext uri="{FF2B5EF4-FFF2-40B4-BE49-F238E27FC236}">
                <a16:creationId xmlns:a16="http://schemas.microsoft.com/office/drawing/2014/main" id="{476B970E-2EBE-DFDE-0A8C-29D1776F1518}"/>
              </a:ext>
            </a:extLst>
          </p:cNvPr>
          <p:cNvSpPr/>
          <p:nvPr userDrawn="1"/>
        </p:nvSpPr>
        <p:spPr>
          <a:xfrm>
            <a:off x="150829" y="135171"/>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7F215396-5A48-F7CE-67C9-97772DFD950B}"/>
              </a:ext>
            </a:extLst>
          </p:cNvPr>
          <p:cNvSpPr>
            <a:spLocks noGrp="1"/>
          </p:cNvSpPr>
          <p:nvPr>
            <p:ph type="title"/>
          </p:nvPr>
        </p:nvSpPr>
        <p:spPr>
          <a:xfrm>
            <a:off x="480768" y="250148"/>
            <a:ext cx="10627203" cy="484993"/>
          </a:xfrm>
          <a:prstGeom prst="rect">
            <a:avLst/>
          </a:prstGeom>
        </p:spPr>
        <p:txBody>
          <a:bodyPr vert="horz" lIns="91440" tIns="45720" rIns="91440" bIns="45720" rtlCol="0" anchor="ctr">
            <a:normAutofit/>
          </a:bodyPr>
          <a:lstStyle/>
          <a:p>
            <a:r>
              <a:rPr lang="en-US"/>
              <a:t>Click to edit Master title style</a:t>
            </a:r>
          </a:p>
        </p:txBody>
      </p:sp>
      <p:pic>
        <p:nvPicPr>
          <p:cNvPr id="6" name="Picture 5" descr="Logo&#10;&#10;Description automatically generated">
            <a:extLst>
              <a:ext uri="{FF2B5EF4-FFF2-40B4-BE49-F238E27FC236}">
                <a16:creationId xmlns:a16="http://schemas.microsoft.com/office/drawing/2014/main" id="{9C79EB7F-17EE-A5C6-E2FB-04E65AC6E6C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63490" y="40535"/>
            <a:ext cx="895487" cy="1005840"/>
          </a:xfrm>
          <a:prstGeom prst="rect">
            <a:avLst/>
          </a:prstGeom>
        </p:spPr>
      </p:pic>
      <p:sp>
        <p:nvSpPr>
          <p:cNvPr id="5" name="Text Placeholder 6">
            <a:extLst>
              <a:ext uri="{FF2B5EF4-FFF2-40B4-BE49-F238E27FC236}">
                <a16:creationId xmlns:a16="http://schemas.microsoft.com/office/drawing/2014/main" id="{EB00AC8C-AEE9-BD14-6B95-2C17A20BFD23}"/>
              </a:ext>
            </a:extLst>
          </p:cNvPr>
          <p:cNvSpPr>
            <a:spLocks noGrp="1"/>
          </p:cNvSpPr>
          <p:nvPr>
            <p:ph type="body" sz="quarter" idx="25"/>
          </p:nvPr>
        </p:nvSpPr>
        <p:spPr>
          <a:xfrm>
            <a:off x="1079488" y="5014913"/>
            <a:ext cx="4893629"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74D125F-D305-F3DB-EA63-C95B2484E180}"/>
              </a:ext>
            </a:extLst>
          </p:cNvPr>
          <p:cNvSpPr>
            <a:spLocks noGrp="1"/>
          </p:cNvSpPr>
          <p:nvPr>
            <p:ph type="body" sz="quarter" idx="26"/>
          </p:nvPr>
        </p:nvSpPr>
        <p:spPr>
          <a:xfrm>
            <a:off x="6261465" y="5014913"/>
            <a:ext cx="4855747" cy="1395412"/>
          </a:xfrm>
        </p:spPr>
        <p:txBody>
          <a:bodyPr>
            <a:no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16057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Key Point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81D8BCF-3EA8-EB5E-772B-0E150F990A21}"/>
              </a:ext>
            </a:extLst>
          </p:cNvPr>
          <p:cNvSpPr/>
          <p:nvPr userDrawn="1"/>
        </p:nvSpPr>
        <p:spPr>
          <a:xfrm>
            <a:off x="775315" y="1161352"/>
            <a:ext cx="5069941" cy="5279010"/>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1787331" y="1404563"/>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grpSp>
        <p:nvGrpSpPr>
          <p:cNvPr id="5" name="Group 4">
            <a:extLst>
              <a:ext uri="{FF2B5EF4-FFF2-40B4-BE49-F238E27FC236}">
                <a16:creationId xmlns:a16="http://schemas.microsoft.com/office/drawing/2014/main" id="{39B5175F-5A6F-2336-08EA-BB2124E8DEDC}"/>
              </a:ext>
            </a:extLst>
          </p:cNvPr>
          <p:cNvGrpSpPr/>
          <p:nvPr userDrawn="1"/>
        </p:nvGrpSpPr>
        <p:grpSpPr>
          <a:xfrm>
            <a:off x="982566" y="1624124"/>
            <a:ext cx="694628" cy="605837"/>
            <a:chOff x="6663147" y="530158"/>
            <a:chExt cx="694628" cy="605837"/>
          </a:xfrm>
        </p:grpSpPr>
        <p:sp>
          <p:nvSpPr>
            <p:cNvPr id="2" name="Hexagon 1">
              <a:extLst>
                <a:ext uri="{FF2B5EF4-FFF2-40B4-BE49-F238E27FC236}">
                  <a16:creationId xmlns:a16="http://schemas.microsoft.com/office/drawing/2014/main" id="{1496EEF6-A632-47C7-5291-88BDD6B64336}"/>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4" name="Graphic 3">
              <a:extLst>
                <a:ext uri="{FF2B5EF4-FFF2-40B4-BE49-F238E27FC236}">
                  <a16:creationId xmlns:a16="http://schemas.microsoft.com/office/drawing/2014/main" id="{A7D62C69-2DE5-FE84-61F5-20FC3DCB44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sp>
        <p:nvSpPr>
          <p:cNvPr id="7" name="Hexagon 6">
            <a:extLst>
              <a:ext uri="{FF2B5EF4-FFF2-40B4-BE49-F238E27FC236}">
                <a16:creationId xmlns:a16="http://schemas.microsoft.com/office/drawing/2014/main" id="{CAE50CF3-8C25-573A-6272-13DEBA04BA4D}"/>
              </a:ext>
            </a:extLst>
          </p:cNvPr>
          <p:cNvSpPr/>
          <p:nvPr userDrawn="1"/>
        </p:nvSpPr>
        <p:spPr>
          <a:xfrm>
            <a:off x="150829" y="135171"/>
            <a:ext cx="11698664"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Placeholder 1">
            <a:extLst>
              <a:ext uri="{FF2B5EF4-FFF2-40B4-BE49-F238E27FC236}">
                <a16:creationId xmlns:a16="http://schemas.microsoft.com/office/drawing/2014/main" id="{C4FFD91C-233F-6BD7-64B1-00576FE64DB7}"/>
              </a:ext>
            </a:extLst>
          </p:cNvPr>
          <p:cNvSpPr>
            <a:spLocks noGrp="1"/>
          </p:cNvSpPr>
          <p:nvPr>
            <p:ph type="title"/>
          </p:nvPr>
        </p:nvSpPr>
        <p:spPr>
          <a:xfrm>
            <a:off x="480767" y="250148"/>
            <a:ext cx="10666204" cy="484993"/>
          </a:xfrm>
          <a:prstGeom prst="rect">
            <a:avLst/>
          </a:prstGeom>
        </p:spPr>
        <p:txBody>
          <a:bodyPr vert="horz" lIns="91440" tIns="45720" rIns="91440" bIns="45720" rtlCol="0" anchor="ctr">
            <a:normAutofit/>
          </a:bodyPr>
          <a:lstStyle/>
          <a:p>
            <a:r>
              <a:rPr lang="en-US"/>
              <a:t>Click to edit Master title style</a:t>
            </a:r>
          </a:p>
        </p:txBody>
      </p:sp>
      <p:sp>
        <p:nvSpPr>
          <p:cNvPr id="27" name="Text Placeholder 62">
            <a:extLst>
              <a:ext uri="{FF2B5EF4-FFF2-40B4-BE49-F238E27FC236}">
                <a16:creationId xmlns:a16="http://schemas.microsoft.com/office/drawing/2014/main" id="{3D811E10-C299-E2A4-E796-D6FB4A1B3F46}"/>
              </a:ext>
            </a:extLst>
          </p:cNvPr>
          <p:cNvSpPr>
            <a:spLocks noGrp="1"/>
          </p:cNvSpPr>
          <p:nvPr>
            <p:ph type="body" sz="quarter" idx="20" hasCustomPrompt="1"/>
          </p:nvPr>
        </p:nvSpPr>
        <p:spPr>
          <a:xfrm>
            <a:off x="1787331" y="2650594"/>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sp>
        <p:nvSpPr>
          <p:cNvPr id="28" name="Text Placeholder 62">
            <a:extLst>
              <a:ext uri="{FF2B5EF4-FFF2-40B4-BE49-F238E27FC236}">
                <a16:creationId xmlns:a16="http://schemas.microsoft.com/office/drawing/2014/main" id="{09015EF2-C26B-677D-7F0F-3FB8802662D3}"/>
              </a:ext>
            </a:extLst>
          </p:cNvPr>
          <p:cNvSpPr>
            <a:spLocks noGrp="1"/>
          </p:cNvSpPr>
          <p:nvPr>
            <p:ph type="body" sz="quarter" idx="21" hasCustomPrompt="1"/>
          </p:nvPr>
        </p:nvSpPr>
        <p:spPr>
          <a:xfrm>
            <a:off x="1787331" y="3896625"/>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sp>
        <p:nvSpPr>
          <p:cNvPr id="29" name="Text Placeholder 62">
            <a:extLst>
              <a:ext uri="{FF2B5EF4-FFF2-40B4-BE49-F238E27FC236}">
                <a16:creationId xmlns:a16="http://schemas.microsoft.com/office/drawing/2014/main" id="{9449D9FE-0AA3-4A50-6438-D018632AF483}"/>
              </a:ext>
            </a:extLst>
          </p:cNvPr>
          <p:cNvSpPr>
            <a:spLocks noGrp="1"/>
          </p:cNvSpPr>
          <p:nvPr>
            <p:ph type="body" sz="quarter" idx="22" hasCustomPrompt="1"/>
          </p:nvPr>
        </p:nvSpPr>
        <p:spPr>
          <a:xfrm>
            <a:off x="1787331" y="5142657"/>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sp>
        <p:nvSpPr>
          <p:cNvPr id="30" name="Rectangle 29">
            <a:extLst>
              <a:ext uri="{FF2B5EF4-FFF2-40B4-BE49-F238E27FC236}">
                <a16:creationId xmlns:a16="http://schemas.microsoft.com/office/drawing/2014/main" id="{D38C68E6-2892-32EB-D9D4-435975DA44B5}"/>
              </a:ext>
            </a:extLst>
          </p:cNvPr>
          <p:cNvSpPr/>
          <p:nvPr userDrawn="1"/>
        </p:nvSpPr>
        <p:spPr>
          <a:xfrm>
            <a:off x="6193548" y="1161352"/>
            <a:ext cx="5069941" cy="5279010"/>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Text Placeholder 62">
            <a:extLst>
              <a:ext uri="{FF2B5EF4-FFF2-40B4-BE49-F238E27FC236}">
                <a16:creationId xmlns:a16="http://schemas.microsoft.com/office/drawing/2014/main" id="{DF55B002-AF72-86F0-AD2B-973392041E3F}"/>
              </a:ext>
            </a:extLst>
          </p:cNvPr>
          <p:cNvSpPr>
            <a:spLocks noGrp="1"/>
          </p:cNvSpPr>
          <p:nvPr>
            <p:ph type="body" sz="quarter" idx="23" hasCustomPrompt="1"/>
          </p:nvPr>
        </p:nvSpPr>
        <p:spPr>
          <a:xfrm>
            <a:off x="7205566" y="1404563"/>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sp>
        <p:nvSpPr>
          <p:cNvPr id="44" name="Text Placeholder 62">
            <a:extLst>
              <a:ext uri="{FF2B5EF4-FFF2-40B4-BE49-F238E27FC236}">
                <a16:creationId xmlns:a16="http://schemas.microsoft.com/office/drawing/2014/main" id="{D433DFC5-022B-D676-FD8F-304EBABB0892}"/>
              </a:ext>
            </a:extLst>
          </p:cNvPr>
          <p:cNvSpPr>
            <a:spLocks noGrp="1"/>
          </p:cNvSpPr>
          <p:nvPr>
            <p:ph type="body" sz="quarter" idx="24" hasCustomPrompt="1"/>
          </p:nvPr>
        </p:nvSpPr>
        <p:spPr>
          <a:xfrm>
            <a:off x="7205566" y="2650594"/>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sp>
        <p:nvSpPr>
          <p:cNvPr id="45" name="Text Placeholder 62">
            <a:extLst>
              <a:ext uri="{FF2B5EF4-FFF2-40B4-BE49-F238E27FC236}">
                <a16:creationId xmlns:a16="http://schemas.microsoft.com/office/drawing/2014/main" id="{C07392AD-FFF3-DF4B-E79F-B3FD33C581BC}"/>
              </a:ext>
            </a:extLst>
          </p:cNvPr>
          <p:cNvSpPr>
            <a:spLocks noGrp="1"/>
          </p:cNvSpPr>
          <p:nvPr>
            <p:ph type="body" sz="quarter" idx="25" hasCustomPrompt="1"/>
          </p:nvPr>
        </p:nvSpPr>
        <p:spPr>
          <a:xfrm>
            <a:off x="7205566" y="3896625"/>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sp>
        <p:nvSpPr>
          <p:cNvPr id="46" name="Text Placeholder 62">
            <a:extLst>
              <a:ext uri="{FF2B5EF4-FFF2-40B4-BE49-F238E27FC236}">
                <a16:creationId xmlns:a16="http://schemas.microsoft.com/office/drawing/2014/main" id="{0CF7AD2A-98DD-2F16-F6F8-06D2A0D3DB1C}"/>
              </a:ext>
            </a:extLst>
          </p:cNvPr>
          <p:cNvSpPr>
            <a:spLocks noGrp="1"/>
          </p:cNvSpPr>
          <p:nvPr>
            <p:ph type="body" sz="quarter" idx="26" hasCustomPrompt="1"/>
          </p:nvPr>
        </p:nvSpPr>
        <p:spPr>
          <a:xfrm>
            <a:off x="7205566" y="5142657"/>
            <a:ext cx="3790951" cy="1044956"/>
          </a:xfrm>
        </p:spPr>
        <p:txBody>
          <a:bodyPr anchor="ctr" anchorCtr="0">
            <a:normAutofit/>
          </a:bodyPr>
          <a:lstStyle>
            <a:lvl1pPr marL="0" indent="0">
              <a:buNone/>
              <a:defRPr sz="1800">
                <a:solidFill>
                  <a:schemeClr val="bg1"/>
                </a:solidFill>
              </a:defRPr>
            </a:lvl1pPr>
          </a:lstStyle>
          <a:p>
            <a:pPr lvl="0"/>
            <a:r>
              <a:rPr lang="en-US"/>
              <a:t>Type In Key Point</a:t>
            </a:r>
          </a:p>
        </p:txBody>
      </p:sp>
      <p:pic>
        <p:nvPicPr>
          <p:cNvPr id="3" name="Picture 2" descr="Logo&#10;&#10;Description automatically generated">
            <a:extLst>
              <a:ext uri="{FF2B5EF4-FFF2-40B4-BE49-F238E27FC236}">
                <a16:creationId xmlns:a16="http://schemas.microsoft.com/office/drawing/2014/main" id="{A3BEC771-8F1A-94FE-A586-126EA571C45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263490" y="40535"/>
            <a:ext cx="895487" cy="1005840"/>
          </a:xfrm>
          <a:prstGeom prst="rect">
            <a:avLst/>
          </a:prstGeom>
        </p:spPr>
      </p:pic>
      <p:grpSp>
        <p:nvGrpSpPr>
          <p:cNvPr id="6" name="Group 5">
            <a:extLst>
              <a:ext uri="{FF2B5EF4-FFF2-40B4-BE49-F238E27FC236}">
                <a16:creationId xmlns:a16="http://schemas.microsoft.com/office/drawing/2014/main" id="{F0E1DD24-6077-CF93-CADB-EB661A7DE9CA}"/>
              </a:ext>
            </a:extLst>
          </p:cNvPr>
          <p:cNvGrpSpPr/>
          <p:nvPr userDrawn="1"/>
        </p:nvGrpSpPr>
        <p:grpSpPr>
          <a:xfrm>
            <a:off x="982566" y="2837547"/>
            <a:ext cx="694628" cy="605837"/>
            <a:chOff x="6663147" y="530158"/>
            <a:chExt cx="694628" cy="605837"/>
          </a:xfrm>
        </p:grpSpPr>
        <p:sp>
          <p:nvSpPr>
            <p:cNvPr id="9" name="Hexagon 8">
              <a:extLst>
                <a:ext uri="{FF2B5EF4-FFF2-40B4-BE49-F238E27FC236}">
                  <a16:creationId xmlns:a16="http://schemas.microsoft.com/office/drawing/2014/main" id="{81E35F15-F526-A8FF-A402-65E0357AEF47}"/>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10" name="Graphic 9">
              <a:extLst>
                <a:ext uri="{FF2B5EF4-FFF2-40B4-BE49-F238E27FC236}">
                  <a16:creationId xmlns:a16="http://schemas.microsoft.com/office/drawing/2014/main" id="{9D59E411-C176-1490-92F7-9A6718E8E97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17" name="Group 16">
            <a:extLst>
              <a:ext uri="{FF2B5EF4-FFF2-40B4-BE49-F238E27FC236}">
                <a16:creationId xmlns:a16="http://schemas.microsoft.com/office/drawing/2014/main" id="{E8FEBB83-8807-5223-30ED-0C95F8770CD8}"/>
              </a:ext>
            </a:extLst>
          </p:cNvPr>
          <p:cNvGrpSpPr/>
          <p:nvPr userDrawn="1"/>
        </p:nvGrpSpPr>
        <p:grpSpPr>
          <a:xfrm>
            <a:off x="979303" y="4083105"/>
            <a:ext cx="694628" cy="605837"/>
            <a:chOff x="6663147" y="530158"/>
            <a:chExt cx="694628" cy="605837"/>
          </a:xfrm>
        </p:grpSpPr>
        <p:sp>
          <p:nvSpPr>
            <p:cNvPr id="18" name="Hexagon 17">
              <a:extLst>
                <a:ext uri="{FF2B5EF4-FFF2-40B4-BE49-F238E27FC236}">
                  <a16:creationId xmlns:a16="http://schemas.microsoft.com/office/drawing/2014/main" id="{A6EA91FE-294F-A347-7708-BA188DC4D963}"/>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20" name="Graphic 19">
              <a:extLst>
                <a:ext uri="{FF2B5EF4-FFF2-40B4-BE49-F238E27FC236}">
                  <a16:creationId xmlns:a16="http://schemas.microsoft.com/office/drawing/2014/main" id="{ECE6BE3F-C947-4ABA-64B9-15221D1FCCD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47" name="Group 46">
            <a:extLst>
              <a:ext uri="{FF2B5EF4-FFF2-40B4-BE49-F238E27FC236}">
                <a16:creationId xmlns:a16="http://schemas.microsoft.com/office/drawing/2014/main" id="{E17CA145-4C36-9EE6-D4B9-E551B006C02A}"/>
              </a:ext>
            </a:extLst>
          </p:cNvPr>
          <p:cNvGrpSpPr/>
          <p:nvPr userDrawn="1"/>
        </p:nvGrpSpPr>
        <p:grpSpPr>
          <a:xfrm>
            <a:off x="979303" y="5296528"/>
            <a:ext cx="694628" cy="605837"/>
            <a:chOff x="6663147" y="530158"/>
            <a:chExt cx="694628" cy="605837"/>
          </a:xfrm>
        </p:grpSpPr>
        <p:sp>
          <p:nvSpPr>
            <p:cNvPr id="48" name="Hexagon 47">
              <a:extLst>
                <a:ext uri="{FF2B5EF4-FFF2-40B4-BE49-F238E27FC236}">
                  <a16:creationId xmlns:a16="http://schemas.microsoft.com/office/drawing/2014/main" id="{A0DFB3A1-91C2-8CF7-B78C-5901119FDE34}"/>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49" name="Graphic 48">
              <a:extLst>
                <a:ext uri="{FF2B5EF4-FFF2-40B4-BE49-F238E27FC236}">
                  <a16:creationId xmlns:a16="http://schemas.microsoft.com/office/drawing/2014/main" id="{17B026C0-ED01-5DB3-32BB-A2BF4A7AEE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0" name="Group 49">
            <a:extLst>
              <a:ext uri="{FF2B5EF4-FFF2-40B4-BE49-F238E27FC236}">
                <a16:creationId xmlns:a16="http://schemas.microsoft.com/office/drawing/2014/main" id="{A9CDDD89-E48B-A8BB-BBFF-738C9693BC40}"/>
              </a:ext>
            </a:extLst>
          </p:cNvPr>
          <p:cNvGrpSpPr/>
          <p:nvPr userDrawn="1"/>
        </p:nvGrpSpPr>
        <p:grpSpPr>
          <a:xfrm>
            <a:off x="6423403" y="1624124"/>
            <a:ext cx="694628" cy="605837"/>
            <a:chOff x="6663147" y="530158"/>
            <a:chExt cx="694628" cy="605837"/>
          </a:xfrm>
        </p:grpSpPr>
        <p:sp>
          <p:nvSpPr>
            <p:cNvPr id="51" name="Hexagon 50">
              <a:extLst>
                <a:ext uri="{FF2B5EF4-FFF2-40B4-BE49-F238E27FC236}">
                  <a16:creationId xmlns:a16="http://schemas.microsoft.com/office/drawing/2014/main" id="{3758281E-0ED4-4264-21E1-5376FB732963}"/>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52" name="Graphic 51">
              <a:extLst>
                <a:ext uri="{FF2B5EF4-FFF2-40B4-BE49-F238E27FC236}">
                  <a16:creationId xmlns:a16="http://schemas.microsoft.com/office/drawing/2014/main" id="{2341F0F6-2FA0-D204-8CC3-B24BBA521C4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3" name="Group 52">
            <a:extLst>
              <a:ext uri="{FF2B5EF4-FFF2-40B4-BE49-F238E27FC236}">
                <a16:creationId xmlns:a16="http://schemas.microsoft.com/office/drawing/2014/main" id="{1453F3F1-93A6-135D-4FE2-123774965D23}"/>
              </a:ext>
            </a:extLst>
          </p:cNvPr>
          <p:cNvGrpSpPr/>
          <p:nvPr userDrawn="1"/>
        </p:nvGrpSpPr>
        <p:grpSpPr>
          <a:xfrm>
            <a:off x="6423403" y="2837547"/>
            <a:ext cx="694628" cy="605837"/>
            <a:chOff x="6663147" y="530158"/>
            <a:chExt cx="694628" cy="605837"/>
          </a:xfrm>
        </p:grpSpPr>
        <p:sp>
          <p:nvSpPr>
            <p:cNvPr id="54" name="Hexagon 53">
              <a:extLst>
                <a:ext uri="{FF2B5EF4-FFF2-40B4-BE49-F238E27FC236}">
                  <a16:creationId xmlns:a16="http://schemas.microsoft.com/office/drawing/2014/main" id="{64E85263-AB98-E671-18C3-529522FFA465}"/>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55" name="Graphic 54">
              <a:extLst>
                <a:ext uri="{FF2B5EF4-FFF2-40B4-BE49-F238E27FC236}">
                  <a16:creationId xmlns:a16="http://schemas.microsoft.com/office/drawing/2014/main" id="{E958D2B6-5AA2-DD2D-9ACC-478D3088321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6" name="Group 55">
            <a:extLst>
              <a:ext uri="{FF2B5EF4-FFF2-40B4-BE49-F238E27FC236}">
                <a16:creationId xmlns:a16="http://schemas.microsoft.com/office/drawing/2014/main" id="{1273373F-6ABF-3159-CCD8-118404602EAB}"/>
              </a:ext>
            </a:extLst>
          </p:cNvPr>
          <p:cNvGrpSpPr/>
          <p:nvPr userDrawn="1"/>
        </p:nvGrpSpPr>
        <p:grpSpPr>
          <a:xfrm>
            <a:off x="6420139" y="4083105"/>
            <a:ext cx="694628" cy="605837"/>
            <a:chOff x="6663147" y="530158"/>
            <a:chExt cx="694628" cy="605837"/>
          </a:xfrm>
        </p:grpSpPr>
        <p:sp>
          <p:nvSpPr>
            <p:cNvPr id="57" name="Hexagon 56">
              <a:extLst>
                <a:ext uri="{FF2B5EF4-FFF2-40B4-BE49-F238E27FC236}">
                  <a16:creationId xmlns:a16="http://schemas.microsoft.com/office/drawing/2014/main" id="{F1025CE8-BDD0-3DEC-7055-FDB96D72298F}"/>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58" name="Graphic 57">
              <a:extLst>
                <a:ext uri="{FF2B5EF4-FFF2-40B4-BE49-F238E27FC236}">
                  <a16:creationId xmlns:a16="http://schemas.microsoft.com/office/drawing/2014/main" id="{76743573-DBA3-ED44-80E1-8DC58713133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59" name="Group 58">
            <a:extLst>
              <a:ext uri="{FF2B5EF4-FFF2-40B4-BE49-F238E27FC236}">
                <a16:creationId xmlns:a16="http://schemas.microsoft.com/office/drawing/2014/main" id="{C558F43F-B1D7-3DEC-D1DD-AA8F1A8AE716}"/>
              </a:ext>
            </a:extLst>
          </p:cNvPr>
          <p:cNvGrpSpPr/>
          <p:nvPr userDrawn="1"/>
        </p:nvGrpSpPr>
        <p:grpSpPr>
          <a:xfrm>
            <a:off x="6420139" y="5296528"/>
            <a:ext cx="694628" cy="605837"/>
            <a:chOff x="6663147" y="530158"/>
            <a:chExt cx="694628" cy="605837"/>
          </a:xfrm>
        </p:grpSpPr>
        <p:sp>
          <p:nvSpPr>
            <p:cNvPr id="60" name="Hexagon 59">
              <a:extLst>
                <a:ext uri="{FF2B5EF4-FFF2-40B4-BE49-F238E27FC236}">
                  <a16:creationId xmlns:a16="http://schemas.microsoft.com/office/drawing/2014/main" id="{7EF016DB-21AA-70A3-4A04-D57788F227AE}"/>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61" name="Graphic 60">
              <a:extLst>
                <a:ext uri="{FF2B5EF4-FFF2-40B4-BE49-F238E27FC236}">
                  <a16:creationId xmlns:a16="http://schemas.microsoft.com/office/drawing/2014/main" id="{7928138F-1C0B-79C0-45E7-EC9729D4725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spTree>
    <p:extLst>
      <p:ext uri="{BB962C8B-B14F-4D97-AF65-F5344CB8AC3E}">
        <p14:creationId xmlns:p14="http://schemas.microsoft.com/office/powerpoint/2010/main" val="3363064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clusion">
    <p:spTree>
      <p:nvGrpSpPr>
        <p:cNvPr id="1" name=""/>
        <p:cNvGrpSpPr/>
        <p:nvPr/>
      </p:nvGrpSpPr>
      <p:grpSpPr>
        <a:xfrm>
          <a:off x="0" y="0"/>
          <a:ext cx="0" cy="0"/>
          <a:chOff x="0" y="0"/>
          <a:chExt cx="0" cy="0"/>
        </a:xfrm>
      </p:grpSpPr>
      <p:sp>
        <p:nvSpPr>
          <p:cNvPr id="7" name="Hexagon 6">
            <a:extLst>
              <a:ext uri="{FF2B5EF4-FFF2-40B4-BE49-F238E27FC236}">
                <a16:creationId xmlns:a16="http://schemas.microsoft.com/office/drawing/2014/main" id="{BAF607E0-EBC9-5EBD-57A0-40F7239A4288}"/>
              </a:ext>
            </a:extLst>
          </p:cNvPr>
          <p:cNvSpPr/>
          <p:nvPr userDrawn="1"/>
        </p:nvSpPr>
        <p:spPr>
          <a:xfrm>
            <a:off x="150830" y="207484"/>
            <a:ext cx="6161511"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Logo&#10;&#10;Description automatically generated">
            <a:extLst>
              <a:ext uri="{FF2B5EF4-FFF2-40B4-BE49-F238E27FC236}">
                <a16:creationId xmlns:a16="http://schemas.microsoft.com/office/drawing/2014/main" id="{B02A01C7-1549-DB67-D732-6BCE92130F0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8911" y="110154"/>
            <a:ext cx="895487" cy="1005840"/>
          </a:xfrm>
          <a:prstGeom prst="rect">
            <a:avLst/>
          </a:prstGeom>
        </p:spPr>
      </p:pic>
      <p:sp>
        <p:nvSpPr>
          <p:cNvPr id="14" name="Rectangle 13">
            <a:extLst>
              <a:ext uri="{FF2B5EF4-FFF2-40B4-BE49-F238E27FC236}">
                <a16:creationId xmlns:a16="http://schemas.microsoft.com/office/drawing/2014/main" id="{581D8BCF-3EA8-EB5E-772B-0E150F990A21}"/>
              </a:ext>
            </a:extLst>
          </p:cNvPr>
          <p:cNvSpPr/>
          <p:nvPr userDrawn="1"/>
        </p:nvSpPr>
        <p:spPr>
          <a:xfrm>
            <a:off x="6517962" y="2"/>
            <a:ext cx="5069941" cy="6239583"/>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Subtitle 2">
            <a:extLst>
              <a:ext uri="{FF2B5EF4-FFF2-40B4-BE49-F238E27FC236}">
                <a16:creationId xmlns:a16="http://schemas.microsoft.com/office/drawing/2014/main" id="{3B8399E1-4627-440F-D813-A5D073622222}"/>
              </a:ext>
            </a:extLst>
          </p:cNvPr>
          <p:cNvSpPr>
            <a:spLocks noGrp="1"/>
          </p:cNvSpPr>
          <p:nvPr>
            <p:ph type="subTitle" idx="1" hasCustomPrompt="1"/>
          </p:nvPr>
        </p:nvSpPr>
        <p:spPr>
          <a:xfrm>
            <a:off x="874298" y="1063968"/>
            <a:ext cx="5221703" cy="1288193"/>
          </a:xfrm>
        </p:spPr>
        <p:txBody>
          <a:bodyPr/>
          <a:lstStyle>
            <a:lvl1pPr marL="0" indent="0" algn="ctr">
              <a:buNone/>
              <a:defRPr sz="18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Subtext if needed</a:t>
            </a:r>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7504770" y="315879"/>
            <a:ext cx="3790951" cy="1243013"/>
          </a:xfrm>
        </p:spPr>
        <p:txBody>
          <a:bodyPr anchor="ctr" anchorCtr="0"/>
          <a:lstStyle>
            <a:lvl1pPr marL="0" indent="0">
              <a:buNone/>
              <a:defRPr>
                <a:solidFill>
                  <a:schemeClr val="bg1"/>
                </a:solidFill>
              </a:defRPr>
            </a:lvl1pPr>
          </a:lstStyle>
          <a:p>
            <a:pPr lvl="0"/>
            <a:r>
              <a:rPr lang="en-US"/>
              <a:t>Type In Key Conclusion</a:t>
            </a:r>
          </a:p>
        </p:txBody>
      </p:sp>
      <p:sp>
        <p:nvSpPr>
          <p:cNvPr id="65" name="Text Placeholder 62">
            <a:extLst>
              <a:ext uri="{FF2B5EF4-FFF2-40B4-BE49-F238E27FC236}">
                <a16:creationId xmlns:a16="http://schemas.microsoft.com/office/drawing/2014/main" id="{443C4578-39B7-2B66-9CCC-8E65549A19BB}"/>
              </a:ext>
            </a:extLst>
          </p:cNvPr>
          <p:cNvSpPr>
            <a:spLocks noGrp="1"/>
          </p:cNvSpPr>
          <p:nvPr>
            <p:ph type="body" sz="quarter" idx="21" hasCustomPrompt="1"/>
          </p:nvPr>
        </p:nvSpPr>
        <p:spPr>
          <a:xfrm>
            <a:off x="7509410" y="1790572"/>
            <a:ext cx="3790951" cy="1243013"/>
          </a:xfrm>
        </p:spPr>
        <p:txBody>
          <a:bodyPr anchor="ctr" anchorCtr="0"/>
          <a:lstStyle>
            <a:lvl1pPr marL="0" indent="0">
              <a:buNone/>
              <a:defRPr>
                <a:solidFill>
                  <a:schemeClr val="bg1"/>
                </a:solidFill>
              </a:defRPr>
            </a:lvl1pPr>
          </a:lstStyle>
          <a:p>
            <a:pPr lvl="0"/>
            <a:r>
              <a:rPr lang="en-US"/>
              <a:t>Type In Key Conclusion</a:t>
            </a:r>
          </a:p>
        </p:txBody>
      </p:sp>
      <p:sp>
        <p:nvSpPr>
          <p:cNvPr id="67" name="Text Placeholder 62">
            <a:extLst>
              <a:ext uri="{FF2B5EF4-FFF2-40B4-BE49-F238E27FC236}">
                <a16:creationId xmlns:a16="http://schemas.microsoft.com/office/drawing/2014/main" id="{D99F7800-F724-900D-7142-598B70E5A44F}"/>
              </a:ext>
            </a:extLst>
          </p:cNvPr>
          <p:cNvSpPr>
            <a:spLocks noGrp="1"/>
          </p:cNvSpPr>
          <p:nvPr>
            <p:ph type="body" sz="quarter" idx="23" hasCustomPrompt="1"/>
          </p:nvPr>
        </p:nvSpPr>
        <p:spPr>
          <a:xfrm>
            <a:off x="7512930" y="3265265"/>
            <a:ext cx="3790951" cy="1243013"/>
          </a:xfrm>
        </p:spPr>
        <p:txBody>
          <a:bodyPr anchor="ctr" anchorCtr="0"/>
          <a:lstStyle>
            <a:lvl1pPr marL="0" indent="0">
              <a:buNone/>
              <a:defRPr>
                <a:solidFill>
                  <a:schemeClr val="bg1"/>
                </a:solidFill>
              </a:defRPr>
            </a:lvl1pPr>
          </a:lstStyle>
          <a:p>
            <a:pPr lvl="0"/>
            <a:r>
              <a:rPr lang="en-US"/>
              <a:t>Type In Key Conclusion</a:t>
            </a:r>
          </a:p>
        </p:txBody>
      </p:sp>
      <p:sp>
        <p:nvSpPr>
          <p:cNvPr id="72" name="Text Placeholder 71">
            <a:extLst>
              <a:ext uri="{FF2B5EF4-FFF2-40B4-BE49-F238E27FC236}">
                <a16:creationId xmlns:a16="http://schemas.microsoft.com/office/drawing/2014/main" id="{FCD5CDBE-B55C-2AD3-B04C-D552E6A8BCEB}"/>
              </a:ext>
            </a:extLst>
          </p:cNvPr>
          <p:cNvSpPr>
            <a:spLocks noGrp="1"/>
          </p:cNvSpPr>
          <p:nvPr>
            <p:ph type="body" sz="quarter" idx="27" hasCustomPrompt="1"/>
          </p:nvPr>
        </p:nvSpPr>
        <p:spPr>
          <a:xfrm>
            <a:off x="944397" y="232533"/>
            <a:ext cx="5151603" cy="704850"/>
          </a:xfrm>
        </p:spPr>
        <p:txBody>
          <a:bodyPr>
            <a:normAutofit/>
          </a:bodyPr>
          <a:lstStyle>
            <a:lvl1pPr marL="0" indent="0" algn="ctr">
              <a:buNone/>
              <a:defRPr sz="3300">
                <a:solidFill>
                  <a:schemeClr val="bg1"/>
                </a:solidFill>
                <a:latin typeface="+mj-lt"/>
              </a:defRPr>
            </a:lvl1pPr>
          </a:lstStyle>
          <a:p>
            <a:pPr lvl="0"/>
            <a:r>
              <a:rPr lang="en-US">
                <a:latin typeface="+mj-lt"/>
              </a:rPr>
              <a:t>Conclusion</a:t>
            </a:r>
            <a:endParaRPr lang="en-US"/>
          </a:p>
        </p:txBody>
      </p:sp>
      <p:sp>
        <p:nvSpPr>
          <p:cNvPr id="3" name="Text Placeholder 62">
            <a:extLst>
              <a:ext uri="{FF2B5EF4-FFF2-40B4-BE49-F238E27FC236}">
                <a16:creationId xmlns:a16="http://schemas.microsoft.com/office/drawing/2014/main" id="{35235CEA-FC3E-DE2F-FA25-B3104AEEADCA}"/>
              </a:ext>
            </a:extLst>
          </p:cNvPr>
          <p:cNvSpPr>
            <a:spLocks noGrp="1"/>
          </p:cNvSpPr>
          <p:nvPr>
            <p:ph type="body" sz="quarter" idx="28" hasCustomPrompt="1"/>
          </p:nvPr>
        </p:nvSpPr>
        <p:spPr>
          <a:xfrm>
            <a:off x="7504770" y="4739957"/>
            <a:ext cx="3790951" cy="1243013"/>
          </a:xfrm>
        </p:spPr>
        <p:txBody>
          <a:bodyPr anchor="ctr" anchorCtr="0"/>
          <a:lstStyle>
            <a:lvl1pPr marL="0" indent="0">
              <a:buNone/>
              <a:defRPr>
                <a:solidFill>
                  <a:schemeClr val="bg1"/>
                </a:solidFill>
              </a:defRPr>
            </a:lvl1pPr>
          </a:lstStyle>
          <a:p>
            <a:pPr lvl="0"/>
            <a:r>
              <a:rPr lang="en-US"/>
              <a:t>Type In Key Conclusion</a:t>
            </a:r>
          </a:p>
        </p:txBody>
      </p:sp>
      <p:sp>
        <p:nvSpPr>
          <p:cNvPr id="12" name="Rectangle: Diagonal Corners Snipped 11">
            <a:extLst>
              <a:ext uri="{FF2B5EF4-FFF2-40B4-BE49-F238E27FC236}">
                <a16:creationId xmlns:a16="http://schemas.microsoft.com/office/drawing/2014/main" id="{B4413B5C-87A3-6F78-47FE-74D64E4035E7}"/>
              </a:ext>
            </a:extLst>
          </p:cNvPr>
          <p:cNvSpPr/>
          <p:nvPr userDrawn="1"/>
        </p:nvSpPr>
        <p:spPr>
          <a:xfrm>
            <a:off x="759524" y="2676879"/>
            <a:ext cx="5448693" cy="3668213"/>
          </a:xfrm>
          <a:prstGeom prst="snip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6" name="Group 5">
            <a:extLst>
              <a:ext uri="{FF2B5EF4-FFF2-40B4-BE49-F238E27FC236}">
                <a16:creationId xmlns:a16="http://schemas.microsoft.com/office/drawing/2014/main" id="{C68334B8-FF29-9E08-1C4B-A756C5B7B3FE}"/>
              </a:ext>
            </a:extLst>
          </p:cNvPr>
          <p:cNvGrpSpPr/>
          <p:nvPr userDrawn="1"/>
        </p:nvGrpSpPr>
        <p:grpSpPr>
          <a:xfrm>
            <a:off x="6707331" y="4983895"/>
            <a:ext cx="694628" cy="605837"/>
            <a:chOff x="6663147" y="530158"/>
            <a:chExt cx="694628" cy="605837"/>
          </a:xfrm>
        </p:grpSpPr>
        <p:sp>
          <p:nvSpPr>
            <p:cNvPr id="9" name="Hexagon 8">
              <a:extLst>
                <a:ext uri="{FF2B5EF4-FFF2-40B4-BE49-F238E27FC236}">
                  <a16:creationId xmlns:a16="http://schemas.microsoft.com/office/drawing/2014/main" id="{8B59B649-E74F-ECB3-FD4B-CF38866F05EC}"/>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10" name="Graphic 9">
              <a:extLst>
                <a:ext uri="{FF2B5EF4-FFF2-40B4-BE49-F238E27FC236}">
                  <a16:creationId xmlns:a16="http://schemas.microsoft.com/office/drawing/2014/main" id="{EA9BA79B-2344-0279-8325-BE97F4CD1DF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grpSp>
        <p:nvGrpSpPr>
          <p:cNvPr id="13" name="Group 12">
            <a:extLst>
              <a:ext uri="{FF2B5EF4-FFF2-40B4-BE49-F238E27FC236}">
                <a16:creationId xmlns:a16="http://schemas.microsoft.com/office/drawing/2014/main" id="{1CD0AE04-9745-4CA9-DD2D-78D12DA4B847}"/>
              </a:ext>
            </a:extLst>
          </p:cNvPr>
          <p:cNvGrpSpPr/>
          <p:nvPr userDrawn="1"/>
        </p:nvGrpSpPr>
        <p:grpSpPr>
          <a:xfrm>
            <a:off x="6715493" y="3508436"/>
            <a:ext cx="694628" cy="605837"/>
            <a:chOff x="6663147" y="530158"/>
            <a:chExt cx="694628" cy="605837"/>
          </a:xfrm>
        </p:grpSpPr>
        <p:sp>
          <p:nvSpPr>
            <p:cNvPr id="18" name="Hexagon 17">
              <a:extLst>
                <a:ext uri="{FF2B5EF4-FFF2-40B4-BE49-F238E27FC236}">
                  <a16:creationId xmlns:a16="http://schemas.microsoft.com/office/drawing/2014/main" id="{A46780FB-990B-0D4E-2554-3CF5453EFB84}"/>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20" name="Graphic 19">
              <a:extLst>
                <a:ext uri="{FF2B5EF4-FFF2-40B4-BE49-F238E27FC236}">
                  <a16:creationId xmlns:a16="http://schemas.microsoft.com/office/drawing/2014/main" id="{87776587-F70E-5627-5C2C-B71F3706488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grpSp>
        <p:nvGrpSpPr>
          <p:cNvPr id="27" name="Group 26">
            <a:extLst>
              <a:ext uri="{FF2B5EF4-FFF2-40B4-BE49-F238E27FC236}">
                <a16:creationId xmlns:a16="http://schemas.microsoft.com/office/drawing/2014/main" id="{941B533A-D1ED-8DC9-3368-1017786167A9}"/>
              </a:ext>
            </a:extLst>
          </p:cNvPr>
          <p:cNvGrpSpPr/>
          <p:nvPr userDrawn="1"/>
        </p:nvGrpSpPr>
        <p:grpSpPr>
          <a:xfrm>
            <a:off x="6715493" y="2049242"/>
            <a:ext cx="694628" cy="605837"/>
            <a:chOff x="6663147" y="530158"/>
            <a:chExt cx="694628" cy="605837"/>
          </a:xfrm>
        </p:grpSpPr>
        <p:sp>
          <p:nvSpPr>
            <p:cNvPr id="28" name="Hexagon 27">
              <a:extLst>
                <a:ext uri="{FF2B5EF4-FFF2-40B4-BE49-F238E27FC236}">
                  <a16:creationId xmlns:a16="http://schemas.microsoft.com/office/drawing/2014/main" id="{781B87FF-DA1C-CCA3-8A88-3B9DE7622E5E}"/>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29" name="Graphic 28">
              <a:extLst>
                <a:ext uri="{FF2B5EF4-FFF2-40B4-BE49-F238E27FC236}">
                  <a16:creationId xmlns:a16="http://schemas.microsoft.com/office/drawing/2014/main" id="{099F9BB9-8772-1F88-ED76-F402530D108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grpSp>
        <p:nvGrpSpPr>
          <p:cNvPr id="30" name="Group 29">
            <a:extLst>
              <a:ext uri="{FF2B5EF4-FFF2-40B4-BE49-F238E27FC236}">
                <a16:creationId xmlns:a16="http://schemas.microsoft.com/office/drawing/2014/main" id="{B9C83B55-217C-5CD4-626E-761679D1C326}"/>
              </a:ext>
            </a:extLst>
          </p:cNvPr>
          <p:cNvGrpSpPr/>
          <p:nvPr userDrawn="1"/>
        </p:nvGrpSpPr>
        <p:grpSpPr>
          <a:xfrm>
            <a:off x="6723654" y="573785"/>
            <a:ext cx="694628" cy="605837"/>
            <a:chOff x="6663147" y="530158"/>
            <a:chExt cx="694628" cy="605837"/>
          </a:xfrm>
        </p:grpSpPr>
        <p:sp>
          <p:nvSpPr>
            <p:cNvPr id="31" name="Hexagon 30">
              <a:extLst>
                <a:ext uri="{FF2B5EF4-FFF2-40B4-BE49-F238E27FC236}">
                  <a16:creationId xmlns:a16="http://schemas.microsoft.com/office/drawing/2014/main" id="{06DEC9A5-A5BB-2670-C3CE-26891117D698}"/>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32" name="Graphic 31">
              <a:extLst>
                <a:ext uri="{FF2B5EF4-FFF2-40B4-BE49-F238E27FC236}">
                  <a16:creationId xmlns:a16="http://schemas.microsoft.com/office/drawing/2014/main" id="{FDF826E5-FCF6-4F6D-BD3C-F43792285B2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60260" y="530158"/>
              <a:ext cx="597515" cy="549713"/>
            </a:xfrm>
            <a:prstGeom prst="rect">
              <a:avLst/>
            </a:prstGeom>
          </p:spPr>
        </p:pic>
      </p:grpSp>
      <p:sp>
        <p:nvSpPr>
          <p:cNvPr id="4" name="Picture Placeholder 3">
            <a:extLst>
              <a:ext uri="{FF2B5EF4-FFF2-40B4-BE49-F238E27FC236}">
                <a16:creationId xmlns:a16="http://schemas.microsoft.com/office/drawing/2014/main" id="{68FA5188-7A4C-E237-6625-9455ACF1118B}"/>
              </a:ext>
            </a:extLst>
          </p:cNvPr>
          <p:cNvSpPr>
            <a:spLocks noGrp="1"/>
          </p:cNvSpPr>
          <p:nvPr>
            <p:ph type="pic" sz="quarter" idx="29"/>
          </p:nvPr>
        </p:nvSpPr>
        <p:spPr>
          <a:xfrm>
            <a:off x="874714" y="2781302"/>
            <a:ext cx="5221287" cy="3457575"/>
          </a:xfrm>
          <a:effectLst>
            <a:outerShdw blurRad="76200" dist="762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8172165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cknowledgements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hasCustomPrompt="1"/>
          </p:nvPr>
        </p:nvSpPr>
        <p:spPr/>
        <p:txBody>
          <a:bodyPr/>
          <a:lstStyle>
            <a:lvl1pPr>
              <a:defRPr/>
            </a:lvl1pPr>
          </a:lstStyle>
          <a:p>
            <a:r>
              <a:rPr lang="en-US"/>
              <a:t>Acknowledgements</a:t>
            </a:r>
          </a:p>
        </p:txBody>
      </p:sp>
      <p:sp>
        <p:nvSpPr>
          <p:cNvPr id="8" name="Picture Placeholder 7">
            <a:extLst>
              <a:ext uri="{FF2B5EF4-FFF2-40B4-BE49-F238E27FC236}">
                <a16:creationId xmlns:a16="http://schemas.microsoft.com/office/drawing/2014/main" id="{C3389ED3-0CB8-FAA8-BF3E-F4BEBE344911}"/>
              </a:ext>
            </a:extLst>
          </p:cNvPr>
          <p:cNvSpPr>
            <a:spLocks noGrp="1"/>
          </p:cNvSpPr>
          <p:nvPr>
            <p:ph type="pic" sz="quarter" idx="13"/>
          </p:nvPr>
        </p:nvSpPr>
        <p:spPr>
          <a:xfrm>
            <a:off x="425712" y="1489598"/>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10" name="Text Placeholder 9">
            <a:extLst>
              <a:ext uri="{FF2B5EF4-FFF2-40B4-BE49-F238E27FC236}">
                <a16:creationId xmlns:a16="http://schemas.microsoft.com/office/drawing/2014/main" id="{F97F8282-B839-94BD-B8C5-2AFC4C8412ED}"/>
              </a:ext>
            </a:extLst>
          </p:cNvPr>
          <p:cNvSpPr>
            <a:spLocks noGrp="1"/>
          </p:cNvSpPr>
          <p:nvPr>
            <p:ph type="body" sz="quarter" idx="14" hasCustomPrompt="1"/>
          </p:nvPr>
        </p:nvSpPr>
        <p:spPr>
          <a:xfrm>
            <a:off x="1878275" y="1630887"/>
            <a:ext cx="2157968" cy="484993"/>
          </a:xfrm>
        </p:spPr>
        <p:txBody>
          <a:bodyPr>
            <a:normAutofit/>
          </a:bodyPr>
          <a:lstStyle>
            <a:lvl1pPr marL="0" indent="0">
              <a:buNone/>
              <a:defRPr sz="1800"/>
            </a:lvl1pPr>
          </a:lstStyle>
          <a:p>
            <a:pPr lvl="0"/>
            <a:r>
              <a:rPr lang="en-US"/>
              <a:t>Name</a:t>
            </a:r>
          </a:p>
        </p:txBody>
      </p:sp>
      <p:sp>
        <p:nvSpPr>
          <p:cNvPr id="12" name="Text Placeholder 11">
            <a:extLst>
              <a:ext uri="{FF2B5EF4-FFF2-40B4-BE49-F238E27FC236}">
                <a16:creationId xmlns:a16="http://schemas.microsoft.com/office/drawing/2014/main" id="{9AEF0762-3F61-3E05-DD35-2C2BD967ACB5}"/>
              </a:ext>
            </a:extLst>
          </p:cNvPr>
          <p:cNvSpPr>
            <a:spLocks noGrp="1"/>
          </p:cNvSpPr>
          <p:nvPr>
            <p:ph type="body" sz="quarter" idx="15" hasCustomPrompt="1"/>
          </p:nvPr>
        </p:nvSpPr>
        <p:spPr>
          <a:xfrm>
            <a:off x="1878275" y="2206080"/>
            <a:ext cx="2157412" cy="298583"/>
          </a:xfrm>
        </p:spPr>
        <p:txBody>
          <a:bodyPr>
            <a:normAutofit/>
          </a:bodyPr>
          <a:lstStyle>
            <a:lvl1pPr marL="0" indent="0">
              <a:buNone/>
              <a:defRPr sz="1350"/>
            </a:lvl1pPr>
          </a:lstStyle>
          <a:p>
            <a:pPr lvl="0"/>
            <a:r>
              <a:rPr lang="en-US"/>
              <a:t>Facility</a:t>
            </a:r>
          </a:p>
        </p:txBody>
      </p:sp>
      <p:sp>
        <p:nvSpPr>
          <p:cNvPr id="13" name="Picture Placeholder 7">
            <a:extLst>
              <a:ext uri="{FF2B5EF4-FFF2-40B4-BE49-F238E27FC236}">
                <a16:creationId xmlns:a16="http://schemas.microsoft.com/office/drawing/2014/main" id="{25F5AF00-423D-F67F-C054-9C43F8B78622}"/>
              </a:ext>
            </a:extLst>
          </p:cNvPr>
          <p:cNvSpPr>
            <a:spLocks noGrp="1"/>
          </p:cNvSpPr>
          <p:nvPr>
            <p:ph type="pic" sz="quarter" idx="16"/>
          </p:nvPr>
        </p:nvSpPr>
        <p:spPr>
          <a:xfrm>
            <a:off x="425712" y="3112570"/>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14" name="Text Placeholder 9">
            <a:extLst>
              <a:ext uri="{FF2B5EF4-FFF2-40B4-BE49-F238E27FC236}">
                <a16:creationId xmlns:a16="http://schemas.microsoft.com/office/drawing/2014/main" id="{83655564-6C57-09E4-B2FD-2309F1BFADA8}"/>
              </a:ext>
            </a:extLst>
          </p:cNvPr>
          <p:cNvSpPr>
            <a:spLocks noGrp="1"/>
          </p:cNvSpPr>
          <p:nvPr>
            <p:ph type="body" sz="quarter" idx="17" hasCustomPrompt="1"/>
          </p:nvPr>
        </p:nvSpPr>
        <p:spPr>
          <a:xfrm>
            <a:off x="1878275" y="3253858"/>
            <a:ext cx="2157968" cy="484993"/>
          </a:xfrm>
        </p:spPr>
        <p:txBody>
          <a:bodyPr>
            <a:normAutofit/>
          </a:bodyPr>
          <a:lstStyle>
            <a:lvl1pPr marL="0" indent="0">
              <a:buNone/>
              <a:defRPr sz="1800"/>
            </a:lvl1pPr>
          </a:lstStyle>
          <a:p>
            <a:pPr lvl="0"/>
            <a:r>
              <a:rPr lang="en-US"/>
              <a:t>Name</a:t>
            </a:r>
          </a:p>
        </p:txBody>
      </p:sp>
      <p:sp>
        <p:nvSpPr>
          <p:cNvPr id="16" name="Picture Placeholder 7">
            <a:extLst>
              <a:ext uri="{FF2B5EF4-FFF2-40B4-BE49-F238E27FC236}">
                <a16:creationId xmlns:a16="http://schemas.microsoft.com/office/drawing/2014/main" id="{4F2254D5-D9BC-683F-048C-71A5C275F21D}"/>
              </a:ext>
            </a:extLst>
          </p:cNvPr>
          <p:cNvSpPr>
            <a:spLocks noGrp="1"/>
          </p:cNvSpPr>
          <p:nvPr>
            <p:ph type="pic" sz="quarter" idx="19"/>
          </p:nvPr>
        </p:nvSpPr>
        <p:spPr>
          <a:xfrm>
            <a:off x="454779" y="4763931"/>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17" name="Text Placeholder 9">
            <a:extLst>
              <a:ext uri="{FF2B5EF4-FFF2-40B4-BE49-F238E27FC236}">
                <a16:creationId xmlns:a16="http://schemas.microsoft.com/office/drawing/2014/main" id="{668664CA-147C-D093-DBBD-253EDB9BBFED}"/>
              </a:ext>
            </a:extLst>
          </p:cNvPr>
          <p:cNvSpPr>
            <a:spLocks noGrp="1"/>
          </p:cNvSpPr>
          <p:nvPr>
            <p:ph type="body" sz="quarter" idx="20" hasCustomPrompt="1"/>
          </p:nvPr>
        </p:nvSpPr>
        <p:spPr>
          <a:xfrm>
            <a:off x="1907341" y="4905221"/>
            <a:ext cx="2157968" cy="484993"/>
          </a:xfrm>
        </p:spPr>
        <p:txBody>
          <a:bodyPr>
            <a:normAutofit/>
          </a:bodyPr>
          <a:lstStyle>
            <a:lvl1pPr marL="0" indent="0">
              <a:buNone/>
              <a:defRPr sz="1800"/>
            </a:lvl1pPr>
          </a:lstStyle>
          <a:p>
            <a:pPr lvl="0"/>
            <a:r>
              <a:rPr lang="en-US"/>
              <a:t>Name</a:t>
            </a:r>
          </a:p>
        </p:txBody>
      </p:sp>
      <p:sp>
        <p:nvSpPr>
          <p:cNvPr id="19" name="Picture Placeholder 7">
            <a:extLst>
              <a:ext uri="{FF2B5EF4-FFF2-40B4-BE49-F238E27FC236}">
                <a16:creationId xmlns:a16="http://schemas.microsoft.com/office/drawing/2014/main" id="{CF486F5C-A059-0700-E471-746671A566DA}"/>
              </a:ext>
            </a:extLst>
          </p:cNvPr>
          <p:cNvSpPr>
            <a:spLocks noGrp="1"/>
          </p:cNvSpPr>
          <p:nvPr>
            <p:ph type="pic" sz="quarter" idx="22"/>
          </p:nvPr>
        </p:nvSpPr>
        <p:spPr>
          <a:xfrm>
            <a:off x="4336266" y="1489598"/>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20" name="Text Placeholder 9">
            <a:extLst>
              <a:ext uri="{FF2B5EF4-FFF2-40B4-BE49-F238E27FC236}">
                <a16:creationId xmlns:a16="http://schemas.microsoft.com/office/drawing/2014/main" id="{B2C61BDA-47B8-167B-266E-1BD4DCEDAA09}"/>
              </a:ext>
            </a:extLst>
          </p:cNvPr>
          <p:cNvSpPr>
            <a:spLocks noGrp="1"/>
          </p:cNvSpPr>
          <p:nvPr>
            <p:ph type="body" sz="quarter" idx="23" hasCustomPrompt="1"/>
          </p:nvPr>
        </p:nvSpPr>
        <p:spPr>
          <a:xfrm>
            <a:off x="5788828" y="1630887"/>
            <a:ext cx="2157968" cy="484993"/>
          </a:xfrm>
        </p:spPr>
        <p:txBody>
          <a:bodyPr>
            <a:normAutofit/>
          </a:bodyPr>
          <a:lstStyle>
            <a:lvl1pPr marL="0" indent="0">
              <a:buNone/>
              <a:defRPr sz="1800"/>
            </a:lvl1pPr>
          </a:lstStyle>
          <a:p>
            <a:pPr lvl="0"/>
            <a:r>
              <a:rPr lang="en-US"/>
              <a:t>Name</a:t>
            </a:r>
          </a:p>
        </p:txBody>
      </p:sp>
      <p:sp>
        <p:nvSpPr>
          <p:cNvPr id="22" name="Picture Placeholder 7">
            <a:extLst>
              <a:ext uri="{FF2B5EF4-FFF2-40B4-BE49-F238E27FC236}">
                <a16:creationId xmlns:a16="http://schemas.microsoft.com/office/drawing/2014/main" id="{BD8D7013-B81F-6130-C402-469F93DEA8BE}"/>
              </a:ext>
            </a:extLst>
          </p:cNvPr>
          <p:cNvSpPr>
            <a:spLocks noGrp="1"/>
          </p:cNvSpPr>
          <p:nvPr>
            <p:ph type="pic" sz="quarter" idx="25"/>
          </p:nvPr>
        </p:nvSpPr>
        <p:spPr>
          <a:xfrm>
            <a:off x="4336266" y="3112570"/>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23" name="Text Placeholder 9">
            <a:extLst>
              <a:ext uri="{FF2B5EF4-FFF2-40B4-BE49-F238E27FC236}">
                <a16:creationId xmlns:a16="http://schemas.microsoft.com/office/drawing/2014/main" id="{D0984089-A3C0-7DA0-E1E6-D4F6B6B88C2B}"/>
              </a:ext>
            </a:extLst>
          </p:cNvPr>
          <p:cNvSpPr>
            <a:spLocks noGrp="1"/>
          </p:cNvSpPr>
          <p:nvPr>
            <p:ph type="body" sz="quarter" idx="26" hasCustomPrompt="1"/>
          </p:nvPr>
        </p:nvSpPr>
        <p:spPr>
          <a:xfrm>
            <a:off x="5788828" y="3253858"/>
            <a:ext cx="2157968" cy="484993"/>
          </a:xfrm>
        </p:spPr>
        <p:txBody>
          <a:bodyPr>
            <a:normAutofit/>
          </a:bodyPr>
          <a:lstStyle>
            <a:lvl1pPr marL="0" indent="0">
              <a:buNone/>
              <a:defRPr sz="1800"/>
            </a:lvl1pPr>
          </a:lstStyle>
          <a:p>
            <a:pPr lvl="0"/>
            <a:r>
              <a:rPr lang="en-US"/>
              <a:t>Name</a:t>
            </a:r>
          </a:p>
        </p:txBody>
      </p:sp>
      <p:sp>
        <p:nvSpPr>
          <p:cNvPr id="25" name="Picture Placeholder 7">
            <a:extLst>
              <a:ext uri="{FF2B5EF4-FFF2-40B4-BE49-F238E27FC236}">
                <a16:creationId xmlns:a16="http://schemas.microsoft.com/office/drawing/2014/main" id="{096622AD-E0DC-1260-CFBA-8991832847F3}"/>
              </a:ext>
            </a:extLst>
          </p:cNvPr>
          <p:cNvSpPr>
            <a:spLocks noGrp="1"/>
          </p:cNvSpPr>
          <p:nvPr>
            <p:ph type="pic" sz="quarter" idx="28"/>
          </p:nvPr>
        </p:nvSpPr>
        <p:spPr>
          <a:xfrm>
            <a:off x="4365332" y="4763931"/>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26" name="Text Placeholder 9">
            <a:extLst>
              <a:ext uri="{FF2B5EF4-FFF2-40B4-BE49-F238E27FC236}">
                <a16:creationId xmlns:a16="http://schemas.microsoft.com/office/drawing/2014/main" id="{D8585EA0-8BC6-1E33-C765-7EE195EEBF91}"/>
              </a:ext>
            </a:extLst>
          </p:cNvPr>
          <p:cNvSpPr>
            <a:spLocks noGrp="1"/>
          </p:cNvSpPr>
          <p:nvPr>
            <p:ph type="body" sz="quarter" idx="29" hasCustomPrompt="1"/>
          </p:nvPr>
        </p:nvSpPr>
        <p:spPr>
          <a:xfrm>
            <a:off x="5817895" y="4905221"/>
            <a:ext cx="2157968" cy="484993"/>
          </a:xfrm>
        </p:spPr>
        <p:txBody>
          <a:bodyPr>
            <a:normAutofit/>
          </a:bodyPr>
          <a:lstStyle>
            <a:lvl1pPr marL="0" indent="0">
              <a:buNone/>
              <a:defRPr sz="1800"/>
            </a:lvl1pPr>
          </a:lstStyle>
          <a:p>
            <a:pPr lvl="0"/>
            <a:r>
              <a:rPr lang="en-US"/>
              <a:t>Name</a:t>
            </a:r>
          </a:p>
        </p:txBody>
      </p:sp>
      <p:sp>
        <p:nvSpPr>
          <p:cNvPr id="34" name="Picture Placeholder 7">
            <a:extLst>
              <a:ext uri="{FF2B5EF4-FFF2-40B4-BE49-F238E27FC236}">
                <a16:creationId xmlns:a16="http://schemas.microsoft.com/office/drawing/2014/main" id="{3AAD51A3-5314-A993-6AE2-1D810B432555}"/>
              </a:ext>
            </a:extLst>
          </p:cNvPr>
          <p:cNvSpPr>
            <a:spLocks noGrp="1"/>
          </p:cNvSpPr>
          <p:nvPr>
            <p:ph type="pic" sz="quarter" idx="31"/>
          </p:nvPr>
        </p:nvSpPr>
        <p:spPr>
          <a:xfrm>
            <a:off x="8246819" y="1442376"/>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35" name="Text Placeholder 9">
            <a:extLst>
              <a:ext uri="{FF2B5EF4-FFF2-40B4-BE49-F238E27FC236}">
                <a16:creationId xmlns:a16="http://schemas.microsoft.com/office/drawing/2014/main" id="{3B1F2698-F7AE-0C07-B1C7-5A1C82A053C4}"/>
              </a:ext>
            </a:extLst>
          </p:cNvPr>
          <p:cNvSpPr>
            <a:spLocks noGrp="1"/>
          </p:cNvSpPr>
          <p:nvPr>
            <p:ph type="body" sz="quarter" idx="32" hasCustomPrompt="1"/>
          </p:nvPr>
        </p:nvSpPr>
        <p:spPr>
          <a:xfrm>
            <a:off x="9699381" y="1583666"/>
            <a:ext cx="2157968" cy="484993"/>
          </a:xfrm>
        </p:spPr>
        <p:txBody>
          <a:bodyPr>
            <a:normAutofit/>
          </a:bodyPr>
          <a:lstStyle>
            <a:lvl1pPr marL="0" indent="0">
              <a:buNone/>
              <a:defRPr sz="1800"/>
            </a:lvl1pPr>
          </a:lstStyle>
          <a:p>
            <a:pPr lvl="0"/>
            <a:r>
              <a:rPr lang="en-US"/>
              <a:t>Name</a:t>
            </a:r>
          </a:p>
        </p:txBody>
      </p:sp>
      <p:sp>
        <p:nvSpPr>
          <p:cNvPr id="37" name="Picture Placeholder 7">
            <a:extLst>
              <a:ext uri="{FF2B5EF4-FFF2-40B4-BE49-F238E27FC236}">
                <a16:creationId xmlns:a16="http://schemas.microsoft.com/office/drawing/2014/main" id="{D49EBD87-B88B-D480-2706-2A97C8A3BDDA}"/>
              </a:ext>
            </a:extLst>
          </p:cNvPr>
          <p:cNvSpPr>
            <a:spLocks noGrp="1"/>
          </p:cNvSpPr>
          <p:nvPr>
            <p:ph type="pic" sz="quarter" idx="34"/>
          </p:nvPr>
        </p:nvSpPr>
        <p:spPr>
          <a:xfrm>
            <a:off x="8246819" y="3065348"/>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38" name="Text Placeholder 9">
            <a:extLst>
              <a:ext uri="{FF2B5EF4-FFF2-40B4-BE49-F238E27FC236}">
                <a16:creationId xmlns:a16="http://schemas.microsoft.com/office/drawing/2014/main" id="{CB5BB4DE-B312-E449-DC72-FBB1F84BB2B7}"/>
              </a:ext>
            </a:extLst>
          </p:cNvPr>
          <p:cNvSpPr>
            <a:spLocks noGrp="1"/>
          </p:cNvSpPr>
          <p:nvPr>
            <p:ph type="body" sz="quarter" idx="35" hasCustomPrompt="1"/>
          </p:nvPr>
        </p:nvSpPr>
        <p:spPr>
          <a:xfrm>
            <a:off x="9699381" y="3206638"/>
            <a:ext cx="2157968" cy="484993"/>
          </a:xfrm>
        </p:spPr>
        <p:txBody>
          <a:bodyPr>
            <a:normAutofit/>
          </a:bodyPr>
          <a:lstStyle>
            <a:lvl1pPr marL="0" indent="0">
              <a:buNone/>
              <a:defRPr sz="1800"/>
            </a:lvl1pPr>
          </a:lstStyle>
          <a:p>
            <a:pPr lvl="0"/>
            <a:r>
              <a:rPr lang="en-US"/>
              <a:t>Name</a:t>
            </a:r>
          </a:p>
        </p:txBody>
      </p:sp>
      <p:sp>
        <p:nvSpPr>
          <p:cNvPr id="40" name="Picture Placeholder 7">
            <a:extLst>
              <a:ext uri="{FF2B5EF4-FFF2-40B4-BE49-F238E27FC236}">
                <a16:creationId xmlns:a16="http://schemas.microsoft.com/office/drawing/2014/main" id="{226814DB-6A4C-9A3D-301B-A2018E48D2AB}"/>
              </a:ext>
            </a:extLst>
          </p:cNvPr>
          <p:cNvSpPr>
            <a:spLocks noGrp="1"/>
          </p:cNvSpPr>
          <p:nvPr>
            <p:ph type="pic" sz="quarter" idx="37"/>
          </p:nvPr>
        </p:nvSpPr>
        <p:spPr>
          <a:xfrm>
            <a:off x="8275884" y="4716709"/>
            <a:ext cx="1319213" cy="1441450"/>
          </a:xfrm>
          <a:ln w="19050">
            <a:solidFill>
              <a:schemeClr val="accent1"/>
            </a:solidFill>
          </a:ln>
          <a:effectLst>
            <a:outerShdw blurRad="50800" dist="38100" dir="2700000" algn="tl" rotWithShape="0">
              <a:prstClr val="black">
                <a:alpha val="40000"/>
              </a:prstClr>
            </a:outerShdw>
          </a:effectLst>
        </p:spPr>
        <p:txBody>
          <a:bodyPr>
            <a:normAutofit/>
          </a:bodyPr>
          <a:lstStyle>
            <a:lvl1pPr>
              <a:defRPr sz="1050"/>
            </a:lvl1pPr>
          </a:lstStyle>
          <a:p>
            <a:r>
              <a:rPr lang="en-US"/>
              <a:t>Click icon to add picture</a:t>
            </a:r>
          </a:p>
        </p:txBody>
      </p:sp>
      <p:sp>
        <p:nvSpPr>
          <p:cNvPr id="41" name="Text Placeholder 9">
            <a:extLst>
              <a:ext uri="{FF2B5EF4-FFF2-40B4-BE49-F238E27FC236}">
                <a16:creationId xmlns:a16="http://schemas.microsoft.com/office/drawing/2014/main" id="{AA2ED4B2-2CA8-F8CE-B92E-77F33509E9D3}"/>
              </a:ext>
            </a:extLst>
          </p:cNvPr>
          <p:cNvSpPr>
            <a:spLocks noGrp="1"/>
          </p:cNvSpPr>
          <p:nvPr>
            <p:ph type="body" sz="quarter" idx="38" hasCustomPrompt="1"/>
          </p:nvPr>
        </p:nvSpPr>
        <p:spPr>
          <a:xfrm>
            <a:off x="9728447" y="4857999"/>
            <a:ext cx="2157968" cy="484993"/>
          </a:xfrm>
        </p:spPr>
        <p:txBody>
          <a:bodyPr>
            <a:normAutofit/>
          </a:bodyPr>
          <a:lstStyle>
            <a:lvl1pPr marL="0" indent="0">
              <a:buNone/>
              <a:defRPr sz="1800"/>
            </a:lvl1pPr>
          </a:lstStyle>
          <a:p>
            <a:pPr lvl="0"/>
            <a:r>
              <a:rPr lang="en-US"/>
              <a:t>Name</a:t>
            </a:r>
          </a:p>
        </p:txBody>
      </p:sp>
      <p:sp>
        <p:nvSpPr>
          <p:cNvPr id="6" name="Text Placeholder 11">
            <a:extLst>
              <a:ext uri="{FF2B5EF4-FFF2-40B4-BE49-F238E27FC236}">
                <a16:creationId xmlns:a16="http://schemas.microsoft.com/office/drawing/2014/main" id="{682B6F14-6C87-9625-14F5-E30BE8176446}"/>
              </a:ext>
            </a:extLst>
          </p:cNvPr>
          <p:cNvSpPr>
            <a:spLocks noGrp="1"/>
          </p:cNvSpPr>
          <p:nvPr>
            <p:ph type="body" sz="quarter" idx="40" hasCustomPrompt="1"/>
          </p:nvPr>
        </p:nvSpPr>
        <p:spPr>
          <a:xfrm>
            <a:off x="1878275" y="2621449"/>
            <a:ext cx="2157412" cy="298583"/>
          </a:xfrm>
        </p:spPr>
        <p:txBody>
          <a:bodyPr>
            <a:normAutofit/>
          </a:bodyPr>
          <a:lstStyle>
            <a:lvl1pPr marL="0" indent="0">
              <a:buNone/>
              <a:defRPr sz="1350"/>
            </a:lvl1pPr>
          </a:lstStyle>
          <a:p>
            <a:pPr lvl="0"/>
            <a:r>
              <a:rPr lang="en-US"/>
              <a:t>Position</a:t>
            </a:r>
          </a:p>
        </p:txBody>
      </p:sp>
      <p:sp>
        <p:nvSpPr>
          <p:cNvPr id="7" name="Text Placeholder 11">
            <a:extLst>
              <a:ext uri="{FF2B5EF4-FFF2-40B4-BE49-F238E27FC236}">
                <a16:creationId xmlns:a16="http://schemas.microsoft.com/office/drawing/2014/main" id="{D2E28D12-46F3-B903-B157-014A7220B4A4}"/>
              </a:ext>
            </a:extLst>
          </p:cNvPr>
          <p:cNvSpPr>
            <a:spLocks noGrp="1"/>
          </p:cNvSpPr>
          <p:nvPr>
            <p:ph type="body" sz="quarter" idx="41" hasCustomPrompt="1"/>
          </p:nvPr>
        </p:nvSpPr>
        <p:spPr>
          <a:xfrm>
            <a:off x="1878275" y="3853859"/>
            <a:ext cx="2157412" cy="298583"/>
          </a:xfrm>
        </p:spPr>
        <p:txBody>
          <a:bodyPr>
            <a:normAutofit/>
          </a:bodyPr>
          <a:lstStyle>
            <a:lvl1pPr marL="0" indent="0">
              <a:buNone/>
              <a:defRPr sz="1350"/>
            </a:lvl1pPr>
          </a:lstStyle>
          <a:p>
            <a:pPr lvl="0"/>
            <a:r>
              <a:rPr lang="en-US"/>
              <a:t>Facility</a:t>
            </a:r>
          </a:p>
        </p:txBody>
      </p:sp>
      <p:sp>
        <p:nvSpPr>
          <p:cNvPr id="9" name="Text Placeholder 11">
            <a:extLst>
              <a:ext uri="{FF2B5EF4-FFF2-40B4-BE49-F238E27FC236}">
                <a16:creationId xmlns:a16="http://schemas.microsoft.com/office/drawing/2014/main" id="{3E7338FB-40AD-90DD-1F25-B6D7707C6DE4}"/>
              </a:ext>
            </a:extLst>
          </p:cNvPr>
          <p:cNvSpPr>
            <a:spLocks noGrp="1"/>
          </p:cNvSpPr>
          <p:nvPr>
            <p:ph type="body" sz="quarter" idx="42" hasCustomPrompt="1"/>
          </p:nvPr>
        </p:nvSpPr>
        <p:spPr>
          <a:xfrm>
            <a:off x="1878275" y="4269228"/>
            <a:ext cx="2157412" cy="298583"/>
          </a:xfrm>
        </p:spPr>
        <p:txBody>
          <a:bodyPr>
            <a:normAutofit/>
          </a:bodyPr>
          <a:lstStyle>
            <a:lvl1pPr marL="0" indent="0">
              <a:buNone/>
              <a:defRPr sz="1350"/>
            </a:lvl1pPr>
          </a:lstStyle>
          <a:p>
            <a:pPr lvl="0"/>
            <a:r>
              <a:rPr lang="en-US"/>
              <a:t>Position</a:t>
            </a:r>
          </a:p>
        </p:txBody>
      </p:sp>
      <p:sp>
        <p:nvSpPr>
          <p:cNvPr id="11" name="Text Placeholder 11">
            <a:extLst>
              <a:ext uri="{FF2B5EF4-FFF2-40B4-BE49-F238E27FC236}">
                <a16:creationId xmlns:a16="http://schemas.microsoft.com/office/drawing/2014/main" id="{E9482F21-39D5-DE5A-9E03-A900E261E506}"/>
              </a:ext>
            </a:extLst>
          </p:cNvPr>
          <p:cNvSpPr>
            <a:spLocks noGrp="1"/>
          </p:cNvSpPr>
          <p:nvPr>
            <p:ph type="body" sz="quarter" idx="43" hasCustomPrompt="1"/>
          </p:nvPr>
        </p:nvSpPr>
        <p:spPr>
          <a:xfrm>
            <a:off x="1907898" y="5493459"/>
            <a:ext cx="2157412" cy="298583"/>
          </a:xfrm>
        </p:spPr>
        <p:txBody>
          <a:bodyPr>
            <a:normAutofit/>
          </a:bodyPr>
          <a:lstStyle>
            <a:lvl1pPr marL="0" indent="0">
              <a:buNone/>
              <a:defRPr sz="1350"/>
            </a:lvl1pPr>
          </a:lstStyle>
          <a:p>
            <a:pPr lvl="0"/>
            <a:r>
              <a:rPr lang="en-US"/>
              <a:t>Facility</a:t>
            </a:r>
          </a:p>
        </p:txBody>
      </p:sp>
      <p:sp>
        <p:nvSpPr>
          <p:cNvPr id="28" name="Text Placeholder 11">
            <a:extLst>
              <a:ext uri="{FF2B5EF4-FFF2-40B4-BE49-F238E27FC236}">
                <a16:creationId xmlns:a16="http://schemas.microsoft.com/office/drawing/2014/main" id="{55973DDD-FA9E-78EA-5618-8EA3D9E7E256}"/>
              </a:ext>
            </a:extLst>
          </p:cNvPr>
          <p:cNvSpPr>
            <a:spLocks noGrp="1"/>
          </p:cNvSpPr>
          <p:nvPr>
            <p:ph type="body" sz="quarter" idx="44" hasCustomPrompt="1"/>
          </p:nvPr>
        </p:nvSpPr>
        <p:spPr>
          <a:xfrm>
            <a:off x="1907898" y="5908828"/>
            <a:ext cx="2157412" cy="298583"/>
          </a:xfrm>
        </p:spPr>
        <p:txBody>
          <a:bodyPr>
            <a:normAutofit/>
          </a:bodyPr>
          <a:lstStyle>
            <a:lvl1pPr marL="0" indent="0">
              <a:buNone/>
              <a:defRPr sz="1350"/>
            </a:lvl1pPr>
          </a:lstStyle>
          <a:p>
            <a:pPr lvl="0"/>
            <a:r>
              <a:rPr lang="en-US"/>
              <a:t>Position</a:t>
            </a:r>
          </a:p>
        </p:txBody>
      </p:sp>
      <p:sp>
        <p:nvSpPr>
          <p:cNvPr id="29" name="Text Placeholder 11">
            <a:extLst>
              <a:ext uri="{FF2B5EF4-FFF2-40B4-BE49-F238E27FC236}">
                <a16:creationId xmlns:a16="http://schemas.microsoft.com/office/drawing/2014/main" id="{C2EB3B8E-BB50-D70C-8D6C-60D15321184F}"/>
              </a:ext>
            </a:extLst>
          </p:cNvPr>
          <p:cNvSpPr>
            <a:spLocks noGrp="1"/>
          </p:cNvSpPr>
          <p:nvPr>
            <p:ph type="body" sz="quarter" idx="45" hasCustomPrompt="1"/>
          </p:nvPr>
        </p:nvSpPr>
        <p:spPr>
          <a:xfrm>
            <a:off x="5788829" y="2206080"/>
            <a:ext cx="2157412" cy="298583"/>
          </a:xfrm>
        </p:spPr>
        <p:txBody>
          <a:bodyPr>
            <a:normAutofit/>
          </a:bodyPr>
          <a:lstStyle>
            <a:lvl1pPr marL="0" indent="0">
              <a:buNone/>
              <a:defRPr sz="1350"/>
            </a:lvl1pPr>
          </a:lstStyle>
          <a:p>
            <a:pPr lvl="0"/>
            <a:r>
              <a:rPr lang="en-US"/>
              <a:t>Facility</a:t>
            </a:r>
          </a:p>
        </p:txBody>
      </p:sp>
      <p:sp>
        <p:nvSpPr>
          <p:cNvPr id="30" name="Text Placeholder 11">
            <a:extLst>
              <a:ext uri="{FF2B5EF4-FFF2-40B4-BE49-F238E27FC236}">
                <a16:creationId xmlns:a16="http://schemas.microsoft.com/office/drawing/2014/main" id="{6BECC398-02BD-B070-F119-1455F3A08705}"/>
              </a:ext>
            </a:extLst>
          </p:cNvPr>
          <p:cNvSpPr>
            <a:spLocks noGrp="1"/>
          </p:cNvSpPr>
          <p:nvPr>
            <p:ph type="body" sz="quarter" idx="46" hasCustomPrompt="1"/>
          </p:nvPr>
        </p:nvSpPr>
        <p:spPr>
          <a:xfrm>
            <a:off x="5788829" y="2621449"/>
            <a:ext cx="2157412" cy="298583"/>
          </a:xfrm>
        </p:spPr>
        <p:txBody>
          <a:bodyPr>
            <a:normAutofit/>
          </a:bodyPr>
          <a:lstStyle>
            <a:lvl1pPr marL="0" indent="0">
              <a:buNone/>
              <a:defRPr sz="1350"/>
            </a:lvl1pPr>
          </a:lstStyle>
          <a:p>
            <a:pPr lvl="0"/>
            <a:r>
              <a:rPr lang="en-US"/>
              <a:t>Position</a:t>
            </a:r>
          </a:p>
        </p:txBody>
      </p:sp>
      <p:sp>
        <p:nvSpPr>
          <p:cNvPr id="31" name="Text Placeholder 11">
            <a:extLst>
              <a:ext uri="{FF2B5EF4-FFF2-40B4-BE49-F238E27FC236}">
                <a16:creationId xmlns:a16="http://schemas.microsoft.com/office/drawing/2014/main" id="{76851FA9-0F5B-32D0-DABF-194ECD9ED642}"/>
              </a:ext>
            </a:extLst>
          </p:cNvPr>
          <p:cNvSpPr>
            <a:spLocks noGrp="1"/>
          </p:cNvSpPr>
          <p:nvPr>
            <p:ph type="body" sz="quarter" idx="47" hasCustomPrompt="1"/>
          </p:nvPr>
        </p:nvSpPr>
        <p:spPr>
          <a:xfrm>
            <a:off x="5788829" y="3853859"/>
            <a:ext cx="2157412" cy="298583"/>
          </a:xfrm>
        </p:spPr>
        <p:txBody>
          <a:bodyPr>
            <a:normAutofit/>
          </a:bodyPr>
          <a:lstStyle>
            <a:lvl1pPr marL="0" indent="0">
              <a:buNone/>
              <a:defRPr sz="1350"/>
            </a:lvl1pPr>
          </a:lstStyle>
          <a:p>
            <a:pPr lvl="0"/>
            <a:r>
              <a:rPr lang="en-US"/>
              <a:t>Facility</a:t>
            </a:r>
          </a:p>
        </p:txBody>
      </p:sp>
      <p:sp>
        <p:nvSpPr>
          <p:cNvPr id="32" name="Text Placeholder 11">
            <a:extLst>
              <a:ext uri="{FF2B5EF4-FFF2-40B4-BE49-F238E27FC236}">
                <a16:creationId xmlns:a16="http://schemas.microsoft.com/office/drawing/2014/main" id="{6630BAA0-F272-908B-297C-7A8108AA560A}"/>
              </a:ext>
            </a:extLst>
          </p:cNvPr>
          <p:cNvSpPr>
            <a:spLocks noGrp="1"/>
          </p:cNvSpPr>
          <p:nvPr>
            <p:ph type="body" sz="quarter" idx="48" hasCustomPrompt="1"/>
          </p:nvPr>
        </p:nvSpPr>
        <p:spPr>
          <a:xfrm>
            <a:off x="5788829" y="4269228"/>
            <a:ext cx="2157412" cy="298583"/>
          </a:xfrm>
        </p:spPr>
        <p:txBody>
          <a:bodyPr>
            <a:normAutofit/>
          </a:bodyPr>
          <a:lstStyle>
            <a:lvl1pPr marL="0" indent="0">
              <a:buNone/>
              <a:defRPr sz="1350"/>
            </a:lvl1pPr>
          </a:lstStyle>
          <a:p>
            <a:pPr lvl="0"/>
            <a:r>
              <a:rPr lang="en-US"/>
              <a:t>Position</a:t>
            </a:r>
          </a:p>
        </p:txBody>
      </p:sp>
      <p:sp>
        <p:nvSpPr>
          <p:cNvPr id="33" name="Text Placeholder 11">
            <a:extLst>
              <a:ext uri="{FF2B5EF4-FFF2-40B4-BE49-F238E27FC236}">
                <a16:creationId xmlns:a16="http://schemas.microsoft.com/office/drawing/2014/main" id="{2C201431-76AD-E9A8-675E-A937AE579025}"/>
              </a:ext>
            </a:extLst>
          </p:cNvPr>
          <p:cNvSpPr>
            <a:spLocks noGrp="1"/>
          </p:cNvSpPr>
          <p:nvPr>
            <p:ph type="body" sz="quarter" idx="49" hasCustomPrompt="1"/>
          </p:nvPr>
        </p:nvSpPr>
        <p:spPr>
          <a:xfrm>
            <a:off x="5818451" y="5493459"/>
            <a:ext cx="2157412" cy="298583"/>
          </a:xfrm>
        </p:spPr>
        <p:txBody>
          <a:bodyPr>
            <a:normAutofit/>
          </a:bodyPr>
          <a:lstStyle>
            <a:lvl1pPr marL="0" indent="0">
              <a:buNone/>
              <a:defRPr sz="1350"/>
            </a:lvl1pPr>
          </a:lstStyle>
          <a:p>
            <a:pPr lvl="0"/>
            <a:r>
              <a:rPr lang="en-US"/>
              <a:t>Facility</a:t>
            </a:r>
          </a:p>
        </p:txBody>
      </p:sp>
      <p:sp>
        <p:nvSpPr>
          <p:cNvPr id="43" name="Text Placeholder 11">
            <a:extLst>
              <a:ext uri="{FF2B5EF4-FFF2-40B4-BE49-F238E27FC236}">
                <a16:creationId xmlns:a16="http://schemas.microsoft.com/office/drawing/2014/main" id="{211BB2E4-534A-B44B-0439-B1E363EE93E8}"/>
              </a:ext>
            </a:extLst>
          </p:cNvPr>
          <p:cNvSpPr>
            <a:spLocks noGrp="1"/>
          </p:cNvSpPr>
          <p:nvPr>
            <p:ph type="body" sz="quarter" idx="50" hasCustomPrompt="1"/>
          </p:nvPr>
        </p:nvSpPr>
        <p:spPr>
          <a:xfrm>
            <a:off x="5818451" y="5908828"/>
            <a:ext cx="2157412" cy="298583"/>
          </a:xfrm>
        </p:spPr>
        <p:txBody>
          <a:bodyPr>
            <a:normAutofit/>
          </a:bodyPr>
          <a:lstStyle>
            <a:lvl1pPr marL="0" indent="0">
              <a:buNone/>
              <a:defRPr sz="1350"/>
            </a:lvl1pPr>
          </a:lstStyle>
          <a:p>
            <a:pPr lvl="0"/>
            <a:r>
              <a:rPr lang="en-US"/>
              <a:t>Position</a:t>
            </a:r>
          </a:p>
        </p:txBody>
      </p:sp>
      <p:sp>
        <p:nvSpPr>
          <p:cNvPr id="44" name="Text Placeholder 11">
            <a:extLst>
              <a:ext uri="{FF2B5EF4-FFF2-40B4-BE49-F238E27FC236}">
                <a16:creationId xmlns:a16="http://schemas.microsoft.com/office/drawing/2014/main" id="{BA50C3D1-D128-C33C-92FF-179755088F5D}"/>
              </a:ext>
            </a:extLst>
          </p:cNvPr>
          <p:cNvSpPr>
            <a:spLocks noGrp="1"/>
          </p:cNvSpPr>
          <p:nvPr>
            <p:ph type="body" sz="quarter" idx="51" hasCustomPrompt="1"/>
          </p:nvPr>
        </p:nvSpPr>
        <p:spPr>
          <a:xfrm>
            <a:off x="9699938" y="2152258"/>
            <a:ext cx="2157412" cy="298583"/>
          </a:xfrm>
        </p:spPr>
        <p:txBody>
          <a:bodyPr>
            <a:normAutofit/>
          </a:bodyPr>
          <a:lstStyle>
            <a:lvl1pPr marL="0" indent="0">
              <a:buNone/>
              <a:defRPr sz="1350"/>
            </a:lvl1pPr>
          </a:lstStyle>
          <a:p>
            <a:pPr lvl="0"/>
            <a:r>
              <a:rPr lang="en-US"/>
              <a:t>Facility</a:t>
            </a:r>
          </a:p>
        </p:txBody>
      </p:sp>
      <p:sp>
        <p:nvSpPr>
          <p:cNvPr id="45" name="Text Placeholder 11">
            <a:extLst>
              <a:ext uri="{FF2B5EF4-FFF2-40B4-BE49-F238E27FC236}">
                <a16:creationId xmlns:a16="http://schemas.microsoft.com/office/drawing/2014/main" id="{F7B398D3-9CA0-A29F-79A3-81188D97A5CD}"/>
              </a:ext>
            </a:extLst>
          </p:cNvPr>
          <p:cNvSpPr>
            <a:spLocks noGrp="1"/>
          </p:cNvSpPr>
          <p:nvPr>
            <p:ph type="body" sz="quarter" idx="52" hasCustomPrompt="1"/>
          </p:nvPr>
        </p:nvSpPr>
        <p:spPr>
          <a:xfrm>
            <a:off x="9699938" y="2567627"/>
            <a:ext cx="2157412" cy="298583"/>
          </a:xfrm>
        </p:spPr>
        <p:txBody>
          <a:bodyPr>
            <a:normAutofit/>
          </a:bodyPr>
          <a:lstStyle>
            <a:lvl1pPr marL="0" indent="0">
              <a:buNone/>
              <a:defRPr sz="1350"/>
            </a:lvl1pPr>
          </a:lstStyle>
          <a:p>
            <a:pPr lvl="0"/>
            <a:r>
              <a:rPr lang="en-US"/>
              <a:t>Position</a:t>
            </a:r>
          </a:p>
        </p:txBody>
      </p:sp>
      <p:sp>
        <p:nvSpPr>
          <p:cNvPr id="46" name="Text Placeholder 11">
            <a:extLst>
              <a:ext uri="{FF2B5EF4-FFF2-40B4-BE49-F238E27FC236}">
                <a16:creationId xmlns:a16="http://schemas.microsoft.com/office/drawing/2014/main" id="{97F08EE2-A666-BD08-BC3A-FF1BCE7D65DA}"/>
              </a:ext>
            </a:extLst>
          </p:cNvPr>
          <p:cNvSpPr>
            <a:spLocks noGrp="1"/>
          </p:cNvSpPr>
          <p:nvPr>
            <p:ph type="body" sz="quarter" idx="53" hasCustomPrompt="1"/>
          </p:nvPr>
        </p:nvSpPr>
        <p:spPr>
          <a:xfrm>
            <a:off x="9699938" y="3800037"/>
            <a:ext cx="2157412" cy="298583"/>
          </a:xfrm>
        </p:spPr>
        <p:txBody>
          <a:bodyPr>
            <a:normAutofit/>
          </a:bodyPr>
          <a:lstStyle>
            <a:lvl1pPr marL="0" indent="0">
              <a:buNone/>
              <a:defRPr sz="1350"/>
            </a:lvl1pPr>
          </a:lstStyle>
          <a:p>
            <a:pPr lvl="0"/>
            <a:r>
              <a:rPr lang="en-US"/>
              <a:t>Facility</a:t>
            </a:r>
          </a:p>
        </p:txBody>
      </p:sp>
      <p:sp>
        <p:nvSpPr>
          <p:cNvPr id="47" name="Text Placeholder 11">
            <a:extLst>
              <a:ext uri="{FF2B5EF4-FFF2-40B4-BE49-F238E27FC236}">
                <a16:creationId xmlns:a16="http://schemas.microsoft.com/office/drawing/2014/main" id="{59DCEB3A-27F3-FC3F-9E75-DB65B1341C86}"/>
              </a:ext>
            </a:extLst>
          </p:cNvPr>
          <p:cNvSpPr>
            <a:spLocks noGrp="1"/>
          </p:cNvSpPr>
          <p:nvPr>
            <p:ph type="body" sz="quarter" idx="54" hasCustomPrompt="1"/>
          </p:nvPr>
        </p:nvSpPr>
        <p:spPr>
          <a:xfrm>
            <a:off x="9699938" y="4215406"/>
            <a:ext cx="2157412" cy="298583"/>
          </a:xfrm>
        </p:spPr>
        <p:txBody>
          <a:bodyPr>
            <a:normAutofit/>
          </a:bodyPr>
          <a:lstStyle>
            <a:lvl1pPr marL="0" indent="0">
              <a:buNone/>
              <a:defRPr sz="1350"/>
            </a:lvl1pPr>
          </a:lstStyle>
          <a:p>
            <a:pPr lvl="0"/>
            <a:r>
              <a:rPr lang="en-US"/>
              <a:t>Position</a:t>
            </a:r>
          </a:p>
        </p:txBody>
      </p:sp>
      <p:sp>
        <p:nvSpPr>
          <p:cNvPr id="48" name="Text Placeholder 11">
            <a:extLst>
              <a:ext uri="{FF2B5EF4-FFF2-40B4-BE49-F238E27FC236}">
                <a16:creationId xmlns:a16="http://schemas.microsoft.com/office/drawing/2014/main" id="{EEE71AA6-CFE4-7F82-771B-9E38D20529B8}"/>
              </a:ext>
            </a:extLst>
          </p:cNvPr>
          <p:cNvSpPr>
            <a:spLocks noGrp="1"/>
          </p:cNvSpPr>
          <p:nvPr>
            <p:ph type="body" sz="quarter" idx="55" hasCustomPrompt="1"/>
          </p:nvPr>
        </p:nvSpPr>
        <p:spPr>
          <a:xfrm>
            <a:off x="9729559" y="5439637"/>
            <a:ext cx="2157412" cy="298583"/>
          </a:xfrm>
        </p:spPr>
        <p:txBody>
          <a:bodyPr>
            <a:normAutofit/>
          </a:bodyPr>
          <a:lstStyle>
            <a:lvl1pPr marL="0" indent="0">
              <a:buNone/>
              <a:defRPr sz="1350"/>
            </a:lvl1pPr>
          </a:lstStyle>
          <a:p>
            <a:pPr lvl="0"/>
            <a:r>
              <a:rPr lang="en-US"/>
              <a:t>Facility</a:t>
            </a:r>
          </a:p>
        </p:txBody>
      </p:sp>
      <p:sp>
        <p:nvSpPr>
          <p:cNvPr id="49" name="Text Placeholder 11">
            <a:extLst>
              <a:ext uri="{FF2B5EF4-FFF2-40B4-BE49-F238E27FC236}">
                <a16:creationId xmlns:a16="http://schemas.microsoft.com/office/drawing/2014/main" id="{994990D7-85B7-0855-BB09-13F68D0660DD}"/>
              </a:ext>
            </a:extLst>
          </p:cNvPr>
          <p:cNvSpPr>
            <a:spLocks noGrp="1"/>
          </p:cNvSpPr>
          <p:nvPr>
            <p:ph type="body" sz="quarter" idx="56" hasCustomPrompt="1"/>
          </p:nvPr>
        </p:nvSpPr>
        <p:spPr>
          <a:xfrm>
            <a:off x="9729559" y="5855006"/>
            <a:ext cx="2157412" cy="298583"/>
          </a:xfrm>
        </p:spPr>
        <p:txBody>
          <a:bodyPr>
            <a:normAutofit/>
          </a:bodyPr>
          <a:lstStyle>
            <a:lvl1pPr marL="0" indent="0">
              <a:buNone/>
              <a:defRPr sz="1350"/>
            </a:lvl1pPr>
          </a:lstStyle>
          <a:p>
            <a:pPr lvl="0"/>
            <a:r>
              <a:rPr lang="en-US"/>
              <a:t>Position</a:t>
            </a:r>
          </a:p>
        </p:txBody>
      </p:sp>
    </p:spTree>
    <p:extLst>
      <p:ext uri="{BB962C8B-B14F-4D97-AF65-F5344CB8AC3E}">
        <p14:creationId xmlns:p14="http://schemas.microsoft.com/office/powerpoint/2010/main" val="7453722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cknowledgements No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hasCustomPrompt="1"/>
          </p:nvPr>
        </p:nvSpPr>
        <p:spPr/>
        <p:txBody>
          <a:bodyPr/>
          <a:lstStyle>
            <a:lvl1pPr>
              <a:defRPr/>
            </a:lvl1pPr>
          </a:lstStyle>
          <a:p>
            <a:r>
              <a:rPr lang="en-US"/>
              <a:t>Acknowledgements</a:t>
            </a:r>
          </a:p>
        </p:txBody>
      </p:sp>
      <p:sp>
        <p:nvSpPr>
          <p:cNvPr id="10" name="Text Placeholder 9">
            <a:extLst>
              <a:ext uri="{FF2B5EF4-FFF2-40B4-BE49-F238E27FC236}">
                <a16:creationId xmlns:a16="http://schemas.microsoft.com/office/drawing/2014/main" id="{F97F8282-B839-94BD-B8C5-2AFC4C8412ED}"/>
              </a:ext>
            </a:extLst>
          </p:cNvPr>
          <p:cNvSpPr>
            <a:spLocks noGrp="1"/>
          </p:cNvSpPr>
          <p:nvPr>
            <p:ph type="body" sz="quarter" idx="14" hasCustomPrompt="1"/>
          </p:nvPr>
        </p:nvSpPr>
        <p:spPr>
          <a:xfrm>
            <a:off x="2155269" y="1546445"/>
            <a:ext cx="2157968" cy="484993"/>
          </a:xfrm>
        </p:spPr>
        <p:txBody>
          <a:bodyPr>
            <a:normAutofit/>
          </a:bodyPr>
          <a:lstStyle>
            <a:lvl1pPr marL="0" indent="0">
              <a:buNone/>
              <a:defRPr sz="1800"/>
            </a:lvl1pPr>
          </a:lstStyle>
          <a:p>
            <a:pPr lvl="0"/>
            <a:r>
              <a:rPr lang="en-US"/>
              <a:t>Name</a:t>
            </a:r>
          </a:p>
        </p:txBody>
      </p:sp>
      <p:sp>
        <p:nvSpPr>
          <p:cNvPr id="12" name="Text Placeholder 11">
            <a:extLst>
              <a:ext uri="{FF2B5EF4-FFF2-40B4-BE49-F238E27FC236}">
                <a16:creationId xmlns:a16="http://schemas.microsoft.com/office/drawing/2014/main" id="{9AEF0762-3F61-3E05-DD35-2C2BD967ACB5}"/>
              </a:ext>
            </a:extLst>
          </p:cNvPr>
          <p:cNvSpPr>
            <a:spLocks noGrp="1"/>
          </p:cNvSpPr>
          <p:nvPr>
            <p:ph type="body" sz="quarter" idx="15" hasCustomPrompt="1"/>
          </p:nvPr>
        </p:nvSpPr>
        <p:spPr>
          <a:xfrm>
            <a:off x="2155270" y="2121639"/>
            <a:ext cx="2157412" cy="298583"/>
          </a:xfrm>
        </p:spPr>
        <p:txBody>
          <a:bodyPr>
            <a:normAutofit/>
          </a:bodyPr>
          <a:lstStyle>
            <a:lvl1pPr marL="0" indent="0">
              <a:buNone/>
              <a:defRPr sz="1350"/>
            </a:lvl1pPr>
          </a:lstStyle>
          <a:p>
            <a:pPr lvl="0"/>
            <a:r>
              <a:rPr lang="en-US"/>
              <a:t>Facility</a:t>
            </a:r>
          </a:p>
        </p:txBody>
      </p:sp>
      <p:sp>
        <p:nvSpPr>
          <p:cNvPr id="14" name="Text Placeholder 9">
            <a:extLst>
              <a:ext uri="{FF2B5EF4-FFF2-40B4-BE49-F238E27FC236}">
                <a16:creationId xmlns:a16="http://schemas.microsoft.com/office/drawing/2014/main" id="{83655564-6C57-09E4-B2FD-2309F1BFADA8}"/>
              </a:ext>
            </a:extLst>
          </p:cNvPr>
          <p:cNvSpPr>
            <a:spLocks noGrp="1"/>
          </p:cNvSpPr>
          <p:nvPr>
            <p:ph type="body" sz="quarter" idx="17" hasCustomPrompt="1"/>
          </p:nvPr>
        </p:nvSpPr>
        <p:spPr>
          <a:xfrm>
            <a:off x="2155269" y="3169419"/>
            <a:ext cx="2157968" cy="484993"/>
          </a:xfrm>
        </p:spPr>
        <p:txBody>
          <a:bodyPr>
            <a:normAutofit/>
          </a:bodyPr>
          <a:lstStyle>
            <a:lvl1pPr marL="0" indent="0">
              <a:buNone/>
              <a:defRPr sz="1800"/>
            </a:lvl1pPr>
          </a:lstStyle>
          <a:p>
            <a:pPr lvl="0"/>
            <a:r>
              <a:rPr lang="en-US"/>
              <a:t>Name</a:t>
            </a:r>
          </a:p>
        </p:txBody>
      </p:sp>
      <p:sp>
        <p:nvSpPr>
          <p:cNvPr id="17" name="Text Placeholder 9">
            <a:extLst>
              <a:ext uri="{FF2B5EF4-FFF2-40B4-BE49-F238E27FC236}">
                <a16:creationId xmlns:a16="http://schemas.microsoft.com/office/drawing/2014/main" id="{668664CA-147C-D093-DBBD-253EDB9BBFED}"/>
              </a:ext>
            </a:extLst>
          </p:cNvPr>
          <p:cNvSpPr>
            <a:spLocks noGrp="1"/>
          </p:cNvSpPr>
          <p:nvPr>
            <p:ph type="body" sz="quarter" idx="20" hasCustomPrompt="1"/>
          </p:nvPr>
        </p:nvSpPr>
        <p:spPr>
          <a:xfrm>
            <a:off x="2184335" y="4820780"/>
            <a:ext cx="2157968" cy="484993"/>
          </a:xfrm>
        </p:spPr>
        <p:txBody>
          <a:bodyPr>
            <a:normAutofit/>
          </a:bodyPr>
          <a:lstStyle>
            <a:lvl1pPr marL="0" indent="0">
              <a:buNone/>
              <a:defRPr sz="1800"/>
            </a:lvl1pPr>
          </a:lstStyle>
          <a:p>
            <a:pPr lvl="0"/>
            <a:r>
              <a:rPr lang="en-US"/>
              <a:t>Name</a:t>
            </a:r>
          </a:p>
        </p:txBody>
      </p:sp>
      <p:sp>
        <p:nvSpPr>
          <p:cNvPr id="20" name="Text Placeholder 9">
            <a:extLst>
              <a:ext uri="{FF2B5EF4-FFF2-40B4-BE49-F238E27FC236}">
                <a16:creationId xmlns:a16="http://schemas.microsoft.com/office/drawing/2014/main" id="{B2C61BDA-47B8-167B-266E-1BD4DCEDAA09}"/>
              </a:ext>
            </a:extLst>
          </p:cNvPr>
          <p:cNvSpPr>
            <a:spLocks noGrp="1"/>
          </p:cNvSpPr>
          <p:nvPr>
            <p:ph type="body" sz="quarter" idx="23" hasCustomPrompt="1"/>
          </p:nvPr>
        </p:nvSpPr>
        <p:spPr>
          <a:xfrm>
            <a:off x="5017016" y="1548487"/>
            <a:ext cx="2157968" cy="484993"/>
          </a:xfrm>
        </p:spPr>
        <p:txBody>
          <a:bodyPr>
            <a:normAutofit/>
          </a:bodyPr>
          <a:lstStyle>
            <a:lvl1pPr marL="0" indent="0">
              <a:buNone/>
              <a:defRPr sz="1800"/>
            </a:lvl1pPr>
          </a:lstStyle>
          <a:p>
            <a:pPr lvl="0"/>
            <a:r>
              <a:rPr lang="en-US"/>
              <a:t>Name</a:t>
            </a:r>
          </a:p>
        </p:txBody>
      </p:sp>
      <p:sp>
        <p:nvSpPr>
          <p:cNvPr id="23" name="Text Placeholder 9">
            <a:extLst>
              <a:ext uri="{FF2B5EF4-FFF2-40B4-BE49-F238E27FC236}">
                <a16:creationId xmlns:a16="http://schemas.microsoft.com/office/drawing/2014/main" id="{D0984089-A3C0-7DA0-E1E6-D4F6B6B88C2B}"/>
              </a:ext>
            </a:extLst>
          </p:cNvPr>
          <p:cNvSpPr>
            <a:spLocks noGrp="1"/>
          </p:cNvSpPr>
          <p:nvPr>
            <p:ph type="body" sz="quarter" idx="26" hasCustomPrompt="1"/>
          </p:nvPr>
        </p:nvSpPr>
        <p:spPr>
          <a:xfrm>
            <a:off x="5017016" y="3171459"/>
            <a:ext cx="2157968" cy="484993"/>
          </a:xfrm>
        </p:spPr>
        <p:txBody>
          <a:bodyPr>
            <a:normAutofit/>
          </a:bodyPr>
          <a:lstStyle>
            <a:lvl1pPr marL="0" indent="0">
              <a:buNone/>
              <a:defRPr sz="1800"/>
            </a:lvl1pPr>
          </a:lstStyle>
          <a:p>
            <a:pPr lvl="0"/>
            <a:r>
              <a:rPr lang="en-US"/>
              <a:t>Name</a:t>
            </a:r>
          </a:p>
        </p:txBody>
      </p:sp>
      <p:sp>
        <p:nvSpPr>
          <p:cNvPr id="26" name="Text Placeholder 9">
            <a:extLst>
              <a:ext uri="{FF2B5EF4-FFF2-40B4-BE49-F238E27FC236}">
                <a16:creationId xmlns:a16="http://schemas.microsoft.com/office/drawing/2014/main" id="{D8585EA0-8BC6-1E33-C765-7EE195EEBF91}"/>
              </a:ext>
            </a:extLst>
          </p:cNvPr>
          <p:cNvSpPr>
            <a:spLocks noGrp="1"/>
          </p:cNvSpPr>
          <p:nvPr>
            <p:ph type="body" sz="quarter" idx="29" hasCustomPrompt="1"/>
          </p:nvPr>
        </p:nvSpPr>
        <p:spPr>
          <a:xfrm>
            <a:off x="5046083" y="4822820"/>
            <a:ext cx="2157968" cy="484993"/>
          </a:xfrm>
        </p:spPr>
        <p:txBody>
          <a:bodyPr>
            <a:normAutofit/>
          </a:bodyPr>
          <a:lstStyle>
            <a:lvl1pPr marL="0" indent="0">
              <a:buNone/>
              <a:defRPr sz="1800"/>
            </a:lvl1pPr>
          </a:lstStyle>
          <a:p>
            <a:pPr lvl="0"/>
            <a:r>
              <a:rPr lang="en-US"/>
              <a:t>Name</a:t>
            </a:r>
          </a:p>
        </p:txBody>
      </p:sp>
      <p:sp>
        <p:nvSpPr>
          <p:cNvPr id="35" name="Text Placeholder 9">
            <a:extLst>
              <a:ext uri="{FF2B5EF4-FFF2-40B4-BE49-F238E27FC236}">
                <a16:creationId xmlns:a16="http://schemas.microsoft.com/office/drawing/2014/main" id="{3B1F2698-F7AE-0C07-B1C7-5A1C82A053C4}"/>
              </a:ext>
            </a:extLst>
          </p:cNvPr>
          <p:cNvSpPr>
            <a:spLocks noGrp="1"/>
          </p:cNvSpPr>
          <p:nvPr>
            <p:ph type="body" sz="quarter" idx="32" hasCustomPrompt="1"/>
          </p:nvPr>
        </p:nvSpPr>
        <p:spPr>
          <a:xfrm>
            <a:off x="7877651" y="1546027"/>
            <a:ext cx="2157968" cy="484993"/>
          </a:xfrm>
        </p:spPr>
        <p:txBody>
          <a:bodyPr>
            <a:normAutofit/>
          </a:bodyPr>
          <a:lstStyle>
            <a:lvl1pPr marL="0" indent="0">
              <a:buNone/>
              <a:defRPr sz="1800"/>
            </a:lvl1pPr>
          </a:lstStyle>
          <a:p>
            <a:pPr lvl="0"/>
            <a:r>
              <a:rPr lang="en-US"/>
              <a:t>Name</a:t>
            </a:r>
          </a:p>
        </p:txBody>
      </p:sp>
      <p:sp>
        <p:nvSpPr>
          <p:cNvPr id="38" name="Text Placeholder 9">
            <a:extLst>
              <a:ext uri="{FF2B5EF4-FFF2-40B4-BE49-F238E27FC236}">
                <a16:creationId xmlns:a16="http://schemas.microsoft.com/office/drawing/2014/main" id="{CB5BB4DE-B312-E449-DC72-FBB1F84BB2B7}"/>
              </a:ext>
            </a:extLst>
          </p:cNvPr>
          <p:cNvSpPr>
            <a:spLocks noGrp="1"/>
          </p:cNvSpPr>
          <p:nvPr>
            <p:ph type="body" sz="quarter" idx="35" hasCustomPrompt="1"/>
          </p:nvPr>
        </p:nvSpPr>
        <p:spPr>
          <a:xfrm>
            <a:off x="7877651" y="3169001"/>
            <a:ext cx="2157968" cy="484993"/>
          </a:xfrm>
        </p:spPr>
        <p:txBody>
          <a:bodyPr>
            <a:normAutofit/>
          </a:bodyPr>
          <a:lstStyle>
            <a:lvl1pPr marL="0" indent="0">
              <a:buNone/>
              <a:defRPr sz="1800"/>
            </a:lvl1pPr>
          </a:lstStyle>
          <a:p>
            <a:pPr lvl="0"/>
            <a:r>
              <a:rPr lang="en-US"/>
              <a:t>Name</a:t>
            </a:r>
          </a:p>
        </p:txBody>
      </p:sp>
      <p:sp>
        <p:nvSpPr>
          <p:cNvPr id="41" name="Text Placeholder 9">
            <a:extLst>
              <a:ext uri="{FF2B5EF4-FFF2-40B4-BE49-F238E27FC236}">
                <a16:creationId xmlns:a16="http://schemas.microsoft.com/office/drawing/2014/main" id="{AA2ED4B2-2CA8-F8CE-B92E-77F33509E9D3}"/>
              </a:ext>
            </a:extLst>
          </p:cNvPr>
          <p:cNvSpPr>
            <a:spLocks noGrp="1"/>
          </p:cNvSpPr>
          <p:nvPr>
            <p:ph type="body" sz="quarter" idx="38" hasCustomPrompt="1"/>
          </p:nvPr>
        </p:nvSpPr>
        <p:spPr>
          <a:xfrm>
            <a:off x="7906717" y="4820362"/>
            <a:ext cx="2157968" cy="484993"/>
          </a:xfrm>
        </p:spPr>
        <p:txBody>
          <a:bodyPr>
            <a:normAutofit/>
          </a:bodyPr>
          <a:lstStyle>
            <a:lvl1pPr marL="0" indent="0">
              <a:buNone/>
              <a:defRPr sz="1800"/>
            </a:lvl1pPr>
          </a:lstStyle>
          <a:p>
            <a:pPr lvl="0"/>
            <a:r>
              <a:rPr lang="en-US"/>
              <a:t>Name</a:t>
            </a:r>
          </a:p>
        </p:txBody>
      </p:sp>
      <p:sp>
        <p:nvSpPr>
          <p:cNvPr id="6" name="Text Placeholder 11">
            <a:extLst>
              <a:ext uri="{FF2B5EF4-FFF2-40B4-BE49-F238E27FC236}">
                <a16:creationId xmlns:a16="http://schemas.microsoft.com/office/drawing/2014/main" id="{682B6F14-6C87-9625-14F5-E30BE8176446}"/>
              </a:ext>
            </a:extLst>
          </p:cNvPr>
          <p:cNvSpPr>
            <a:spLocks noGrp="1"/>
          </p:cNvSpPr>
          <p:nvPr>
            <p:ph type="body" sz="quarter" idx="40" hasCustomPrompt="1"/>
          </p:nvPr>
        </p:nvSpPr>
        <p:spPr>
          <a:xfrm>
            <a:off x="2155270" y="2537008"/>
            <a:ext cx="2157412" cy="298583"/>
          </a:xfrm>
        </p:spPr>
        <p:txBody>
          <a:bodyPr>
            <a:normAutofit/>
          </a:bodyPr>
          <a:lstStyle>
            <a:lvl1pPr marL="0" indent="0">
              <a:buNone/>
              <a:defRPr sz="1350"/>
            </a:lvl1pPr>
          </a:lstStyle>
          <a:p>
            <a:pPr lvl="0"/>
            <a:r>
              <a:rPr lang="en-US"/>
              <a:t>Position</a:t>
            </a:r>
          </a:p>
        </p:txBody>
      </p:sp>
      <p:sp>
        <p:nvSpPr>
          <p:cNvPr id="7" name="Text Placeholder 11">
            <a:extLst>
              <a:ext uri="{FF2B5EF4-FFF2-40B4-BE49-F238E27FC236}">
                <a16:creationId xmlns:a16="http://schemas.microsoft.com/office/drawing/2014/main" id="{D2E28D12-46F3-B903-B157-014A7220B4A4}"/>
              </a:ext>
            </a:extLst>
          </p:cNvPr>
          <p:cNvSpPr>
            <a:spLocks noGrp="1"/>
          </p:cNvSpPr>
          <p:nvPr>
            <p:ph type="body" sz="quarter" idx="41" hasCustomPrompt="1"/>
          </p:nvPr>
        </p:nvSpPr>
        <p:spPr>
          <a:xfrm>
            <a:off x="2155270" y="3769418"/>
            <a:ext cx="2157412" cy="298583"/>
          </a:xfrm>
        </p:spPr>
        <p:txBody>
          <a:bodyPr>
            <a:normAutofit/>
          </a:bodyPr>
          <a:lstStyle>
            <a:lvl1pPr marL="0" indent="0">
              <a:buNone/>
              <a:defRPr sz="1350"/>
            </a:lvl1pPr>
          </a:lstStyle>
          <a:p>
            <a:pPr lvl="0"/>
            <a:r>
              <a:rPr lang="en-US"/>
              <a:t>Facility</a:t>
            </a:r>
          </a:p>
        </p:txBody>
      </p:sp>
      <p:sp>
        <p:nvSpPr>
          <p:cNvPr id="9" name="Text Placeholder 11">
            <a:extLst>
              <a:ext uri="{FF2B5EF4-FFF2-40B4-BE49-F238E27FC236}">
                <a16:creationId xmlns:a16="http://schemas.microsoft.com/office/drawing/2014/main" id="{3E7338FB-40AD-90DD-1F25-B6D7707C6DE4}"/>
              </a:ext>
            </a:extLst>
          </p:cNvPr>
          <p:cNvSpPr>
            <a:spLocks noGrp="1"/>
          </p:cNvSpPr>
          <p:nvPr>
            <p:ph type="body" sz="quarter" idx="42" hasCustomPrompt="1"/>
          </p:nvPr>
        </p:nvSpPr>
        <p:spPr>
          <a:xfrm>
            <a:off x="2155270" y="4184787"/>
            <a:ext cx="2157412" cy="298583"/>
          </a:xfrm>
        </p:spPr>
        <p:txBody>
          <a:bodyPr>
            <a:normAutofit/>
          </a:bodyPr>
          <a:lstStyle>
            <a:lvl1pPr marL="0" indent="0">
              <a:buNone/>
              <a:defRPr sz="1350"/>
            </a:lvl1pPr>
          </a:lstStyle>
          <a:p>
            <a:pPr lvl="0"/>
            <a:r>
              <a:rPr lang="en-US"/>
              <a:t>Position</a:t>
            </a:r>
          </a:p>
        </p:txBody>
      </p:sp>
      <p:sp>
        <p:nvSpPr>
          <p:cNvPr id="11" name="Text Placeholder 11">
            <a:extLst>
              <a:ext uri="{FF2B5EF4-FFF2-40B4-BE49-F238E27FC236}">
                <a16:creationId xmlns:a16="http://schemas.microsoft.com/office/drawing/2014/main" id="{E9482F21-39D5-DE5A-9E03-A900E261E506}"/>
              </a:ext>
            </a:extLst>
          </p:cNvPr>
          <p:cNvSpPr>
            <a:spLocks noGrp="1"/>
          </p:cNvSpPr>
          <p:nvPr>
            <p:ph type="body" sz="quarter" idx="43" hasCustomPrompt="1"/>
          </p:nvPr>
        </p:nvSpPr>
        <p:spPr>
          <a:xfrm>
            <a:off x="2184891" y="5409018"/>
            <a:ext cx="2157412" cy="298583"/>
          </a:xfrm>
        </p:spPr>
        <p:txBody>
          <a:bodyPr>
            <a:normAutofit/>
          </a:bodyPr>
          <a:lstStyle>
            <a:lvl1pPr marL="0" indent="0">
              <a:buNone/>
              <a:defRPr sz="1350"/>
            </a:lvl1pPr>
          </a:lstStyle>
          <a:p>
            <a:pPr lvl="0"/>
            <a:r>
              <a:rPr lang="en-US"/>
              <a:t>Facility</a:t>
            </a:r>
          </a:p>
        </p:txBody>
      </p:sp>
      <p:sp>
        <p:nvSpPr>
          <p:cNvPr id="28" name="Text Placeholder 11">
            <a:extLst>
              <a:ext uri="{FF2B5EF4-FFF2-40B4-BE49-F238E27FC236}">
                <a16:creationId xmlns:a16="http://schemas.microsoft.com/office/drawing/2014/main" id="{55973DDD-FA9E-78EA-5618-8EA3D9E7E256}"/>
              </a:ext>
            </a:extLst>
          </p:cNvPr>
          <p:cNvSpPr>
            <a:spLocks noGrp="1"/>
          </p:cNvSpPr>
          <p:nvPr>
            <p:ph type="body" sz="quarter" idx="44" hasCustomPrompt="1"/>
          </p:nvPr>
        </p:nvSpPr>
        <p:spPr>
          <a:xfrm>
            <a:off x="2184891" y="5824387"/>
            <a:ext cx="2157412" cy="298583"/>
          </a:xfrm>
        </p:spPr>
        <p:txBody>
          <a:bodyPr>
            <a:normAutofit/>
          </a:bodyPr>
          <a:lstStyle>
            <a:lvl1pPr marL="0" indent="0">
              <a:buNone/>
              <a:defRPr sz="1350"/>
            </a:lvl1pPr>
          </a:lstStyle>
          <a:p>
            <a:pPr lvl="0"/>
            <a:r>
              <a:rPr lang="en-US"/>
              <a:t>Position</a:t>
            </a:r>
          </a:p>
        </p:txBody>
      </p:sp>
      <p:sp>
        <p:nvSpPr>
          <p:cNvPr id="29" name="Text Placeholder 11">
            <a:extLst>
              <a:ext uri="{FF2B5EF4-FFF2-40B4-BE49-F238E27FC236}">
                <a16:creationId xmlns:a16="http://schemas.microsoft.com/office/drawing/2014/main" id="{C2EB3B8E-BB50-D70C-8D6C-60D15321184F}"/>
              </a:ext>
            </a:extLst>
          </p:cNvPr>
          <p:cNvSpPr>
            <a:spLocks noGrp="1"/>
          </p:cNvSpPr>
          <p:nvPr>
            <p:ph type="body" sz="quarter" idx="45" hasCustomPrompt="1"/>
          </p:nvPr>
        </p:nvSpPr>
        <p:spPr>
          <a:xfrm>
            <a:off x="5017017" y="2123679"/>
            <a:ext cx="2157412" cy="298583"/>
          </a:xfrm>
        </p:spPr>
        <p:txBody>
          <a:bodyPr>
            <a:normAutofit/>
          </a:bodyPr>
          <a:lstStyle>
            <a:lvl1pPr marL="0" indent="0">
              <a:buNone/>
              <a:defRPr sz="1350"/>
            </a:lvl1pPr>
          </a:lstStyle>
          <a:p>
            <a:pPr lvl="0"/>
            <a:r>
              <a:rPr lang="en-US"/>
              <a:t>Facility</a:t>
            </a:r>
          </a:p>
        </p:txBody>
      </p:sp>
      <p:sp>
        <p:nvSpPr>
          <p:cNvPr id="30" name="Text Placeholder 11">
            <a:extLst>
              <a:ext uri="{FF2B5EF4-FFF2-40B4-BE49-F238E27FC236}">
                <a16:creationId xmlns:a16="http://schemas.microsoft.com/office/drawing/2014/main" id="{6BECC398-02BD-B070-F119-1455F3A08705}"/>
              </a:ext>
            </a:extLst>
          </p:cNvPr>
          <p:cNvSpPr>
            <a:spLocks noGrp="1"/>
          </p:cNvSpPr>
          <p:nvPr>
            <p:ph type="body" sz="quarter" idx="46" hasCustomPrompt="1"/>
          </p:nvPr>
        </p:nvSpPr>
        <p:spPr>
          <a:xfrm>
            <a:off x="5017017" y="2539048"/>
            <a:ext cx="2157412" cy="298583"/>
          </a:xfrm>
        </p:spPr>
        <p:txBody>
          <a:bodyPr>
            <a:normAutofit/>
          </a:bodyPr>
          <a:lstStyle>
            <a:lvl1pPr marL="0" indent="0">
              <a:buNone/>
              <a:defRPr sz="1350"/>
            </a:lvl1pPr>
          </a:lstStyle>
          <a:p>
            <a:pPr lvl="0"/>
            <a:r>
              <a:rPr lang="en-US"/>
              <a:t>Position</a:t>
            </a:r>
          </a:p>
        </p:txBody>
      </p:sp>
      <p:sp>
        <p:nvSpPr>
          <p:cNvPr id="31" name="Text Placeholder 11">
            <a:extLst>
              <a:ext uri="{FF2B5EF4-FFF2-40B4-BE49-F238E27FC236}">
                <a16:creationId xmlns:a16="http://schemas.microsoft.com/office/drawing/2014/main" id="{76851FA9-0F5B-32D0-DABF-194ECD9ED642}"/>
              </a:ext>
            </a:extLst>
          </p:cNvPr>
          <p:cNvSpPr>
            <a:spLocks noGrp="1"/>
          </p:cNvSpPr>
          <p:nvPr>
            <p:ph type="body" sz="quarter" idx="47" hasCustomPrompt="1"/>
          </p:nvPr>
        </p:nvSpPr>
        <p:spPr>
          <a:xfrm>
            <a:off x="5017017" y="3771456"/>
            <a:ext cx="2157412" cy="298583"/>
          </a:xfrm>
        </p:spPr>
        <p:txBody>
          <a:bodyPr>
            <a:normAutofit/>
          </a:bodyPr>
          <a:lstStyle>
            <a:lvl1pPr marL="0" indent="0">
              <a:buNone/>
              <a:defRPr sz="1350"/>
            </a:lvl1pPr>
          </a:lstStyle>
          <a:p>
            <a:pPr lvl="0"/>
            <a:r>
              <a:rPr lang="en-US"/>
              <a:t>Facility</a:t>
            </a:r>
          </a:p>
        </p:txBody>
      </p:sp>
      <p:sp>
        <p:nvSpPr>
          <p:cNvPr id="32" name="Text Placeholder 11">
            <a:extLst>
              <a:ext uri="{FF2B5EF4-FFF2-40B4-BE49-F238E27FC236}">
                <a16:creationId xmlns:a16="http://schemas.microsoft.com/office/drawing/2014/main" id="{6630BAA0-F272-908B-297C-7A8108AA560A}"/>
              </a:ext>
            </a:extLst>
          </p:cNvPr>
          <p:cNvSpPr>
            <a:spLocks noGrp="1"/>
          </p:cNvSpPr>
          <p:nvPr>
            <p:ph type="body" sz="quarter" idx="48" hasCustomPrompt="1"/>
          </p:nvPr>
        </p:nvSpPr>
        <p:spPr>
          <a:xfrm>
            <a:off x="5017017" y="4186827"/>
            <a:ext cx="2157412" cy="298583"/>
          </a:xfrm>
        </p:spPr>
        <p:txBody>
          <a:bodyPr>
            <a:normAutofit/>
          </a:bodyPr>
          <a:lstStyle>
            <a:lvl1pPr marL="0" indent="0">
              <a:buNone/>
              <a:defRPr sz="1350"/>
            </a:lvl1pPr>
          </a:lstStyle>
          <a:p>
            <a:pPr lvl="0"/>
            <a:r>
              <a:rPr lang="en-US"/>
              <a:t>Position</a:t>
            </a:r>
          </a:p>
        </p:txBody>
      </p:sp>
      <p:sp>
        <p:nvSpPr>
          <p:cNvPr id="33" name="Text Placeholder 11">
            <a:extLst>
              <a:ext uri="{FF2B5EF4-FFF2-40B4-BE49-F238E27FC236}">
                <a16:creationId xmlns:a16="http://schemas.microsoft.com/office/drawing/2014/main" id="{2C201431-76AD-E9A8-675E-A937AE579025}"/>
              </a:ext>
            </a:extLst>
          </p:cNvPr>
          <p:cNvSpPr>
            <a:spLocks noGrp="1"/>
          </p:cNvSpPr>
          <p:nvPr>
            <p:ph type="body" sz="quarter" idx="49" hasCustomPrompt="1"/>
          </p:nvPr>
        </p:nvSpPr>
        <p:spPr>
          <a:xfrm>
            <a:off x="5046639" y="5411058"/>
            <a:ext cx="2157412" cy="298583"/>
          </a:xfrm>
        </p:spPr>
        <p:txBody>
          <a:bodyPr>
            <a:normAutofit/>
          </a:bodyPr>
          <a:lstStyle>
            <a:lvl1pPr marL="0" indent="0">
              <a:buNone/>
              <a:defRPr sz="1350"/>
            </a:lvl1pPr>
          </a:lstStyle>
          <a:p>
            <a:pPr lvl="0"/>
            <a:r>
              <a:rPr lang="en-US"/>
              <a:t>Facility</a:t>
            </a:r>
          </a:p>
        </p:txBody>
      </p:sp>
      <p:sp>
        <p:nvSpPr>
          <p:cNvPr id="43" name="Text Placeholder 11">
            <a:extLst>
              <a:ext uri="{FF2B5EF4-FFF2-40B4-BE49-F238E27FC236}">
                <a16:creationId xmlns:a16="http://schemas.microsoft.com/office/drawing/2014/main" id="{211BB2E4-534A-B44B-0439-B1E363EE93E8}"/>
              </a:ext>
            </a:extLst>
          </p:cNvPr>
          <p:cNvSpPr>
            <a:spLocks noGrp="1"/>
          </p:cNvSpPr>
          <p:nvPr>
            <p:ph type="body" sz="quarter" idx="50" hasCustomPrompt="1"/>
          </p:nvPr>
        </p:nvSpPr>
        <p:spPr>
          <a:xfrm>
            <a:off x="5046639" y="5826427"/>
            <a:ext cx="2157412" cy="298583"/>
          </a:xfrm>
        </p:spPr>
        <p:txBody>
          <a:bodyPr>
            <a:normAutofit/>
          </a:bodyPr>
          <a:lstStyle>
            <a:lvl1pPr marL="0" indent="0">
              <a:buNone/>
              <a:defRPr sz="1350"/>
            </a:lvl1pPr>
          </a:lstStyle>
          <a:p>
            <a:pPr lvl="0"/>
            <a:r>
              <a:rPr lang="en-US"/>
              <a:t>Position</a:t>
            </a:r>
          </a:p>
        </p:txBody>
      </p:sp>
      <p:sp>
        <p:nvSpPr>
          <p:cNvPr id="44" name="Text Placeholder 11">
            <a:extLst>
              <a:ext uri="{FF2B5EF4-FFF2-40B4-BE49-F238E27FC236}">
                <a16:creationId xmlns:a16="http://schemas.microsoft.com/office/drawing/2014/main" id="{BA50C3D1-D128-C33C-92FF-179755088F5D}"/>
              </a:ext>
            </a:extLst>
          </p:cNvPr>
          <p:cNvSpPr>
            <a:spLocks noGrp="1"/>
          </p:cNvSpPr>
          <p:nvPr>
            <p:ph type="body" sz="quarter" idx="51" hasCustomPrompt="1"/>
          </p:nvPr>
        </p:nvSpPr>
        <p:spPr>
          <a:xfrm>
            <a:off x="7878207" y="2114621"/>
            <a:ext cx="2157412" cy="298583"/>
          </a:xfrm>
        </p:spPr>
        <p:txBody>
          <a:bodyPr>
            <a:normAutofit/>
          </a:bodyPr>
          <a:lstStyle>
            <a:lvl1pPr marL="0" indent="0">
              <a:buNone/>
              <a:defRPr sz="1350"/>
            </a:lvl1pPr>
          </a:lstStyle>
          <a:p>
            <a:pPr lvl="0"/>
            <a:r>
              <a:rPr lang="en-US"/>
              <a:t>Facility</a:t>
            </a:r>
          </a:p>
        </p:txBody>
      </p:sp>
      <p:sp>
        <p:nvSpPr>
          <p:cNvPr id="45" name="Text Placeholder 11">
            <a:extLst>
              <a:ext uri="{FF2B5EF4-FFF2-40B4-BE49-F238E27FC236}">
                <a16:creationId xmlns:a16="http://schemas.microsoft.com/office/drawing/2014/main" id="{F7B398D3-9CA0-A29F-79A3-81188D97A5CD}"/>
              </a:ext>
            </a:extLst>
          </p:cNvPr>
          <p:cNvSpPr>
            <a:spLocks noGrp="1"/>
          </p:cNvSpPr>
          <p:nvPr>
            <p:ph type="body" sz="quarter" idx="52" hasCustomPrompt="1"/>
          </p:nvPr>
        </p:nvSpPr>
        <p:spPr>
          <a:xfrm>
            <a:off x="7878207" y="2529990"/>
            <a:ext cx="2157412" cy="298583"/>
          </a:xfrm>
        </p:spPr>
        <p:txBody>
          <a:bodyPr>
            <a:normAutofit/>
          </a:bodyPr>
          <a:lstStyle>
            <a:lvl1pPr marL="0" indent="0">
              <a:buNone/>
              <a:defRPr sz="1350"/>
            </a:lvl1pPr>
          </a:lstStyle>
          <a:p>
            <a:pPr lvl="0"/>
            <a:r>
              <a:rPr lang="en-US"/>
              <a:t>Position</a:t>
            </a:r>
          </a:p>
        </p:txBody>
      </p:sp>
      <p:sp>
        <p:nvSpPr>
          <p:cNvPr id="46" name="Text Placeholder 11">
            <a:extLst>
              <a:ext uri="{FF2B5EF4-FFF2-40B4-BE49-F238E27FC236}">
                <a16:creationId xmlns:a16="http://schemas.microsoft.com/office/drawing/2014/main" id="{97F08EE2-A666-BD08-BC3A-FF1BCE7D65DA}"/>
              </a:ext>
            </a:extLst>
          </p:cNvPr>
          <p:cNvSpPr>
            <a:spLocks noGrp="1"/>
          </p:cNvSpPr>
          <p:nvPr>
            <p:ph type="body" sz="quarter" idx="53" hasCustomPrompt="1"/>
          </p:nvPr>
        </p:nvSpPr>
        <p:spPr>
          <a:xfrm>
            <a:off x="7878207" y="3762400"/>
            <a:ext cx="2157412" cy="298583"/>
          </a:xfrm>
        </p:spPr>
        <p:txBody>
          <a:bodyPr>
            <a:normAutofit/>
          </a:bodyPr>
          <a:lstStyle>
            <a:lvl1pPr marL="0" indent="0">
              <a:buNone/>
              <a:defRPr sz="1350"/>
            </a:lvl1pPr>
          </a:lstStyle>
          <a:p>
            <a:pPr lvl="0"/>
            <a:r>
              <a:rPr lang="en-US"/>
              <a:t>Facility</a:t>
            </a:r>
          </a:p>
        </p:txBody>
      </p:sp>
      <p:sp>
        <p:nvSpPr>
          <p:cNvPr id="47" name="Text Placeholder 11">
            <a:extLst>
              <a:ext uri="{FF2B5EF4-FFF2-40B4-BE49-F238E27FC236}">
                <a16:creationId xmlns:a16="http://schemas.microsoft.com/office/drawing/2014/main" id="{59DCEB3A-27F3-FC3F-9E75-DB65B1341C86}"/>
              </a:ext>
            </a:extLst>
          </p:cNvPr>
          <p:cNvSpPr>
            <a:spLocks noGrp="1"/>
          </p:cNvSpPr>
          <p:nvPr>
            <p:ph type="body" sz="quarter" idx="54" hasCustomPrompt="1"/>
          </p:nvPr>
        </p:nvSpPr>
        <p:spPr>
          <a:xfrm>
            <a:off x="7878207" y="4177769"/>
            <a:ext cx="2157412" cy="298583"/>
          </a:xfrm>
        </p:spPr>
        <p:txBody>
          <a:bodyPr>
            <a:normAutofit/>
          </a:bodyPr>
          <a:lstStyle>
            <a:lvl1pPr marL="0" indent="0">
              <a:buNone/>
              <a:defRPr sz="1350"/>
            </a:lvl1pPr>
          </a:lstStyle>
          <a:p>
            <a:pPr lvl="0"/>
            <a:r>
              <a:rPr lang="en-US"/>
              <a:t>Position</a:t>
            </a:r>
          </a:p>
        </p:txBody>
      </p:sp>
      <p:sp>
        <p:nvSpPr>
          <p:cNvPr id="48" name="Text Placeholder 11">
            <a:extLst>
              <a:ext uri="{FF2B5EF4-FFF2-40B4-BE49-F238E27FC236}">
                <a16:creationId xmlns:a16="http://schemas.microsoft.com/office/drawing/2014/main" id="{EEE71AA6-CFE4-7F82-771B-9E38D20529B8}"/>
              </a:ext>
            </a:extLst>
          </p:cNvPr>
          <p:cNvSpPr>
            <a:spLocks noGrp="1"/>
          </p:cNvSpPr>
          <p:nvPr>
            <p:ph type="body" sz="quarter" idx="55" hasCustomPrompt="1"/>
          </p:nvPr>
        </p:nvSpPr>
        <p:spPr>
          <a:xfrm>
            <a:off x="7907830" y="5402000"/>
            <a:ext cx="2157412" cy="298583"/>
          </a:xfrm>
        </p:spPr>
        <p:txBody>
          <a:bodyPr>
            <a:normAutofit/>
          </a:bodyPr>
          <a:lstStyle>
            <a:lvl1pPr marL="0" indent="0">
              <a:buNone/>
              <a:defRPr sz="1350"/>
            </a:lvl1pPr>
          </a:lstStyle>
          <a:p>
            <a:pPr lvl="0"/>
            <a:r>
              <a:rPr lang="en-US"/>
              <a:t>Facility</a:t>
            </a:r>
          </a:p>
        </p:txBody>
      </p:sp>
      <p:sp>
        <p:nvSpPr>
          <p:cNvPr id="49" name="Text Placeholder 11">
            <a:extLst>
              <a:ext uri="{FF2B5EF4-FFF2-40B4-BE49-F238E27FC236}">
                <a16:creationId xmlns:a16="http://schemas.microsoft.com/office/drawing/2014/main" id="{994990D7-85B7-0855-BB09-13F68D0660DD}"/>
              </a:ext>
            </a:extLst>
          </p:cNvPr>
          <p:cNvSpPr>
            <a:spLocks noGrp="1"/>
          </p:cNvSpPr>
          <p:nvPr>
            <p:ph type="body" sz="quarter" idx="56" hasCustomPrompt="1"/>
          </p:nvPr>
        </p:nvSpPr>
        <p:spPr>
          <a:xfrm>
            <a:off x="7907830" y="5817369"/>
            <a:ext cx="2157412" cy="298583"/>
          </a:xfrm>
        </p:spPr>
        <p:txBody>
          <a:bodyPr>
            <a:normAutofit/>
          </a:bodyPr>
          <a:lstStyle>
            <a:lvl1pPr marL="0" indent="0">
              <a:buNone/>
              <a:defRPr sz="1350"/>
            </a:lvl1pPr>
          </a:lstStyle>
          <a:p>
            <a:pPr lvl="0"/>
            <a:r>
              <a:rPr lang="en-US"/>
              <a:t>Position</a:t>
            </a:r>
          </a:p>
        </p:txBody>
      </p:sp>
    </p:spTree>
    <p:extLst>
      <p:ext uri="{BB962C8B-B14F-4D97-AF65-F5344CB8AC3E}">
        <p14:creationId xmlns:p14="http://schemas.microsoft.com/office/powerpoint/2010/main" val="1270281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act Info">
    <p:spTree>
      <p:nvGrpSpPr>
        <p:cNvPr id="1" name=""/>
        <p:cNvGrpSpPr/>
        <p:nvPr/>
      </p:nvGrpSpPr>
      <p:grpSpPr>
        <a:xfrm>
          <a:off x="0" y="0"/>
          <a:ext cx="0" cy="0"/>
          <a:chOff x="0" y="0"/>
          <a:chExt cx="0" cy="0"/>
        </a:xfrm>
      </p:grpSpPr>
      <p:sp>
        <p:nvSpPr>
          <p:cNvPr id="9" name="Hexagon 8">
            <a:extLst>
              <a:ext uri="{FF2B5EF4-FFF2-40B4-BE49-F238E27FC236}">
                <a16:creationId xmlns:a16="http://schemas.microsoft.com/office/drawing/2014/main" id="{65EE7945-4974-4190-FB40-57F2D70A4E87}"/>
              </a:ext>
            </a:extLst>
          </p:cNvPr>
          <p:cNvSpPr/>
          <p:nvPr userDrawn="1"/>
        </p:nvSpPr>
        <p:spPr>
          <a:xfrm>
            <a:off x="3782166" y="2797497"/>
            <a:ext cx="4679919" cy="1309718"/>
          </a:xfrm>
          <a:prstGeom prst="hexagon">
            <a:avLst/>
          </a:prstGeom>
          <a:solidFill>
            <a:schemeClr val="tx1"/>
          </a:solidFill>
          <a:ln>
            <a:noFill/>
          </a:ln>
          <a:effectLst>
            <a:outerShdw blurRad="101600"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Hexagon 18">
            <a:extLst>
              <a:ext uri="{FF2B5EF4-FFF2-40B4-BE49-F238E27FC236}">
                <a16:creationId xmlns:a16="http://schemas.microsoft.com/office/drawing/2014/main" id="{16C288AD-C4BA-6F58-C6E5-6B1B305FBA2B}"/>
              </a:ext>
            </a:extLst>
          </p:cNvPr>
          <p:cNvSpPr/>
          <p:nvPr userDrawn="1"/>
        </p:nvSpPr>
        <p:spPr>
          <a:xfrm>
            <a:off x="1341871" y="5382529"/>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20" name="Hexagon 19">
            <a:extLst>
              <a:ext uri="{FF2B5EF4-FFF2-40B4-BE49-F238E27FC236}">
                <a16:creationId xmlns:a16="http://schemas.microsoft.com/office/drawing/2014/main" id="{AF993FE4-F98E-2A99-7BDE-5E3C544D4433}"/>
              </a:ext>
            </a:extLst>
          </p:cNvPr>
          <p:cNvSpPr/>
          <p:nvPr userDrawn="1"/>
        </p:nvSpPr>
        <p:spPr>
          <a:xfrm>
            <a:off x="1341871" y="4377244"/>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14" name="Graphic 13" descr="World outline">
            <a:extLst>
              <a:ext uri="{FF2B5EF4-FFF2-40B4-BE49-F238E27FC236}">
                <a16:creationId xmlns:a16="http://schemas.microsoft.com/office/drawing/2014/main" id="{69562924-4C68-1A84-C414-EBEF7B8EF0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3959" y="5414278"/>
            <a:ext cx="663180" cy="663180"/>
          </a:xfrm>
          <a:prstGeom prst="rect">
            <a:avLst/>
          </a:prstGeom>
        </p:spPr>
      </p:pic>
      <p:pic>
        <p:nvPicPr>
          <p:cNvPr id="18" name="Graphic 17" descr="Receiver with solid fill">
            <a:extLst>
              <a:ext uri="{FF2B5EF4-FFF2-40B4-BE49-F238E27FC236}">
                <a16:creationId xmlns:a16="http://schemas.microsoft.com/office/drawing/2014/main" id="{76590177-DE98-0E8E-A08B-602E97BE36C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6425" y="4435585"/>
            <a:ext cx="610395" cy="610394"/>
          </a:xfrm>
          <a:prstGeom prst="rect">
            <a:avLst/>
          </a:prstGeom>
        </p:spPr>
      </p:pic>
      <p:sp>
        <p:nvSpPr>
          <p:cNvPr id="21" name="Hexagon 20">
            <a:extLst>
              <a:ext uri="{FF2B5EF4-FFF2-40B4-BE49-F238E27FC236}">
                <a16:creationId xmlns:a16="http://schemas.microsoft.com/office/drawing/2014/main" id="{307E6D1A-4C5B-103B-8B16-A8EB4AAD062B}"/>
              </a:ext>
            </a:extLst>
          </p:cNvPr>
          <p:cNvSpPr/>
          <p:nvPr userDrawn="1"/>
        </p:nvSpPr>
        <p:spPr>
          <a:xfrm>
            <a:off x="6455694" y="5382529"/>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22" name="Hexagon 21">
            <a:extLst>
              <a:ext uri="{FF2B5EF4-FFF2-40B4-BE49-F238E27FC236}">
                <a16:creationId xmlns:a16="http://schemas.microsoft.com/office/drawing/2014/main" id="{E31A4B1F-2135-04F7-E93E-9834C298B5FC}"/>
              </a:ext>
            </a:extLst>
          </p:cNvPr>
          <p:cNvSpPr/>
          <p:nvPr userDrawn="1"/>
        </p:nvSpPr>
        <p:spPr>
          <a:xfrm>
            <a:off x="6455694" y="4377244"/>
            <a:ext cx="839265" cy="723504"/>
          </a:xfrm>
          <a:prstGeom prst="hexagon">
            <a:avLst/>
          </a:prstGeom>
          <a:ln w="38100">
            <a:solidFill>
              <a:schemeClr val="accent1"/>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12" name="Graphic 11" descr="Marker with solid fill">
            <a:extLst>
              <a:ext uri="{FF2B5EF4-FFF2-40B4-BE49-F238E27FC236}">
                <a16:creationId xmlns:a16="http://schemas.microsoft.com/office/drawing/2014/main" id="{6902DB2C-9DAB-38E7-059E-8388EF4703A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05698" y="5375786"/>
            <a:ext cx="739255" cy="739255"/>
          </a:xfrm>
          <a:prstGeom prst="rect">
            <a:avLst/>
          </a:prstGeom>
        </p:spPr>
      </p:pic>
      <p:pic>
        <p:nvPicPr>
          <p:cNvPr id="16" name="Graphic 15" descr="Envelope with solid fill">
            <a:extLst>
              <a:ext uri="{FF2B5EF4-FFF2-40B4-BE49-F238E27FC236}">
                <a16:creationId xmlns:a16="http://schemas.microsoft.com/office/drawing/2014/main" id="{B57F38F8-91EB-5009-B17D-1EC7AE5AF052}"/>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58756" y="4413760"/>
            <a:ext cx="632221" cy="632221"/>
          </a:xfrm>
          <a:prstGeom prst="rect">
            <a:avLst/>
          </a:prstGeom>
        </p:spPr>
      </p:pic>
      <p:sp>
        <p:nvSpPr>
          <p:cNvPr id="24" name="Text Placeholder 23">
            <a:extLst>
              <a:ext uri="{FF2B5EF4-FFF2-40B4-BE49-F238E27FC236}">
                <a16:creationId xmlns:a16="http://schemas.microsoft.com/office/drawing/2014/main" id="{192DD5F4-CC13-BE44-3171-CC9FEB084304}"/>
              </a:ext>
            </a:extLst>
          </p:cNvPr>
          <p:cNvSpPr>
            <a:spLocks noGrp="1"/>
          </p:cNvSpPr>
          <p:nvPr>
            <p:ph type="body" sz="quarter" idx="14"/>
          </p:nvPr>
        </p:nvSpPr>
        <p:spPr>
          <a:xfrm>
            <a:off x="2342756" y="4435983"/>
            <a:ext cx="3438525" cy="609600"/>
          </a:xfrm>
        </p:spPr>
        <p:txBody>
          <a:bodyPr anchor="ctr" anchorCtr="0"/>
          <a:lstStyle>
            <a:lvl1pPr marL="0" indent="0">
              <a:buNone/>
              <a:defRPr/>
            </a:lvl1pPr>
          </a:lstStyle>
          <a:p>
            <a:pPr lvl="0"/>
            <a:r>
              <a:rPr lang="en-US"/>
              <a:t>Click to edit Master text styles</a:t>
            </a:r>
          </a:p>
        </p:txBody>
      </p:sp>
      <p:sp>
        <p:nvSpPr>
          <p:cNvPr id="25" name="Text Placeholder 23">
            <a:extLst>
              <a:ext uri="{FF2B5EF4-FFF2-40B4-BE49-F238E27FC236}">
                <a16:creationId xmlns:a16="http://schemas.microsoft.com/office/drawing/2014/main" id="{50356557-6B29-0425-3073-192C7E8B94AD}"/>
              </a:ext>
            </a:extLst>
          </p:cNvPr>
          <p:cNvSpPr>
            <a:spLocks noGrp="1"/>
          </p:cNvSpPr>
          <p:nvPr>
            <p:ph type="body" sz="quarter" idx="15"/>
          </p:nvPr>
        </p:nvSpPr>
        <p:spPr>
          <a:xfrm>
            <a:off x="2342758" y="5439481"/>
            <a:ext cx="3438524" cy="609600"/>
          </a:xfrm>
        </p:spPr>
        <p:txBody>
          <a:bodyPr anchor="ctr" anchorCtr="0"/>
          <a:lstStyle>
            <a:lvl1pPr marL="0" indent="0">
              <a:buNone/>
              <a:defRPr/>
            </a:lvl1pPr>
          </a:lstStyle>
          <a:p>
            <a:pPr lvl="0"/>
            <a:r>
              <a:rPr lang="en-US"/>
              <a:t>Click to edit Master text styles</a:t>
            </a:r>
          </a:p>
        </p:txBody>
      </p:sp>
      <p:sp>
        <p:nvSpPr>
          <p:cNvPr id="26" name="Text Placeholder 23">
            <a:extLst>
              <a:ext uri="{FF2B5EF4-FFF2-40B4-BE49-F238E27FC236}">
                <a16:creationId xmlns:a16="http://schemas.microsoft.com/office/drawing/2014/main" id="{A0B08EAC-FA05-8EAF-3631-366A5B0C5897}"/>
              </a:ext>
            </a:extLst>
          </p:cNvPr>
          <p:cNvSpPr>
            <a:spLocks noGrp="1"/>
          </p:cNvSpPr>
          <p:nvPr>
            <p:ph type="body" sz="quarter" idx="16"/>
          </p:nvPr>
        </p:nvSpPr>
        <p:spPr>
          <a:xfrm>
            <a:off x="7471606" y="4435983"/>
            <a:ext cx="3596052" cy="609600"/>
          </a:xfrm>
        </p:spPr>
        <p:txBody>
          <a:bodyPr anchor="ctr" anchorCtr="0"/>
          <a:lstStyle>
            <a:lvl1pPr marL="0" indent="0">
              <a:buNone/>
              <a:defRPr/>
            </a:lvl1pPr>
          </a:lstStyle>
          <a:p>
            <a:pPr lvl="0"/>
            <a:r>
              <a:rPr lang="en-US"/>
              <a:t>Click to edit Master text styles</a:t>
            </a:r>
          </a:p>
        </p:txBody>
      </p:sp>
      <p:sp>
        <p:nvSpPr>
          <p:cNvPr id="27" name="Text Placeholder 23">
            <a:extLst>
              <a:ext uri="{FF2B5EF4-FFF2-40B4-BE49-F238E27FC236}">
                <a16:creationId xmlns:a16="http://schemas.microsoft.com/office/drawing/2014/main" id="{F647F793-851B-766D-2413-59F7105F7A50}"/>
              </a:ext>
            </a:extLst>
          </p:cNvPr>
          <p:cNvSpPr>
            <a:spLocks noGrp="1"/>
          </p:cNvSpPr>
          <p:nvPr>
            <p:ph type="body" sz="quarter" idx="17"/>
          </p:nvPr>
        </p:nvSpPr>
        <p:spPr>
          <a:xfrm>
            <a:off x="7471606" y="5265420"/>
            <a:ext cx="3596052" cy="938368"/>
          </a:xfrm>
        </p:spPr>
        <p:txBody>
          <a:bodyPr anchor="ctr" anchorCtr="0"/>
          <a:lstStyle>
            <a:lvl1pPr marL="0" indent="0">
              <a:buNone/>
              <a:defRPr/>
            </a:lvl1pPr>
          </a:lstStyle>
          <a:p>
            <a:pPr lvl="0"/>
            <a:r>
              <a:rPr lang="en-US"/>
              <a:t>Click to edit Master text styles</a:t>
            </a:r>
          </a:p>
        </p:txBody>
      </p:sp>
      <p:sp>
        <p:nvSpPr>
          <p:cNvPr id="5" name="TextBox 4">
            <a:extLst>
              <a:ext uri="{FF2B5EF4-FFF2-40B4-BE49-F238E27FC236}">
                <a16:creationId xmlns:a16="http://schemas.microsoft.com/office/drawing/2014/main" id="{6DFA36D6-2CC0-99AD-773B-2DDA3075D517}"/>
              </a:ext>
            </a:extLst>
          </p:cNvPr>
          <p:cNvSpPr txBox="1"/>
          <p:nvPr userDrawn="1"/>
        </p:nvSpPr>
        <p:spPr>
          <a:xfrm>
            <a:off x="3899440" y="2743826"/>
            <a:ext cx="4393120" cy="1107996"/>
          </a:xfrm>
          <a:prstGeom prst="rect">
            <a:avLst/>
          </a:prstGeom>
          <a:noFill/>
        </p:spPr>
        <p:txBody>
          <a:bodyPr wrap="square" rtlCol="0">
            <a:spAutoFit/>
          </a:bodyPr>
          <a:lstStyle/>
          <a:p>
            <a:pPr algn="ctr"/>
            <a:r>
              <a:rPr lang="en-US" sz="3300" b="1">
                <a:solidFill>
                  <a:schemeClr val="bg1"/>
                </a:solidFill>
                <a:latin typeface="+mj-lt"/>
              </a:rPr>
              <a:t>Get In Touch </a:t>
            </a:r>
            <a:br>
              <a:rPr lang="en-US" sz="3300" b="1">
                <a:solidFill>
                  <a:schemeClr val="bg1"/>
                </a:solidFill>
                <a:latin typeface="+mj-lt"/>
              </a:rPr>
            </a:br>
            <a:r>
              <a:rPr lang="en-US" sz="3300" b="1">
                <a:solidFill>
                  <a:schemeClr val="bg1"/>
                </a:solidFill>
                <a:latin typeface="+mj-lt"/>
              </a:rPr>
              <a:t>With Us</a:t>
            </a:r>
          </a:p>
        </p:txBody>
      </p:sp>
      <p:sp>
        <p:nvSpPr>
          <p:cNvPr id="7" name="Picture Placeholder 6">
            <a:extLst>
              <a:ext uri="{FF2B5EF4-FFF2-40B4-BE49-F238E27FC236}">
                <a16:creationId xmlns:a16="http://schemas.microsoft.com/office/drawing/2014/main" id="{837E489A-864C-885D-D303-AE3405257C12}"/>
              </a:ext>
            </a:extLst>
          </p:cNvPr>
          <p:cNvSpPr>
            <a:spLocks noGrp="1"/>
          </p:cNvSpPr>
          <p:nvPr>
            <p:ph type="pic" sz="quarter" idx="19"/>
          </p:nvPr>
        </p:nvSpPr>
        <p:spPr>
          <a:xfrm>
            <a:off x="0" y="0"/>
            <a:ext cx="12192000" cy="3277778"/>
          </a:xfrm>
          <a:custGeom>
            <a:avLst/>
            <a:gdLst>
              <a:gd name="connsiteX0" fmla="*/ 0 w 12192000"/>
              <a:gd name="connsiteY0" fmla="*/ 0 h 3390900"/>
              <a:gd name="connsiteX1" fmla="*/ 12192000 w 12192000"/>
              <a:gd name="connsiteY1" fmla="*/ 0 h 3390900"/>
              <a:gd name="connsiteX2" fmla="*/ 12192000 w 12192000"/>
              <a:gd name="connsiteY2" fmla="*/ 3390900 h 3390900"/>
              <a:gd name="connsiteX3" fmla="*/ 8577242 w 12192000"/>
              <a:gd name="connsiteY3" fmla="*/ 3390900 h 3390900"/>
              <a:gd name="connsiteX4" fmla="*/ 8577942 w 12192000"/>
              <a:gd name="connsiteY4" fmla="*/ 3389500 h 3390900"/>
              <a:gd name="connsiteX5" fmla="*/ 8234301 w 12192000"/>
              <a:gd name="connsiteY5" fmla="*/ 2702217 h 3390900"/>
              <a:gd name="connsiteX6" fmla="*/ 4009950 w 12192000"/>
              <a:gd name="connsiteY6" fmla="*/ 2702217 h 3390900"/>
              <a:gd name="connsiteX7" fmla="*/ 3666308 w 12192000"/>
              <a:gd name="connsiteY7" fmla="*/ 3389500 h 3390900"/>
              <a:gd name="connsiteX8" fmla="*/ 3667008 w 12192000"/>
              <a:gd name="connsiteY8" fmla="*/ 3390900 h 3390900"/>
              <a:gd name="connsiteX9" fmla="*/ 0 w 12192000"/>
              <a:gd name="connsiteY9" fmla="*/ 3390900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3390900">
                <a:moveTo>
                  <a:pt x="0" y="0"/>
                </a:moveTo>
                <a:lnTo>
                  <a:pt x="12192000" y="0"/>
                </a:lnTo>
                <a:lnTo>
                  <a:pt x="12192000" y="3390900"/>
                </a:lnTo>
                <a:lnTo>
                  <a:pt x="8577242" y="3390900"/>
                </a:lnTo>
                <a:lnTo>
                  <a:pt x="8577942" y="3389500"/>
                </a:lnTo>
                <a:lnTo>
                  <a:pt x="8234301" y="2702217"/>
                </a:lnTo>
                <a:lnTo>
                  <a:pt x="4009950" y="2702217"/>
                </a:lnTo>
                <a:lnTo>
                  <a:pt x="3666308" y="3389500"/>
                </a:lnTo>
                <a:lnTo>
                  <a:pt x="3667008" y="3390900"/>
                </a:lnTo>
                <a:lnTo>
                  <a:pt x="0" y="3390900"/>
                </a:lnTo>
                <a:close/>
              </a:path>
            </a:pathLst>
          </a:custGeom>
        </p:spPr>
        <p:txBody>
          <a:bodyPr wrap="square">
            <a:noAutofit/>
          </a:bodyPr>
          <a:lstStyle>
            <a:lvl1pPr algn="ctr">
              <a:defRPr/>
            </a:lvl1pPr>
          </a:lstStyle>
          <a:p>
            <a:r>
              <a:rPr lang="en-US"/>
              <a:t>Click icon to add picture</a:t>
            </a:r>
          </a:p>
        </p:txBody>
      </p:sp>
      <p:sp>
        <p:nvSpPr>
          <p:cNvPr id="13" name="Online Image Placeholder 6">
            <a:extLst>
              <a:ext uri="{FF2B5EF4-FFF2-40B4-BE49-F238E27FC236}">
                <a16:creationId xmlns:a16="http://schemas.microsoft.com/office/drawing/2014/main" id="{8E44B3E5-CDD6-4781-B9AF-1595F4CDAF5B}"/>
              </a:ext>
            </a:extLst>
          </p:cNvPr>
          <p:cNvSpPr>
            <a:spLocks noGrp="1" noRot="1" noMove="1" noResize="1" noEditPoints="1" noAdjustHandles="1" noChangeArrowheads="1" noChangeShapeType="1"/>
          </p:cNvSpPr>
          <p:nvPr>
            <p:ph type="clipArt" sz="quarter" idx="13" hasCustomPrompt="1"/>
          </p:nvPr>
        </p:nvSpPr>
        <p:spPr>
          <a:xfrm>
            <a:off x="313587" y="332872"/>
            <a:ext cx="3154995" cy="3650474"/>
          </a:xfrm>
          <a:blipFill>
            <a:blip r:embed="rId10">
              <a:extLst>
                <a:ext uri="{28A0092B-C50C-407E-A947-70E740481C1C}">
                  <a14:useLocalDpi xmlns:a14="http://schemas.microsoft.com/office/drawing/2010/main" val="0"/>
                </a:ext>
              </a:extLst>
            </a:blip>
            <a:stretch>
              <a:fillRect/>
            </a:stretch>
          </a:blipFill>
          <a:effectLst>
            <a:outerShdw blurRad="88900" dist="88900" dir="2700000" algn="tl" rotWithShape="0">
              <a:prstClr val="black">
                <a:alpha val="40000"/>
              </a:prstClr>
            </a:outerShdw>
          </a:effectLst>
        </p:spPr>
        <p:txBody>
          <a:bodyPr lIns="365760"/>
          <a:lstStyle>
            <a:lvl1pPr marL="0" indent="0">
              <a:buNone/>
              <a:defRPr/>
            </a:lvl1pPr>
          </a:lstStyle>
          <a:p>
            <a:r>
              <a:rPr lang="en-US"/>
              <a:t> </a:t>
            </a:r>
          </a:p>
        </p:txBody>
      </p:sp>
    </p:spTree>
    <p:extLst>
      <p:ext uri="{BB962C8B-B14F-4D97-AF65-F5344CB8AC3E}">
        <p14:creationId xmlns:p14="http://schemas.microsoft.com/office/powerpoint/2010/main" val="29803577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07C190-46F4-F58D-5EDA-164A3CBC4057}"/>
              </a:ext>
            </a:extLst>
          </p:cNvPr>
          <p:cNvSpPr>
            <a:spLocks noGrp="1"/>
          </p:cNvSpPr>
          <p:nvPr>
            <p:ph type="dt" sz="half" idx="10"/>
          </p:nvPr>
        </p:nvSpPr>
        <p:spPr/>
        <p:txBody>
          <a:bodyPr/>
          <a:lstStyle/>
          <a:p>
            <a:fld id="{2866D6FC-C8F8-47CC-BBB3-676A6E8E28AB}" type="datetimeFigureOut">
              <a:rPr lang="en-US" smtClean="0"/>
              <a:t>4/21/2025</a:t>
            </a:fld>
            <a:endParaRPr lang="en-US"/>
          </a:p>
        </p:txBody>
      </p:sp>
      <p:sp>
        <p:nvSpPr>
          <p:cNvPr id="3" name="Footer Placeholder 2">
            <a:extLst>
              <a:ext uri="{FF2B5EF4-FFF2-40B4-BE49-F238E27FC236}">
                <a16:creationId xmlns:a16="http://schemas.microsoft.com/office/drawing/2014/main" id="{C32F3256-F644-739F-C874-89F9129096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506739-1413-5F37-2710-C651B157C084}"/>
              </a:ext>
            </a:extLst>
          </p:cNvPr>
          <p:cNvSpPr>
            <a:spLocks noGrp="1"/>
          </p:cNvSpPr>
          <p:nvPr>
            <p:ph type="sldNum" sz="quarter" idx="12"/>
          </p:nvPr>
        </p:nvSpPr>
        <p:spPr/>
        <p:txBody>
          <a:bodyPr/>
          <a:lstStyle/>
          <a:p>
            <a:fld id="{E9973416-24DA-4E2C-941E-10FD1642D6A9}" type="slidenum">
              <a:rPr lang="en-US" smtClean="0"/>
              <a:t>‹#›</a:t>
            </a:fld>
            <a:endParaRPr lang="en-US"/>
          </a:p>
        </p:txBody>
      </p:sp>
    </p:spTree>
    <p:extLst>
      <p:ext uri="{BB962C8B-B14F-4D97-AF65-F5344CB8AC3E}">
        <p14:creationId xmlns:p14="http://schemas.microsoft.com/office/powerpoint/2010/main" val="195066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Key Poi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3D69C2A-9473-2ED3-DE17-766FD1D010CE}"/>
              </a:ext>
            </a:extLst>
          </p:cNvPr>
          <p:cNvSpPr>
            <a:spLocks noGrp="1"/>
          </p:cNvSpPr>
          <p:nvPr>
            <p:ph type="pic" sz="quarter" idx="12"/>
          </p:nvPr>
        </p:nvSpPr>
        <p:spPr>
          <a:xfrm>
            <a:off x="0" y="0"/>
            <a:ext cx="12192000" cy="6858000"/>
          </a:xfrm>
        </p:spPr>
        <p:txBody>
          <a:bodyPr anchor="t" anchorCtr="0"/>
          <a:lstStyle>
            <a:lvl1pPr algn="r">
              <a:defRPr/>
            </a:lvl1pPr>
          </a:lstStyle>
          <a:p>
            <a:r>
              <a:rPr lang="en-US"/>
              <a:t>Click icon to add picture</a:t>
            </a:r>
          </a:p>
        </p:txBody>
      </p:sp>
      <p:sp>
        <p:nvSpPr>
          <p:cNvPr id="22" name="Text Placeholder 21">
            <a:extLst>
              <a:ext uri="{FF2B5EF4-FFF2-40B4-BE49-F238E27FC236}">
                <a16:creationId xmlns:a16="http://schemas.microsoft.com/office/drawing/2014/main" id="{085DC75B-CE78-8D26-7C38-88B2191F9E14}"/>
              </a:ext>
            </a:extLst>
          </p:cNvPr>
          <p:cNvSpPr>
            <a:spLocks noGrp="1"/>
          </p:cNvSpPr>
          <p:nvPr>
            <p:ph type="body" sz="quarter" idx="11"/>
          </p:nvPr>
        </p:nvSpPr>
        <p:spPr>
          <a:xfrm>
            <a:off x="583026" y="-1"/>
            <a:ext cx="4977351" cy="3918857"/>
          </a:xfrm>
          <a:solidFill>
            <a:srgbClr val="0F2C52"/>
          </a:solidFill>
          <a:effectLst>
            <a:outerShdw blurRad="88900" dist="127000" dir="2700000" algn="tl" rotWithShape="0">
              <a:prstClr val="black">
                <a:alpha val="40000"/>
              </a:prstClr>
            </a:outerShdw>
          </a:effectLst>
        </p:spPr>
        <p:txBody>
          <a:bodyPr lIns="274320" tIns="457200" bIns="457200" anchor="ctr" anchorCtr="0">
            <a:noAutofit/>
          </a:bodyPr>
          <a:lstStyle>
            <a:lvl1pPr marL="0" indent="0" algn="l">
              <a:buFont typeface="+mj-lt"/>
              <a:buNone/>
              <a:defRPr sz="4400" b="0">
                <a:solidFill>
                  <a:schemeClr val="bg1"/>
                </a:solidFill>
                <a:latin typeface="+mn-lt"/>
              </a:defRPr>
            </a:lvl1pPr>
            <a:lvl2pPr marL="457200" indent="0">
              <a:buFont typeface="+mj-lt"/>
              <a:buNone/>
              <a:defRPr sz="2400">
                <a:solidFill>
                  <a:schemeClr val="bg1"/>
                </a:solidFill>
              </a:defRPr>
            </a:lvl2pPr>
            <a:lvl3pPr marL="914400" indent="0">
              <a:buFont typeface="+mj-lt"/>
              <a:buNone/>
              <a:defRPr sz="2400">
                <a:solidFill>
                  <a:schemeClr val="bg1"/>
                </a:solidFill>
              </a:defRPr>
            </a:lvl3pPr>
            <a:lvl4pPr marL="1371600" indent="0">
              <a:buFont typeface="+mj-lt"/>
              <a:buNone/>
              <a:defRPr sz="2400">
                <a:solidFill>
                  <a:schemeClr val="bg1"/>
                </a:solidFill>
              </a:defRPr>
            </a:lvl4pPr>
            <a:lvl5pPr marL="1828800" indent="0">
              <a:buFont typeface="+mj-lt"/>
              <a:buNone/>
              <a:defRPr sz="2400">
                <a:solidFill>
                  <a:schemeClr val="bg1"/>
                </a:solidFill>
              </a:defRPr>
            </a:lvl5pPr>
          </a:lstStyle>
          <a:p>
            <a:pPr lvl="0"/>
            <a:r>
              <a:rPr lang="en-US"/>
              <a:t>Click to edit Master text styles</a:t>
            </a:r>
          </a:p>
        </p:txBody>
      </p:sp>
      <p:sp>
        <p:nvSpPr>
          <p:cNvPr id="7" name="Online Image Placeholder 6">
            <a:extLst>
              <a:ext uri="{FF2B5EF4-FFF2-40B4-BE49-F238E27FC236}">
                <a16:creationId xmlns:a16="http://schemas.microsoft.com/office/drawing/2014/main" id="{F51552A8-248D-667E-C057-4D4B7E606D23}"/>
              </a:ext>
            </a:extLst>
          </p:cNvPr>
          <p:cNvSpPr>
            <a:spLocks noGrp="1" noRot="1" noMove="1" noResize="1" noEditPoints="1" noAdjustHandles="1" noChangeArrowheads="1" noChangeShapeType="1"/>
          </p:cNvSpPr>
          <p:nvPr>
            <p:ph type="clipArt" sz="quarter" idx="13" hasCustomPrompt="1"/>
          </p:nvPr>
        </p:nvSpPr>
        <p:spPr>
          <a:xfrm>
            <a:off x="9935084" y="4328230"/>
            <a:ext cx="2027532" cy="2345947"/>
          </a:xfrm>
          <a:blipFill>
            <a:blip r:embed="rId2"/>
            <a:stretch>
              <a:fillRect/>
            </a:stretch>
          </a:blipFill>
        </p:spPr>
        <p:txBody>
          <a:bodyPr lIns="365760"/>
          <a:lstStyle>
            <a:lvl1pPr marL="0" indent="0">
              <a:buNone/>
              <a:defRPr/>
            </a:lvl1pPr>
          </a:lstStyle>
          <a:p>
            <a:r>
              <a:rPr lang="en-US"/>
              <a:t> </a:t>
            </a:r>
          </a:p>
        </p:txBody>
      </p:sp>
    </p:spTree>
    <p:extLst>
      <p:ext uri="{BB962C8B-B14F-4D97-AF65-F5344CB8AC3E}">
        <p14:creationId xmlns:p14="http://schemas.microsoft.com/office/powerpoint/2010/main" val="28737789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F855-1536-FDC6-A9A6-C73ED07A4AEA}"/>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B4665ED-1AB5-1C33-204B-69CE6C0DD53B}"/>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57F881F-CA80-2971-7920-EDABDB7909AE}"/>
              </a:ext>
            </a:extLst>
          </p:cNvPr>
          <p:cNvSpPr>
            <a:spLocks noGrp="1"/>
          </p:cNvSpPr>
          <p:nvPr>
            <p:ph type="dt" sz="half" idx="10"/>
          </p:nvPr>
        </p:nvSpPr>
        <p:spPr/>
        <p:txBody>
          <a:bodyPr/>
          <a:lstStyle/>
          <a:p>
            <a:fld id="{958F6288-829E-4D3D-B748-A56A44114D25}" type="datetimeFigureOut">
              <a:rPr lang="en-US" smtClean="0"/>
              <a:t>4/21/2025</a:t>
            </a:fld>
            <a:endParaRPr lang="en-US"/>
          </a:p>
        </p:txBody>
      </p:sp>
      <p:sp>
        <p:nvSpPr>
          <p:cNvPr id="5" name="Footer Placeholder 4">
            <a:extLst>
              <a:ext uri="{FF2B5EF4-FFF2-40B4-BE49-F238E27FC236}">
                <a16:creationId xmlns:a16="http://schemas.microsoft.com/office/drawing/2014/main" id="{A3453554-7873-7156-9237-F5B41D6845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294D6D-89A2-098F-CABD-862A61A86AF8}"/>
              </a:ext>
            </a:extLst>
          </p:cNvPr>
          <p:cNvSpPr>
            <a:spLocks noGrp="1"/>
          </p:cNvSpPr>
          <p:nvPr>
            <p:ph type="sldNum" sz="quarter" idx="12"/>
          </p:nvPr>
        </p:nvSpPr>
        <p:spPr/>
        <p:txBody>
          <a:bodyPr/>
          <a:lstStyle/>
          <a:p>
            <a:fld id="{DBD861D7-7ABC-4404-B76E-294FBFC32734}" type="slidenum">
              <a:rPr lang="en-US" smtClean="0"/>
              <a:t>‹#›</a:t>
            </a:fld>
            <a:endParaRPr lang="en-US"/>
          </a:p>
        </p:txBody>
      </p:sp>
    </p:spTree>
    <p:extLst>
      <p:ext uri="{BB962C8B-B14F-4D97-AF65-F5344CB8AC3E}">
        <p14:creationId xmlns:p14="http://schemas.microsoft.com/office/powerpoint/2010/main" val="2340069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Left &amp;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CC33-4D29-9D8C-6A40-8685FF7F06E4}"/>
              </a:ext>
            </a:extLst>
          </p:cNvPr>
          <p:cNvSpPr>
            <a:spLocks noGrp="1"/>
          </p:cNvSpPr>
          <p:nvPr>
            <p:ph type="title"/>
          </p:nvPr>
        </p:nvSpPr>
        <p:spPr>
          <a:xfrm>
            <a:off x="395926" y="216817"/>
            <a:ext cx="10751046" cy="546754"/>
          </a:xfrm>
        </p:spPr>
        <p:txBody>
          <a:bodyPr/>
          <a:lstStyle>
            <a:lvl1pPr algn="ctr">
              <a:defRPr>
                <a:solidFill>
                  <a:schemeClr val="bg1"/>
                </a:solidFill>
              </a:defRPr>
            </a:lvl1pPr>
          </a:lstStyle>
          <a:p>
            <a:r>
              <a:rPr lang="en-US"/>
              <a:t>Click to edit Master title style</a:t>
            </a:r>
          </a:p>
        </p:txBody>
      </p:sp>
      <p:pic>
        <p:nvPicPr>
          <p:cNvPr id="9" name="Picture 8" descr="Logo&#10;&#10;Description automatically generated">
            <a:extLst>
              <a:ext uri="{FF2B5EF4-FFF2-40B4-BE49-F238E27FC236}">
                <a16:creationId xmlns:a16="http://schemas.microsoft.com/office/drawing/2014/main" id="{BA087DCE-47F9-5445-790C-BD8DE3C584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63489" y="40535"/>
            <a:ext cx="895487" cy="1005840"/>
          </a:xfrm>
          <a:prstGeom prst="rect">
            <a:avLst/>
          </a:prstGeom>
        </p:spPr>
      </p:pic>
      <p:sp>
        <p:nvSpPr>
          <p:cNvPr id="6" name="Text Placeholder 11">
            <a:extLst>
              <a:ext uri="{FF2B5EF4-FFF2-40B4-BE49-F238E27FC236}">
                <a16:creationId xmlns:a16="http://schemas.microsoft.com/office/drawing/2014/main" id="{2302F398-D710-7E22-82D2-B7C37688F864}"/>
              </a:ext>
            </a:extLst>
          </p:cNvPr>
          <p:cNvSpPr>
            <a:spLocks noGrp="1"/>
          </p:cNvSpPr>
          <p:nvPr>
            <p:ph type="body" sz="quarter" idx="15"/>
          </p:nvPr>
        </p:nvSpPr>
        <p:spPr>
          <a:xfrm>
            <a:off x="838200" y="5420561"/>
            <a:ext cx="5895975" cy="819985"/>
          </a:xfrm>
        </p:spPr>
        <p:txBody>
          <a:bodyPr>
            <a:normAutofit/>
          </a:bodyPr>
          <a:lstStyle>
            <a:lvl1pPr marL="0" indent="0">
              <a:lnSpc>
                <a:spcPct val="100000"/>
              </a:lnSpc>
              <a:buNone/>
              <a:defRPr sz="1800">
                <a:solidFill>
                  <a:schemeClr val="tx2"/>
                </a:solidFill>
              </a:defRPr>
            </a:lvl1pPr>
          </a:lstStyle>
          <a:p>
            <a:pPr lvl="0"/>
            <a:r>
              <a:rPr lang="en-US"/>
              <a:t>Click to edit Master text styles</a:t>
            </a:r>
          </a:p>
        </p:txBody>
      </p:sp>
      <p:sp>
        <p:nvSpPr>
          <p:cNvPr id="7" name="Content Placeholder 11">
            <a:extLst>
              <a:ext uri="{FF2B5EF4-FFF2-40B4-BE49-F238E27FC236}">
                <a16:creationId xmlns:a16="http://schemas.microsoft.com/office/drawing/2014/main" id="{65995EF3-90C5-7B05-8081-74C9D589290A}"/>
              </a:ext>
            </a:extLst>
          </p:cNvPr>
          <p:cNvSpPr>
            <a:spLocks noGrp="1"/>
          </p:cNvSpPr>
          <p:nvPr>
            <p:ph sz="quarter" idx="16"/>
          </p:nvPr>
        </p:nvSpPr>
        <p:spPr>
          <a:xfrm>
            <a:off x="838200" y="1218889"/>
            <a:ext cx="5895975" cy="4022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Diagonal Corners Snipped 7">
            <a:extLst>
              <a:ext uri="{FF2B5EF4-FFF2-40B4-BE49-F238E27FC236}">
                <a16:creationId xmlns:a16="http://schemas.microsoft.com/office/drawing/2014/main" id="{EB36E26B-836B-77C9-342F-BD35963AF6CE}"/>
              </a:ext>
            </a:extLst>
          </p:cNvPr>
          <p:cNvSpPr/>
          <p:nvPr userDrawn="1"/>
        </p:nvSpPr>
        <p:spPr>
          <a:xfrm>
            <a:off x="7456601" y="1218889"/>
            <a:ext cx="4355183" cy="5297864"/>
          </a:xfrm>
          <a:prstGeom prst="snip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8">
            <a:extLst>
              <a:ext uri="{FF2B5EF4-FFF2-40B4-BE49-F238E27FC236}">
                <a16:creationId xmlns:a16="http://schemas.microsoft.com/office/drawing/2014/main" id="{E4D95F9D-333B-50F2-E9EB-3F296A61CAEE}"/>
              </a:ext>
            </a:extLst>
          </p:cNvPr>
          <p:cNvSpPr>
            <a:spLocks noGrp="1"/>
          </p:cNvSpPr>
          <p:nvPr>
            <p:ph type="pic" sz="quarter" idx="17"/>
          </p:nvPr>
        </p:nvSpPr>
        <p:spPr>
          <a:xfrm>
            <a:off x="7588577" y="1354006"/>
            <a:ext cx="4072658" cy="5021263"/>
          </a:xfrm>
          <a:effectLst>
            <a:outerShdw blurRad="76200" dist="762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3850995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Right &amp; Photo Left">
    <p:spTree>
      <p:nvGrpSpPr>
        <p:cNvPr id="1" name=""/>
        <p:cNvGrpSpPr/>
        <p:nvPr/>
      </p:nvGrpSpPr>
      <p:grpSpPr>
        <a:xfrm>
          <a:off x="0" y="0"/>
          <a:ext cx="0" cy="0"/>
          <a:chOff x="0" y="0"/>
          <a:chExt cx="0" cy="0"/>
        </a:xfrm>
      </p:grpSpPr>
      <p:sp>
        <p:nvSpPr>
          <p:cNvPr id="6" name="Rectangle: Diagonal Corners Snipped 5">
            <a:extLst>
              <a:ext uri="{FF2B5EF4-FFF2-40B4-BE49-F238E27FC236}">
                <a16:creationId xmlns:a16="http://schemas.microsoft.com/office/drawing/2014/main" id="{22437409-9D31-DEC6-8809-32550F2A571B}"/>
              </a:ext>
            </a:extLst>
          </p:cNvPr>
          <p:cNvSpPr/>
          <p:nvPr userDrawn="1"/>
        </p:nvSpPr>
        <p:spPr>
          <a:xfrm>
            <a:off x="546754" y="1084083"/>
            <a:ext cx="4355183" cy="5297864"/>
          </a:xfrm>
          <a:prstGeom prst="snip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E4CC33-4D29-9D8C-6A40-8685FF7F06E4}"/>
              </a:ext>
            </a:extLst>
          </p:cNvPr>
          <p:cNvSpPr>
            <a:spLocks noGrp="1"/>
          </p:cNvSpPr>
          <p:nvPr>
            <p:ph type="title"/>
          </p:nvPr>
        </p:nvSpPr>
        <p:spPr>
          <a:xfrm>
            <a:off x="443060" y="226243"/>
            <a:ext cx="10669077" cy="565609"/>
          </a:xfrm>
        </p:spPr>
        <p:txBody>
          <a:bodyPr/>
          <a:lstStyle>
            <a:lvl1pPr algn="ctr">
              <a:defRPr>
                <a:solidFill>
                  <a:schemeClr val="bg1"/>
                </a:solidFill>
              </a:defRPr>
            </a:lvl1pPr>
          </a:lstStyle>
          <a:p>
            <a:r>
              <a:rPr lang="en-US"/>
              <a:t>Click to edit Master title style</a:t>
            </a:r>
          </a:p>
        </p:txBody>
      </p:sp>
      <p:sp>
        <p:nvSpPr>
          <p:cNvPr id="12" name="Text Placeholder 11">
            <a:extLst>
              <a:ext uri="{FF2B5EF4-FFF2-40B4-BE49-F238E27FC236}">
                <a16:creationId xmlns:a16="http://schemas.microsoft.com/office/drawing/2014/main" id="{2B34144F-33A3-080D-A984-13159596E162}"/>
              </a:ext>
            </a:extLst>
          </p:cNvPr>
          <p:cNvSpPr>
            <a:spLocks noGrp="1"/>
          </p:cNvSpPr>
          <p:nvPr>
            <p:ph type="body" sz="quarter" idx="15"/>
          </p:nvPr>
        </p:nvSpPr>
        <p:spPr>
          <a:xfrm>
            <a:off x="5457825" y="5420559"/>
            <a:ext cx="5895975" cy="819985"/>
          </a:xfrm>
        </p:spPr>
        <p:txBody>
          <a:bodyPr>
            <a:normAutofit/>
          </a:bodyPr>
          <a:lstStyle>
            <a:lvl1pPr marL="0" indent="0">
              <a:lnSpc>
                <a:spcPct val="100000"/>
              </a:lnSpc>
              <a:buNone/>
              <a:defRPr sz="1800">
                <a:solidFill>
                  <a:schemeClr val="tx2"/>
                </a:solidFill>
              </a:defRPr>
            </a:lvl1pPr>
          </a:lstStyle>
          <a:p>
            <a:pPr lvl="0"/>
            <a:r>
              <a:rPr lang="en-US"/>
              <a:t>Click to edit Master text styles</a:t>
            </a:r>
          </a:p>
        </p:txBody>
      </p:sp>
      <p:sp>
        <p:nvSpPr>
          <p:cNvPr id="13" name="Content Placeholder 11">
            <a:extLst>
              <a:ext uri="{FF2B5EF4-FFF2-40B4-BE49-F238E27FC236}">
                <a16:creationId xmlns:a16="http://schemas.microsoft.com/office/drawing/2014/main" id="{51C7776A-47C2-E275-FE1D-339C0E042165}"/>
              </a:ext>
            </a:extLst>
          </p:cNvPr>
          <p:cNvSpPr>
            <a:spLocks noGrp="1"/>
          </p:cNvSpPr>
          <p:nvPr>
            <p:ph sz="quarter" idx="16"/>
          </p:nvPr>
        </p:nvSpPr>
        <p:spPr>
          <a:xfrm>
            <a:off x="5457825" y="1218889"/>
            <a:ext cx="5895975" cy="40318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EADA311-A8EB-81C7-84BD-27B1EAEFC64A}"/>
              </a:ext>
            </a:extLst>
          </p:cNvPr>
          <p:cNvSpPr>
            <a:spLocks noGrp="1"/>
          </p:cNvSpPr>
          <p:nvPr>
            <p:ph type="pic" sz="quarter" idx="17"/>
          </p:nvPr>
        </p:nvSpPr>
        <p:spPr>
          <a:xfrm>
            <a:off x="678730" y="1219200"/>
            <a:ext cx="4072658" cy="5021263"/>
          </a:xfrm>
          <a:effectLst>
            <a:outerShdw blurRad="76200" dist="762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2031151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Points Graphic">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81D8BCF-3EA8-EB5E-772B-0E150F990A21}"/>
              </a:ext>
            </a:extLst>
          </p:cNvPr>
          <p:cNvSpPr/>
          <p:nvPr userDrawn="1"/>
        </p:nvSpPr>
        <p:spPr>
          <a:xfrm>
            <a:off x="6517961" y="1358537"/>
            <a:ext cx="5069941" cy="4638298"/>
          </a:xfrm>
          <a:prstGeom prst="rect">
            <a:avLst/>
          </a:prstGeom>
          <a:solidFill>
            <a:schemeClr val="tx1"/>
          </a:solidFill>
          <a:ln>
            <a:noFill/>
          </a:ln>
          <a:effectLst>
            <a:outerShdw blurRad="50800" dist="127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62">
            <a:extLst>
              <a:ext uri="{FF2B5EF4-FFF2-40B4-BE49-F238E27FC236}">
                <a16:creationId xmlns:a16="http://schemas.microsoft.com/office/drawing/2014/main" id="{EC63B035-8533-9CE3-48A6-752F363322F5}"/>
              </a:ext>
            </a:extLst>
          </p:cNvPr>
          <p:cNvSpPr>
            <a:spLocks noGrp="1"/>
          </p:cNvSpPr>
          <p:nvPr>
            <p:ph type="body" sz="quarter" idx="19" hasCustomPrompt="1"/>
          </p:nvPr>
        </p:nvSpPr>
        <p:spPr>
          <a:xfrm>
            <a:off x="7539603" y="1613454"/>
            <a:ext cx="3790950" cy="1243013"/>
          </a:xfrm>
        </p:spPr>
        <p:txBody>
          <a:bodyPr anchor="ctr" anchorCtr="0"/>
          <a:lstStyle>
            <a:lvl1pPr marL="0" indent="0">
              <a:buNone/>
              <a:defRPr>
                <a:solidFill>
                  <a:schemeClr val="bg1"/>
                </a:solidFill>
              </a:defRPr>
            </a:lvl1pPr>
          </a:lstStyle>
          <a:p>
            <a:pPr lvl="0"/>
            <a:r>
              <a:rPr lang="en-US"/>
              <a:t>Type In Key Point</a:t>
            </a:r>
          </a:p>
        </p:txBody>
      </p:sp>
      <p:sp>
        <p:nvSpPr>
          <p:cNvPr id="65" name="Text Placeholder 62">
            <a:extLst>
              <a:ext uri="{FF2B5EF4-FFF2-40B4-BE49-F238E27FC236}">
                <a16:creationId xmlns:a16="http://schemas.microsoft.com/office/drawing/2014/main" id="{443C4578-39B7-2B66-9CCC-8E65549A19BB}"/>
              </a:ext>
            </a:extLst>
          </p:cNvPr>
          <p:cNvSpPr>
            <a:spLocks noGrp="1"/>
          </p:cNvSpPr>
          <p:nvPr>
            <p:ph type="body" sz="quarter" idx="21" hasCustomPrompt="1"/>
          </p:nvPr>
        </p:nvSpPr>
        <p:spPr>
          <a:xfrm>
            <a:off x="7544244" y="3088147"/>
            <a:ext cx="3790950" cy="1243013"/>
          </a:xfrm>
        </p:spPr>
        <p:txBody>
          <a:bodyPr anchor="ctr" anchorCtr="0"/>
          <a:lstStyle>
            <a:lvl1pPr marL="0" indent="0">
              <a:buNone/>
              <a:defRPr>
                <a:solidFill>
                  <a:schemeClr val="bg1"/>
                </a:solidFill>
              </a:defRPr>
            </a:lvl1pPr>
          </a:lstStyle>
          <a:p>
            <a:pPr lvl="0"/>
            <a:r>
              <a:rPr lang="en-US"/>
              <a:t>Type In Key Point</a:t>
            </a:r>
          </a:p>
        </p:txBody>
      </p:sp>
      <p:sp>
        <p:nvSpPr>
          <p:cNvPr id="67" name="Text Placeholder 62">
            <a:extLst>
              <a:ext uri="{FF2B5EF4-FFF2-40B4-BE49-F238E27FC236}">
                <a16:creationId xmlns:a16="http://schemas.microsoft.com/office/drawing/2014/main" id="{D99F7800-F724-900D-7142-598B70E5A44F}"/>
              </a:ext>
            </a:extLst>
          </p:cNvPr>
          <p:cNvSpPr>
            <a:spLocks noGrp="1"/>
          </p:cNvSpPr>
          <p:nvPr>
            <p:ph type="body" sz="quarter" idx="23" hasCustomPrompt="1"/>
          </p:nvPr>
        </p:nvSpPr>
        <p:spPr>
          <a:xfrm>
            <a:off x="7547764" y="4562840"/>
            <a:ext cx="3790950" cy="1243013"/>
          </a:xfrm>
        </p:spPr>
        <p:txBody>
          <a:bodyPr anchor="ctr" anchorCtr="0"/>
          <a:lstStyle>
            <a:lvl1pPr marL="0" indent="0">
              <a:buNone/>
              <a:defRPr>
                <a:solidFill>
                  <a:schemeClr val="bg1"/>
                </a:solidFill>
              </a:defRPr>
            </a:lvl1pPr>
          </a:lstStyle>
          <a:p>
            <a:pPr lvl="0"/>
            <a:r>
              <a:rPr lang="en-US"/>
              <a:t>Type In Key Point</a:t>
            </a:r>
          </a:p>
        </p:txBody>
      </p:sp>
      <p:grpSp>
        <p:nvGrpSpPr>
          <p:cNvPr id="13" name="Group 12">
            <a:extLst>
              <a:ext uri="{FF2B5EF4-FFF2-40B4-BE49-F238E27FC236}">
                <a16:creationId xmlns:a16="http://schemas.microsoft.com/office/drawing/2014/main" id="{1CD0AE04-9745-4CA9-DD2D-78D12DA4B847}"/>
              </a:ext>
            </a:extLst>
          </p:cNvPr>
          <p:cNvGrpSpPr/>
          <p:nvPr userDrawn="1"/>
        </p:nvGrpSpPr>
        <p:grpSpPr>
          <a:xfrm>
            <a:off x="6750326" y="4806013"/>
            <a:ext cx="694628" cy="605837"/>
            <a:chOff x="6663147" y="530158"/>
            <a:chExt cx="694628" cy="605837"/>
          </a:xfrm>
        </p:grpSpPr>
        <p:sp>
          <p:nvSpPr>
            <p:cNvPr id="18" name="Hexagon 17">
              <a:extLst>
                <a:ext uri="{FF2B5EF4-FFF2-40B4-BE49-F238E27FC236}">
                  <a16:creationId xmlns:a16="http://schemas.microsoft.com/office/drawing/2014/main" id="{A46780FB-990B-0D4E-2554-3CF5453EFB84}"/>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 name="Graphic 19">
              <a:extLst>
                <a:ext uri="{FF2B5EF4-FFF2-40B4-BE49-F238E27FC236}">
                  <a16:creationId xmlns:a16="http://schemas.microsoft.com/office/drawing/2014/main" id="{87776587-F70E-5627-5C2C-B71F370648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27" name="Group 26">
            <a:extLst>
              <a:ext uri="{FF2B5EF4-FFF2-40B4-BE49-F238E27FC236}">
                <a16:creationId xmlns:a16="http://schemas.microsoft.com/office/drawing/2014/main" id="{941B533A-D1ED-8DC9-3368-1017786167A9}"/>
              </a:ext>
            </a:extLst>
          </p:cNvPr>
          <p:cNvGrpSpPr/>
          <p:nvPr userDrawn="1"/>
        </p:nvGrpSpPr>
        <p:grpSpPr>
          <a:xfrm>
            <a:off x="6750326" y="3346817"/>
            <a:ext cx="694628" cy="605837"/>
            <a:chOff x="6663147" y="530158"/>
            <a:chExt cx="694628" cy="605837"/>
          </a:xfrm>
        </p:grpSpPr>
        <p:sp>
          <p:nvSpPr>
            <p:cNvPr id="28" name="Hexagon 27">
              <a:extLst>
                <a:ext uri="{FF2B5EF4-FFF2-40B4-BE49-F238E27FC236}">
                  <a16:creationId xmlns:a16="http://schemas.microsoft.com/office/drawing/2014/main" id="{781B87FF-DA1C-CCA3-8A88-3B9DE7622E5E}"/>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9" name="Graphic 28">
              <a:extLst>
                <a:ext uri="{FF2B5EF4-FFF2-40B4-BE49-F238E27FC236}">
                  <a16:creationId xmlns:a16="http://schemas.microsoft.com/office/drawing/2014/main" id="{099F9BB9-8772-1F88-ED76-F402530D10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grpSp>
        <p:nvGrpSpPr>
          <p:cNvPr id="30" name="Group 29">
            <a:extLst>
              <a:ext uri="{FF2B5EF4-FFF2-40B4-BE49-F238E27FC236}">
                <a16:creationId xmlns:a16="http://schemas.microsoft.com/office/drawing/2014/main" id="{B9C83B55-217C-5CD4-626E-761679D1C326}"/>
              </a:ext>
            </a:extLst>
          </p:cNvPr>
          <p:cNvGrpSpPr/>
          <p:nvPr userDrawn="1"/>
        </p:nvGrpSpPr>
        <p:grpSpPr>
          <a:xfrm>
            <a:off x="6758487" y="1871360"/>
            <a:ext cx="694628" cy="605837"/>
            <a:chOff x="6663147" y="530158"/>
            <a:chExt cx="694628" cy="605837"/>
          </a:xfrm>
        </p:grpSpPr>
        <p:sp>
          <p:nvSpPr>
            <p:cNvPr id="31" name="Hexagon 30">
              <a:extLst>
                <a:ext uri="{FF2B5EF4-FFF2-40B4-BE49-F238E27FC236}">
                  <a16:creationId xmlns:a16="http://schemas.microsoft.com/office/drawing/2014/main" id="{06DEC9A5-A5BB-2670-C3CE-26891117D698}"/>
                </a:ext>
              </a:extLst>
            </p:cNvPr>
            <p:cNvSpPr/>
            <p:nvPr userDrawn="1"/>
          </p:nvSpPr>
          <p:spPr>
            <a:xfrm>
              <a:off x="6663147" y="618417"/>
              <a:ext cx="600391" cy="517578"/>
            </a:xfrm>
            <a:prstGeom prst="hexagon">
              <a:avLst/>
            </a:prstGeom>
            <a:solidFill>
              <a:schemeClr val="bg1"/>
            </a:solidFill>
            <a:scene3d>
              <a:camera prst="orthographicFront"/>
              <a:lightRig rig="threePt" dir="t"/>
            </a:scene3d>
            <a:sp3d>
              <a:bevelT w="152400" h="50800" prst="softRound"/>
            </a:sp3d>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2" name="Graphic 31">
              <a:extLst>
                <a:ext uri="{FF2B5EF4-FFF2-40B4-BE49-F238E27FC236}">
                  <a16:creationId xmlns:a16="http://schemas.microsoft.com/office/drawing/2014/main" id="{FDF826E5-FCF6-4F6D-BD3C-F43792285B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60" y="530158"/>
              <a:ext cx="597515" cy="549713"/>
            </a:xfrm>
            <a:prstGeom prst="rect">
              <a:avLst/>
            </a:prstGeom>
          </p:spPr>
        </p:pic>
      </p:grpSp>
      <p:sp>
        <p:nvSpPr>
          <p:cNvPr id="5" name="Text Placeholder 11">
            <a:extLst>
              <a:ext uri="{FF2B5EF4-FFF2-40B4-BE49-F238E27FC236}">
                <a16:creationId xmlns:a16="http://schemas.microsoft.com/office/drawing/2014/main" id="{415C378E-C45B-D312-844D-4B9AFB72A7E8}"/>
              </a:ext>
            </a:extLst>
          </p:cNvPr>
          <p:cNvSpPr>
            <a:spLocks noGrp="1"/>
          </p:cNvSpPr>
          <p:nvPr>
            <p:ph type="body" sz="quarter" idx="15"/>
          </p:nvPr>
        </p:nvSpPr>
        <p:spPr>
          <a:xfrm>
            <a:off x="604098" y="5420559"/>
            <a:ext cx="5491902" cy="819985"/>
          </a:xfrm>
        </p:spPr>
        <p:txBody>
          <a:bodyPr>
            <a:normAutofit/>
          </a:bodyPr>
          <a:lstStyle>
            <a:lvl1pPr marL="0" indent="0">
              <a:lnSpc>
                <a:spcPct val="100000"/>
              </a:lnSpc>
              <a:buNone/>
              <a:defRPr sz="1800">
                <a:solidFill>
                  <a:schemeClr val="tx2"/>
                </a:solidFill>
              </a:defRPr>
            </a:lvl1pPr>
          </a:lstStyle>
          <a:p>
            <a:pPr lvl="0"/>
            <a:r>
              <a:rPr lang="en-US"/>
              <a:t>Click to edit Master text styles</a:t>
            </a:r>
          </a:p>
        </p:txBody>
      </p:sp>
      <p:sp>
        <p:nvSpPr>
          <p:cNvPr id="11" name="Content Placeholder 11">
            <a:extLst>
              <a:ext uri="{FF2B5EF4-FFF2-40B4-BE49-F238E27FC236}">
                <a16:creationId xmlns:a16="http://schemas.microsoft.com/office/drawing/2014/main" id="{1B4C8B20-F235-5895-C66A-565EAFC1F237}"/>
              </a:ext>
            </a:extLst>
          </p:cNvPr>
          <p:cNvSpPr>
            <a:spLocks noGrp="1"/>
          </p:cNvSpPr>
          <p:nvPr>
            <p:ph sz="quarter" idx="16" hasCustomPrompt="1"/>
          </p:nvPr>
        </p:nvSpPr>
        <p:spPr>
          <a:xfrm>
            <a:off x="604098" y="1218889"/>
            <a:ext cx="5491902" cy="4031841"/>
          </a:xfrm>
        </p:spPr>
        <p:txBody>
          <a:bodyPr/>
          <a:lstStyle>
            <a:lvl1pPr marL="0" indent="0">
              <a:buNone/>
              <a:defRPr/>
            </a:lvl1pPr>
          </a:lstStyle>
          <a:p>
            <a:pPr lvl="0"/>
            <a:r>
              <a:rPr lang="en-US"/>
              <a:t> </a:t>
            </a:r>
          </a:p>
        </p:txBody>
      </p:sp>
      <p:sp>
        <p:nvSpPr>
          <p:cNvPr id="15" name="Title 1">
            <a:extLst>
              <a:ext uri="{FF2B5EF4-FFF2-40B4-BE49-F238E27FC236}">
                <a16:creationId xmlns:a16="http://schemas.microsoft.com/office/drawing/2014/main" id="{22B15B60-93D1-BE43-05BA-B4EBCD99A04B}"/>
              </a:ext>
            </a:extLst>
          </p:cNvPr>
          <p:cNvSpPr>
            <a:spLocks noGrp="1"/>
          </p:cNvSpPr>
          <p:nvPr>
            <p:ph type="title"/>
          </p:nvPr>
        </p:nvSpPr>
        <p:spPr>
          <a:xfrm>
            <a:off x="443060" y="226243"/>
            <a:ext cx="10669077" cy="565609"/>
          </a:xfrm>
        </p:spPr>
        <p:txBody>
          <a:bodyPr/>
          <a:lstStyle>
            <a:lvl1pPr algn="ct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30621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D108E-2313-08B2-8CD6-81A6C655D2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FC34CB-5103-E488-6B5B-67813EAFA707}"/>
              </a:ext>
            </a:extLst>
          </p:cNvPr>
          <p:cNvSpPr>
            <a:spLocks noGrp="1"/>
          </p:cNvSpPr>
          <p:nvPr>
            <p:ph sz="half" idx="1"/>
          </p:nvPr>
        </p:nvSpPr>
        <p:spPr>
          <a:xfrm>
            <a:off x="838200" y="1062446"/>
            <a:ext cx="5181600" cy="5159245"/>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216941-3239-F7FD-6CFA-CD18532BE289}"/>
              </a:ext>
            </a:extLst>
          </p:cNvPr>
          <p:cNvSpPr>
            <a:spLocks noGrp="1"/>
          </p:cNvSpPr>
          <p:nvPr>
            <p:ph sz="half" idx="2"/>
          </p:nvPr>
        </p:nvSpPr>
        <p:spPr>
          <a:xfrm>
            <a:off x="6172200" y="1062446"/>
            <a:ext cx="5181600" cy="5159245"/>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2075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9DDB3-0EEC-BA15-E3DA-EC79DC52132F}"/>
              </a:ext>
            </a:extLst>
          </p:cNvPr>
          <p:cNvSpPr>
            <a:spLocks noGrp="1"/>
          </p:cNvSpPr>
          <p:nvPr>
            <p:ph type="title"/>
          </p:nvPr>
        </p:nvSpPr>
        <p:spPr>
          <a:xfrm>
            <a:off x="443060" y="216817"/>
            <a:ext cx="10712620" cy="565608"/>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69A591-1932-2216-937C-C7AC52820874}"/>
              </a:ext>
            </a:extLst>
          </p:cNvPr>
          <p:cNvSpPr>
            <a:spLocks noGrp="1"/>
          </p:cNvSpPr>
          <p:nvPr>
            <p:ph type="body" idx="1"/>
          </p:nvPr>
        </p:nvSpPr>
        <p:spPr>
          <a:xfrm>
            <a:off x="838200" y="1001894"/>
            <a:ext cx="5157787" cy="823912"/>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459CAC-8931-9C82-4EBE-A9B8D8B18B62}"/>
              </a:ext>
            </a:extLst>
          </p:cNvPr>
          <p:cNvSpPr>
            <a:spLocks noGrp="1"/>
          </p:cNvSpPr>
          <p:nvPr>
            <p:ph sz="half" idx="2"/>
          </p:nvPr>
        </p:nvSpPr>
        <p:spPr>
          <a:xfrm>
            <a:off x="838200" y="1825806"/>
            <a:ext cx="5157787" cy="4405312"/>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321D58-1757-B1CB-B2A7-9B56AC27432F}"/>
              </a:ext>
            </a:extLst>
          </p:cNvPr>
          <p:cNvSpPr>
            <a:spLocks noGrp="1"/>
          </p:cNvSpPr>
          <p:nvPr>
            <p:ph type="body" sz="quarter" idx="3"/>
          </p:nvPr>
        </p:nvSpPr>
        <p:spPr>
          <a:xfrm>
            <a:off x="6170612" y="1001894"/>
            <a:ext cx="5183188" cy="823912"/>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234436-4145-649E-3E70-57ED55FDE957}"/>
              </a:ext>
            </a:extLst>
          </p:cNvPr>
          <p:cNvSpPr>
            <a:spLocks noGrp="1"/>
          </p:cNvSpPr>
          <p:nvPr>
            <p:ph sz="quarter" idx="4"/>
          </p:nvPr>
        </p:nvSpPr>
        <p:spPr>
          <a:xfrm>
            <a:off x="6170612" y="1825805"/>
            <a:ext cx="5183188" cy="4405311"/>
          </a:xfrm>
        </p:spPr>
        <p:txBody>
          <a:bodyPr/>
          <a:lstStyle>
            <a:lvl1pPr>
              <a:defRPr>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6373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14.pn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Hexagon 15">
            <a:extLst>
              <a:ext uri="{FF2B5EF4-FFF2-40B4-BE49-F238E27FC236}">
                <a16:creationId xmlns:a16="http://schemas.microsoft.com/office/drawing/2014/main" id="{6604F8DA-403C-2F8F-511A-25FB53277FAB}"/>
              </a:ext>
            </a:extLst>
          </p:cNvPr>
          <p:cNvSpPr/>
          <p:nvPr userDrawn="1"/>
        </p:nvSpPr>
        <p:spPr>
          <a:xfrm>
            <a:off x="150829" y="135169"/>
            <a:ext cx="11806040"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7AAEFF93-B1E9-A33F-5211-D821C0BEE0AD}"/>
              </a:ext>
            </a:extLst>
          </p:cNvPr>
          <p:cNvSpPr>
            <a:spLocks noGrp="1"/>
          </p:cNvSpPr>
          <p:nvPr>
            <p:ph type="title"/>
          </p:nvPr>
        </p:nvSpPr>
        <p:spPr>
          <a:xfrm>
            <a:off x="480768" y="250146"/>
            <a:ext cx="10692330" cy="48499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0868E0-380B-4B1E-27C3-1FEC650436F2}"/>
              </a:ext>
            </a:extLst>
          </p:cNvPr>
          <p:cNvSpPr>
            <a:spLocks noGrp="1"/>
          </p:cNvSpPr>
          <p:nvPr>
            <p:ph type="body" idx="1"/>
          </p:nvPr>
        </p:nvSpPr>
        <p:spPr>
          <a:xfrm>
            <a:off x="838200" y="1046375"/>
            <a:ext cx="10515600" cy="53892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Logo&#10;&#10;Description automatically generated">
            <a:extLst>
              <a:ext uri="{FF2B5EF4-FFF2-40B4-BE49-F238E27FC236}">
                <a16:creationId xmlns:a16="http://schemas.microsoft.com/office/drawing/2014/main" id="{FE2BDC03-4377-6ED0-D37D-05D4FB7412C8}"/>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263489" y="40535"/>
            <a:ext cx="895487" cy="1005840"/>
          </a:xfrm>
          <a:prstGeom prst="rect">
            <a:avLst/>
          </a:prstGeom>
        </p:spPr>
      </p:pic>
    </p:spTree>
    <p:extLst>
      <p:ext uri="{BB962C8B-B14F-4D97-AF65-F5344CB8AC3E}">
        <p14:creationId xmlns:p14="http://schemas.microsoft.com/office/powerpoint/2010/main" val="2599784248"/>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Lst>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Hexagon 15">
            <a:extLst>
              <a:ext uri="{FF2B5EF4-FFF2-40B4-BE49-F238E27FC236}">
                <a16:creationId xmlns:a16="http://schemas.microsoft.com/office/drawing/2014/main" id="{6604F8DA-403C-2F8F-511A-25FB53277FAB}"/>
              </a:ext>
            </a:extLst>
          </p:cNvPr>
          <p:cNvSpPr/>
          <p:nvPr userDrawn="1"/>
        </p:nvSpPr>
        <p:spPr>
          <a:xfrm>
            <a:off x="150829" y="135171"/>
            <a:ext cx="11806040" cy="714949"/>
          </a:xfrm>
          <a:prstGeom prst="hexagon">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7AAEFF93-B1E9-A33F-5211-D821C0BEE0AD}"/>
              </a:ext>
            </a:extLst>
          </p:cNvPr>
          <p:cNvSpPr>
            <a:spLocks noGrp="1"/>
          </p:cNvSpPr>
          <p:nvPr>
            <p:ph type="title"/>
          </p:nvPr>
        </p:nvSpPr>
        <p:spPr>
          <a:xfrm>
            <a:off x="480768" y="250148"/>
            <a:ext cx="10692331" cy="48499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0868E0-380B-4B1E-27C3-1FEC650436F2}"/>
              </a:ext>
            </a:extLst>
          </p:cNvPr>
          <p:cNvSpPr>
            <a:spLocks noGrp="1"/>
          </p:cNvSpPr>
          <p:nvPr>
            <p:ph type="body" idx="1"/>
          </p:nvPr>
        </p:nvSpPr>
        <p:spPr>
          <a:xfrm>
            <a:off x="838200" y="1046377"/>
            <a:ext cx="10515600" cy="53892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Logo&#10;&#10;Description automatically generated">
            <a:extLst>
              <a:ext uri="{FF2B5EF4-FFF2-40B4-BE49-F238E27FC236}">
                <a16:creationId xmlns:a16="http://schemas.microsoft.com/office/drawing/2014/main" id="{FE2BDC03-4377-6ED0-D37D-05D4FB7412C8}"/>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11263490" y="40535"/>
            <a:ext cx="895487" cy="1005840"/>
          </a:xfrm>
          <a:prstGeom prst="rect">
            <a:avLst/>
          </a:prstGeom>
        </p:spPr>
      </p:pic>
    </p:spTree>
    <p:extLst>
      <p:ext uri="{BB962C8B-B14F-4D97-AF65-F5344CB8AC3E}">
        <p14:creationId xmlns:p14="http://schemas.microsoft.com/office/powerpoint/2010/main" val="11858836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Lst>
  <p:txStyles>
    <p:titleStyle>
      <a:lvl1pPr algn="ctr" defTabSz="685800" rtl="0" eaLnBrk="1" latinLnBrk="0" hangingPunct="1">
        <a:lnSpc>
          <a:spcPct val="90000"/>
        </a:lnSpc>
        <a:spcBef>
          <a:spcPct val="0"/>
        </a:spcBef>
        <a:buNone/>
        <a:defRPr sz="33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7FF64D09_E4DE8DD4.xml"/><Relationship Id="rId2" Type="http://schemas.openxmlformats.org/officeDocument/2006/relationships/notesSlide" Target="../notesSlides/notesSlide15.xml"/><Relationship Id="rId1" Type="http://schemas.openxmlformats.org/officeDocument/2006/relationships/slideLayout" Target="../slideLayouts/slideLayout39.xml"/><Relationship Id="rId5" Type="http://schemas.openxmlformats.org/officeDocument/2006/relationships/hyperlink" Target="http://www.oregon.gov/DOC" TargetMode="Externa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7FF64CF0_66665DA1.xm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9.sv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microsoft.com/office/2018/10/relationships/comments" Target="../comments/modernComment_7FF64CF4_FEA03F0E.xml"/><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7FF64D03_5B63BA16.xm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26" Type="http://schemas.openxmlformats.org/officeDocument/2006/relationships/image" Target="../media/image2.png"/><Relationship Id="rId39" Type="http://schemas.openxmlformats.org/officeDocument/2006/relationships/image" Target="../media/image78.png"/><Relationship Id="rId3" Type="http://schemas.openxmlformats.org/officeDocument/2006/relationships/image" Target="../media/image43.png"/><Relationship Id="rId21" Type="http://schemas.openxmlformats.org/officeDocument/2006/relationships/image" Target="../media/image61.jpeg"/><Relationship Id="rId34" Type="http://schemas.openxmlformats.org/officeDocument/2006/relationships/image" Target="../media/image73.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5" Type="http://schemas.openxmlformats.org/officeDocument/2006/relationships/image" Target="../media/image65.png"/><Relationship Id="rId33" Type="http://schemas.openxmlformats.org/officeDocument/2006/relationships/image" Target="../media/image72.png"/><Relationship Id="rId38" Type="http://schemas.openxmlformats.org/officeDocument/2006/relationships/image" Target="../media/image77.png"/><Relationship Id="rId2" Type="http://schemas.openxmlformats.org/officeDocument/2006/relationships/notesSlide" Target="../notesSlides/notesSlide26.xml"/><Relationship Id="rId16" Type="http://schemas.openxmlformats.org/officeDocument/2006/relationships/image" Target="../media/image56.png"/><Relationship Id="rId20" Type="http://schemas.openxmlformats.org/officeDocument/2006/relationships/image" Target="../media/image60.png"/><Relationship Id="rId29" Type="http://schemas.openxmlformats.org/officeDocument/2006/relationships/image" Target="../media/image68.png"/><Relationship Id="rId41" Type="http://schemas.openxmlformats.org/officeDocument/2006/relationships/image" Target="../media/image80.png"/><Relationship Id="rId1" Type="http://schemas.openxmlformats.org/officeDocument/2006/relationships/slideLayout" Target="../slideLayouts/slideLayout10.xml"/><Relationship Id="rId6" Type="http://schemas.openxmlformats.org/officeDocument/2006/relationships/image" Target="../media/image46.png"/><Relationship Id="rId11" Type="http://schemas.openxmlformats.org/officeDocument/2006/relationships/image" Target="../media/image51.png"/><Relationship Id="rId24" Type="http://schemas.openxmlformats.org/officeDocument/2006/relationships/image" Target="../media/image64.png"/><Relationship Id="rId32" Type="http://schemas.openxmlformats.org/officeDocument/2006/relationships/image" Target="../media/image71.png"/><Relationship Id="rId37" Type="http://schemas.openxmlformats.org/officeDocument/2006/relationships/image" Target="../media/image76.png"/><Relationship Id="rId40" Type="http://schemas.openxmlformats.org/officeDocument/2006/relationships/image" Target="../media/image79.png"/><Relationship Id="rId5" Type="http://schemas.openxmlformats.org/officeDocument/2006/relationships/image" Target="../media/image45.jpeg"/><Relationship Id="rId15" Type="http://schemas.openxmlformats.org/officeDocument/2006/relationships/image" Target="../media/image55.jpeg"/><Relationship Id="rId23" Type="http://schemas.openxmlformats.org/officeDocument/2006/relationships/image" Target="../media/image63.jpeg"/><Relationship Id="rId28" Type="http://schemas.openxmlformats.org/officeDocument/2006/relationships/image" Target="../media/image67.png"/><Relationship Id="rId36" Type="http://schemas.openxmlformats.org/officeDocument/2006/relationships/image" Target="../media/image75.png"/><Relationship Id="rId10" Type="http://schemas.openxmlformats.org/officeDocument/2006/relationships/image" Target="../media/image50.png"/><Relationship Id="rId19" Type="http://schemas.openxmlformats.org/officeDocument/2006/relationships/image" Target="../media/image59.png"/><Relationship Id="rId31" Type="http://schemas.openxmlformats.org/officeDocument/2006/relationships/image" Target="../media/image70.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jpeg"/><Relationship Id="rId22" Type="http://schemas.openxmlformats.org/officeDocument/2006/relationships/image" Target="../media/image62.jpeg"/><Relationship Id="rId27" Type="http://schemas.openxmlformats.org/officeDocument/2006/relationships/image" Target="../media/image66.png"/><Relationship Id="rId30" Type="http://schemas.openxmlformats.org/officeDocument/2006/relationships/image" Target="../media/image69.png"/><Relationship Id="rId35"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microsoft.com/office/2018/10/relationships/comments" Target="../comments/modernComment_7FF64CE9_9697102B.xm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195E5593-0795-179D-811D-77DD8876DD62}"/>
              </a:ext>
            </a:extLst>
          </p:cNvPr>
          <p:cNvPicPr>
            <a:picLocks noGrp="1" noChangeAspect="1"/>
          </p:cNvPicPr>
          <p:nvPr>
            <p:ph type="pic" sz="quarter" idx="15"/>
          </p:nvPr>
        </p:nvPicPr>
        <p:blipFill>
          <a:blip r:embed="rId3"/>
          <a:srcRect t="12522" b="12522"/>
          <a:stretch>
            <a:fillRect/>
          </a:stretch>
        </p:blipFill>
        <p:spPr>
          <a:xfrm flipH="1">
            <a:off x="0" y="0"/>
            <a:ext cx="12192000" cy="6858000"/>
          </a:xfrm>
          <a:prstGeom prst="rect">
            <a:avLst/>
          </a:prstGeom>
        </p:spPr>
      </p:pic>
      <p:sp>
        <p:nvSpPr>
          <p:cNvPr id="3" name="Content Placeholder 2">
            <a:extLst>
              <a:ext uri="{FF2B5EF4-FFF2-40B4-BE49-F238E27FC236}">
                <a16:creationId xmlns:a16="http://schemas.microsoft.com/office/drawing/2014/main" id="{22B1B9A0-6B44-3A24-5913-454040CE825E}"/>
              </a:ext>
            </a:extLst>
          </p:cNvPr>
          <p:cNvSpPr>
            <a:spLocks noGrp="1"/>
          </p:cNvSpPr>
          <p:nvPr>
            <p:ph sz="quarter" idx="14"/>
          </p:nvPr>
        </p:nvSpPr>
        <p:spPr>
          <a:effectLst>
            <a:outerShdw blurRad="101600" dist="88900" dir="2700000" algn="tl" rotWithShape="0">
              <a:prstClr val="black">
                <a:alpha val="0"/>
              </a:prstClr>
            </a:outerShdw>
          </a:effectLst>
        </p:spPr>
        <p:txBody>
          <a:bodyPr/>
          <a:lstStyle/>
          <a:p>
            <a:endParaRPr lang="en-US"/>
          </a:p>
        </p:txBody>
      </p:sp>
      <p:sp>
        <p:nvSpPr>
          <p:cNvPr id="4" name="Title 3">
            <a:extLst>
              <a:ext uri="{FF2B5EF4-FFF2-40B4-BE49-F238E27FC236}">
                <a16:creationId xmlns:a16="http://schemas.microsoft.com/office/drawing/2014/main" id="{5C9CEB88-84A1-4456-48E6-43B1C59B60DB}"/>
              </a:ext>
            </a:extLst>
          </p:cNvPr>
          <p:cNvSpPr>
            <a:spLocks noGrp="1"/>
          </p:cNvSpPr>
          <p:nvPr>
            <p:ph type="ctrTitle"/>
          </p:nvPr>
        </p:nvSpPr>
        <p:spPr>
          <a:xfrm>
            <a:off x="751553" y="633045"/>
            <a:ext cx="4790631" cy="2971801"/>
          </a:xfrm>
        </p:spPr>
        <p:txBody>
          <a:bodyPr>
            <a:normAutofit fontScale="90000"/>
          </a:bodyPr>
          <a:lstStyle/>
          <a:p>
            <a:r>
              <a:rPr lang="en-US"/>
              <a:t>Gender Informed Practices Assessment </a:t>
            </a:r>
          </a:p>
        </p:txBody>
      </p:sp>
      <p:sp>
        <p:nvSpPr>
          <p:cNvPr id="5" name="Subtitle 4">
            <a:extLst>
              <a:ext uri="{FF2B5EF4-FFF2-40B4-BE49-F238E27FC236}">
                <a16:creationId xmlns:a16="http://schemas.microsoft.com/office/drawing/2014/main" id="{F989521F-093B-E243-DAAF-A447651285E7}"/>
              </a:ext>
            </a:extLst>
          </p:cNvPr>
          <p:cNvSpPr>
            <a:spLocks noGrp="1"/>
          </p:cNvSpPr>
          <p:nvPr>
            <p:ph type="subTitle" idx="1"/>
          </p:nvPr>
        </p:nvSpPr>
        <p:spPr>
          <a:xfrm>
            <a:off x="751553" y="3827991"/>
            <a:ext cx="4790631" cy="1894412"/>
          </a:xfrm>
        </p:spPr>
        <p:txBody>
          <a:bodyPr/>
          <a:lstStyle/>
          <a:p>
            <a:r>
              <a:rPr lang="en-US"/>
              <a:t>Director Michael Reese</a:t>
            </a:r>
          </a:p>
          <a:p>
            <a:r>
              <a:rPr lang="en-US"/>
              <a:t>Deputy Director Heidi Steward</a:t>
            </a:r>
          </a:p>
        </p:txBody>
      </p:sp>
      <p:sp>
        <p:nvSpPr>
          <p:cNvPr id="6" name="Online Image Placeholder 5">
            <a:extLst>
              <a:ext uri="{FF2B5EF4-FFF2-40B4-BE49-F238E27FC236}">
                <a16:creationId xmlns:a16="http://schemas.microsoft.com/office/drawing/2014/main" id="{EABB2624-AADE-992D-0B25-4137E1F2E586}"/>
              </a:ext>
            </a:extLst>
          </p:cNvPr>
          <p:cNvSpPr>
            <a:spLocks noGrp="1"/>
          </p:cNvSpPr>
          <p:nvPr>
            <p:ph type="clipArt" sz="quarter" idx="13"/>
          </p:nvPr>
        </p:nvSpPr>
        <p:spPr/>
        <p:txBody>
          <a:bodyPr/>
          <a:lstStyle/>
          <a:p>
            <a:endParaRPr lang="en-US"/>
          </a:p>
        </p:txBody>
      </p:sp>
      <p:sp>
        <p:nvSpPr>
          <p:cNvPr id="7" name="Online Image Placeholder 6">
            <a:extLst>
              <a:ext uri="{FF2B5EF4-FFF2-40B4-BE49-F238E27FC236}">
                <a16:creationId xmlns:a16="http://schemas.microsoft.com/office/drawing/2014/main" id="{711B27E8-8472-DE2C-B758-63C9A4D8D836}"/>
              </a:ext>
            </a:extLst>
          </p:cNvPr>
          <p:cNvSpPr>
            <a:spLocks noGrp="1"/>
          </p:cNvSpPr>
          <p:nvPr>
            <p:ph type="clipArt" sz="quarter" idx="16"/>
          </p:nvPr>
        </p:nvSpPr>
        <p:spPr>
          <a:xfrm>
            <a:off x="751553" y="3622430"/>
            <a:ext cx="4789487" cy="47154"/>
          </a:xfrm>
        </p:spPr>
        <p:txBody>
          <a:bodyPr>
            <a:normAutofit fontScale="25000" lnSpcReduction="20000"/>
          </a:bodyPr>
          <a:lstStyle/>
          <a:p>
            <a:endParaRPr lang="en-US"/>
          </a:p>
        </p:txBody>
      </p:sp>
    </p:spTree>
    <p:extLst>
      <p:ext uri="{BB962C8B-B14F-4D97-AF65-F5344CB8AC3E}">
        <p14:creationId xmlns:p14="http://schemas.microsoft.com/office/powerpoint/2010/main" val="3843872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B19393-BBCF-8A9B-53A2-1856C4FA10B5}"/>
              </a:ext>
            </a:extLst>
          </p:cNvPr>
          <p:cNvSpPr/>
          <p:nvPr/>
        </p:nvSpPr>
        <p:spPr>
          <a:xfrm>
            <a:off x="5567881" y="3956745"/>
            <a:ext cx="6382941" cy="27337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05CBC328-5E84-5A6B-11AF-AAD65AF08FA5}"/>
              </a:ext>
            </a:extLst>
          </p:cNvPr>
          <p:cNvSpPr/>
          <p:nvPr/>
        </p:nvSpPr>
        <p:spPr>
          <a:xfrm>
            <a:off x="241177" y="1032137"/>
            <a:ext cx="5181600" cy="2816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693A1-68C5-DFCA-3E6E-01F8C7A8B4E0}"/>
              </a:ext>
            </a:extLst>
          </p:cNvPr>
          <p:cNvSpPr>
            <a:spLocks noGrp="1"/>
          </p:cNvSpPr>
          <p:nvPr>
            <p:ph type="title"/>
          </p:nvPr>
        </p:nvSpPr>
        <p:spPr/>
        <p:txBody>
          <a:bodyPr>
            <a:normAutofit fontScale="90000"/>
          </a:bodyPr>
          <a:lstStyle/>
          <a:p>
            <a:r>
              <a:rPr lang="en-US" dirty="0"/>
              <a:t>GIPA Implementation Team: PREA</a:t>
            </a:r>
          </a:p>
        </p:txBody>
      </p:sp>
      <p:sp>
        <p:nvSpPr>
          <p:cNvPr id="4" name="Subtitle 3">
            <a:extLst>
              <a:ext uri="{FF2B5EF4-FFF2-40B4-BE49-F238E27FC236}">
                <a16:creationId xmlns:a16="http://schemas.microsoft.com/office/drawing/2014/main" id="{96572CB0-3F20-CE9D-7775-9A337A1C9B8E}"/>
              </a:ext>
            </a:extLst>
          </p:cNvPr>
          <p:cNvSpPr>
            <a:spLocks noGrp="1"/>
          </p:cNvSpPr>
          <p:nvPr>
            <p:ph sz="half" idx="1"/>
          </p:nvPr>
        </p:nvSpPr>
        <p:spPr>
          <a:xfrm>
            <a:off x="241178" y="3956744"/>
            <a:ext cx="5181599" cy="2733767"/>
          </a:xfrm>
        </p:spPr>
        <p:txBody>
          <a:bodyPr vert="horz" lIns="91440" tIns="45720" rIns="91440" bIns="45720" rtlCol="0" anchor="t">
            <a:noAutofit/>
          </a:bodyPr>
          <a:lstStyle/>
          <a:p>
            <a:pPr marL="0" indent="0" algn="l">
              <a:buNone/>
            </a:pPr>
            <a:r>
              <a:rPr lang="en-US" sz="2400" b="1" dirty="0">
                <a:latin typeface="Aptos"/>
              </a:rPr>
              <a:t>Progress highlights</a:t>
            </a:r>
            <a:r>
              <a:rPr lang="en-US" sz="2400" b="1" dirty="0">
                <a:solidFill>
                  <a:srgbClr val="FF0000"/>
                </a:solidFill>
                <a:latin typeface="Aptos"/>
              </a:rPr>
              <a:t> </a:t>
            </a:r>
            <a:r>
              <a:rPr lang="en-US" sz="2400" b="1" dirty="0">
                <a:latin typeface="Aptos"/>
              </a:rPr>
              <a:t>to date:</a:t>
            </a:r>
          </a:p>
          <a:p>
            <a:r>
              <a:rPr lang="en-US" sz="2000" dirty="0">
                <a:latin typeface="Aptos"/>
              </a:rPr>
              <a:t>Established a full-time PREA Compliance Manager who reports directly to the OIG in the Director’s office.</a:t>
            </a:r>
          </a:p>
          <a:p>
            <a:r>
              <a:rPr lang="en-US" sz="2000" dirty="0">
                <a:latin typeface="Aptos"/>
              </a:rPr>
              <a:t>Established a full-time Sexual Abuse Liaison to lead the Sexual Abuse Response Team at CCCF.</a:t>
            </a:r>
          </a:p>
          <a:p>
            <a:r>
              <a:rPr lang="en-US" sz="2000" dirty="0">
                <a:latin typeface="Aptos"/>
              </a:rPr>
              <a:t>Now advancing 28 recommendations.</a:t>
            </a:r>
          </a:p>
          <a:p>
            <a:pPr marL="0" indent="0" algn="l">
              <a:buNone/>
            </a:pPr>
            <a:r>
              <a:rPr lang="en-US" sz="2400" b="1" dirty="0">
                <a:latin typeface="Aptos"/>
              </a:rPr>
              <a:t> </a:t>
            </a:r>
          </a:p>
          <a:p>
            <a:pPr marL="0" indent="0" algn="l">
              <a:buNone/>
            </a:pPr>
            <a:endParaRPr lang="en-US" sz="2400" b="1" dirty="0">
              <a:latin typeface="Aptos"/>
            </a:endParaRPr>
          </a:p>
        </p:txBody>
      </p:sp>
      <p:sp>
        <p:nvSpPr>
          <p:cNvPr id="5" name="Text Placeholder 4">
            <a:extLst>
              <a:ext uri="{FF2B5EF4-FFF2-40B4-BE49-F238E27FC236}">
                <a16:creationId xmlns:a16="http://schemas.microsoft.com/office/drawing/2014/main" id="{5BF4C485-C57F-2351-E4B2-A0CCDCE846D0}"/>
              </a:ext>
            </a:extLst>
          </p:cNvPr>
          <p:cNvSpPr>
            <a:spLocks noGrp="1"/>
          </p:cNvSpPr>
          <p:nvPr>
            <p:ph sz="half" idx="2"/>
          </p:nvPr>
        </p:nvSpPr>
        <p:spPr>
          <a:xfrm>
            <a:off x="257350" y="1230045"/>
            <a:ext cx="5181600" cy="2816347"/>
          </a:xfrm>
        </p:spPr>
        <p:txBody>
          <a:bodyPr>
            <a:normAutofit/>
          </a:bodyPr>
          <a:lstStyle/>
          <a:p>
            <a:r>
              <a:rPr lang="en-US" sz="2400" b="1" u="sng" dirty="0">
                <a:solidFill>
                  <a:schemeClr val="bg1"/>
                </a:solidFill>
                <a:latin typeface="Aptos Light" panose="020B0004020202020204" pitchFamily="34" charset="0"/>
              </a:rPr>
              <a:t>Charge:</a:t>
            </a:r>
            <a:r>
              <a:rPr lang="en-US" sz="2400" b="1" dirty="0">
                <a:solidFill>
                  <a:schemeClr val="bg1"/>
                </a:solidFill>
                <a:latin typeface="Aptos Light" panose="020B0004020202020204" pitchFamily="34" charset="0"/>
              </a:rPr>
              <a:t>  </a:t>
            </a:r>
            <a:r>
              <a:rPr lang="en-US" sz="2400" dirty="0">
                <a:solidFill>
                  <a:schemeClr val="bg1"/>
                </a:solidFill>
                <a:effectLst/>
                <a:latin typeface="Aptos Light" panose="020B0004020202020204" pitchFamily="34" charset="0"/>
                <a:ea typeface="Times New Roman" panose="02020603050405020304" pitchFamily="18" charset="0"/>
              </a:rPr>
              <a:t>Improve PREA policies and procedures.</a:t>
            </a:r>
          </a:p>
          <a:p>
            <a:pPr marL="0" indent="0">
              <a:buNone/>
            </a:pPr>
            <a:endParaRPr lang="en-US" sz="900" dirty="0">
              <a:solidFill>
                <a:schemeClr val="bg1"/>
              </a:solidFill>
              <a:effectLst/>
              <a:latin typeface="Aptos Light" panose="020B0004020202020204" pitchFamily="34" charset="0"/>
              <a:ea typeface="Times New Roman" panose="02020603050405020304" pitchFamily="18" charset="0"/>
            </a:endParaRPr>
          </a:p>
          <a:p>
            <a:r>
              <a:rPr lang="en-US" sz="2400" b="1" u="sng" dirty="0">
                <a:solidFill>
                  <a:schemeClr val="bg1"/>
                </a:solidFill>
                <a:latin typeface="Aptos Light" panose="020B0004020202020204" pitchFamily="34" charset="0"/>
              </a:rPr>
              <a:t>Goal:</a:t>
            </a:r>
            <a:r>
              <a:rPr lang="en-US" sz="2400" b="1" dirty="0">
                <a:solidFill>
                  <a:schemeClr val="bg1"/>
                </a:solidFill>
                <a:latin typeface="Aptos Light" panose="020B0004020202020204" pitchFamily="34" charset="0"/>
              </a:rPr>
              <a:t>  </a:t>
            </a:r>
            <a:r>
              <a:rPr lang="en-US" sz="2400" dirty="0">
                <a:solidFill>
                  <a:schemeClr val="bg1"/>
                </a:solidFill>
                <a:effectLst/>
                <a:latin typeface="Aptos Light" panose="020B0004020202020204" pitchFamily="34" charset="0"/>
                <a:ea typeface="Times New Roman" panose="02020603050405020304" pitchFamily="18" charset="0"/>
                <a:cs typeface="Times New Roman" panose="02020603050405020304" pitchFamily="18" charset="0"/>
              </a:rPr>
              <a:t>Ensure physical safety and psychological well-being for all AICs and staff, including protection from sexual assault and retaliation.</a:t>
            </a:r>
          </a:p>
          <a:p>
            <a:endParaRPr lang="en-US" sz="2400" dirty="0">
              <a:solidFill>
                <a:schemeClr val="bg1"/>
              </a:solidFill>
              <a:effectLst/>
              <a:latin typeface="Aptos Light" panose="020B0004020202020204" pitchFamily="34" charset="0"/>
              <a:ea typeface="Times New Roman" panose="02020603050405020304" pitchFamily="18" charset="0"/>
              <a:cs typeface="Times New Roman" panose="02020603050405020304" pitchFamily="18" charset="0"/>
            </a:endParaRPr>
          </a:p>
        </p:txBody>
      </p:sp>
      <p:sp>
        <p:nvSpPr>
          <p:cNvPr id="10" name="Picture Placeholder 9">
            <a:extLst>
              <a:ext uri="{FF2B5EF4-FFF2-40B4-BE49-F238E27FC236}">
                <a16:creationId xmlns:a16="http://schemas.microsoft.com/office/drawing/2014/main" id="{2903C3DE-C076-E37B-4D4F-C7F2347843E1}"/>
              </a:ext>
            </a:extLst>
          </p:cNvPr>
          <p:cNvSpPr>
            <a:spLocks noGrp="1"/>
          </p:cNvSpPr>
          <p:nvPr>
            <p:ph type="pic" sz="quarter" idx="4294967295"/>
          </p:nvPr>
        </p:nvSpPr>
        <p:spPr>
          <a:xfrm>
            <a:off x="5584053" y="4400758"/>
            <a:ext cx="3312848" cy="2245850"/>
          </a:xfrm>
          <a:effectLst>
            <a:outerShdw blurRad="76200" dist="76200" dir="2700000" algn="tl" rotWithShape="0">
              <a:schemeClr val="bg1">
                <a:alpha val="40000"/>
              </a:schemeClr>
            </a:outerShdw>
          </a:effectLst>
        </p:spPr>
        <p:txBody>
          <a:bodyPr>
            <a:normAutofit fontScale="25000" lnSpcReduction="20000"/>
          </a:bodyPr>
          <a:lstStyle/>
          <a:p>
            <a:pPr marL="0" indent="0">
              <a:buNone/>
            </a:pPr>
            <a:endParaRPr lang="en-US" sz="1200" dirty="0"/>
          </a:p>
          <a:p>
            <a:pPr marL="342900" indent="-342900">
              <a:buFont typeface="Arial" panose="020B0604020202020204" pitchFamily="34" charset="0"/>
              <a:buChar char="•"/>
            </a:pPr>
            <a:r>
              <a:rPr lang="en-US" sz="7200" b="1" dirty="0"/>
              <a:t>Gary Ninman</a:t>
            </a:r>
            <a:r>
              <a:rPr lang="en-US" sz="7200" dirty="0"/>
              <a:t>, DOC Inspector General (Lead)</a:t>
            </a:r>
          </a:p>
          <a:p>
            <a:pPr marL="342900" indent="-342900">
              <a:buFont typeface="Arial" panose="020B0604020202020204" pitchFamily="34" charset="0"/>
              <a:buChar char="•"/>
            </a:pPr>
            <a:r>
              <a:rPr lang="en-US" sz="7200" b="1" dirty="0"/>
              <a:t>Ericka Sage</a:t>
            </a:r>
            <a:r>
              <a:rPr lang="en-US" sz="7200" dirty="0"/>
              <a:t>, PREA Administrator</a:t>
            </a:r>
          </a:p>
          <a:p>
            <a:pPr marL="342900" indent="-342900">
              <a:buFont typeface="Arial" panose="020B0604020202020204" pitchFamily="34" charset="0"/>
              <a:buChar char="•"/>
            </a:pPr>
            <a:r>
              <a:rPr lang="en-US" sz="7200" b="1" dirty="0"/>
              <a:t>Amanda van </a:t>
            </a:r>
            <a:r>
              <a:rPr lang="en-US" sz="7200" b="1" dirty="0" err="1"/>
              <a:t>Arcken</a:t>
            </a:r>
            <a:r>
              <a:rPr lang="en-US" sz="7200" dirty="0"/>
              <a:t>, PREA Captain</a:t>
            </a:r>
          </a:p>
          <a:p>
            <a:pPr marL="342900" indent="-342900">
              <a:buFont typeface="Arial" panose="020B0604020202020204" pitchFamily="34" charset="0"/>
              <a:buChar char="•"/>
            </a:pPr>
            <a:r>
              <a:rPr lang="en-US" sz="7200" b="1" dirty="0"/>
              <a:t>Chris </a:t>
            </a:r>
            <a:r>
              <a:rPr lang="en-US" sz="7200" b="1" dirty="0" err="1"/>
              <a:t>Arnoux</a:t>
            </a:r>
            <a:r>
              <a:rPr lang="en-US" sz="7200" dirty="0"/>
              <a:t>, PREA Coordinator	</a:t>
            </a:r>
          </a:p>
          <a:p>
            <a:pPr lvl="1"/>
            <a:endParaRPr lang="en-US" sz="2800" dirty="0"/>
          </a:p>
        </p:txBody>
      </p:sp>
      <p:sp>
        <p:nvSpPr>
          <p:cNvPr id="14" name="TextBox 13">
            <a:extLst>
              <a:ext uri="{FF2B5EF4-FFF2-40B4-BE49-F238E27FC236}">
                <a16:creationId xmlns:a16="http://schemas.microsoft.com/office/drawing/2014/main" id="{8ABEB3F2-1F3E-1DE8-9F39-CC98C3700FF3}"/>
              </a:ext>
            </a:extLst>
          </p:cNvPr>
          <p:cNvSpPr txBox="1"/>
          <p:nvPr/>
        </p:nvSpPr>
        <p:spPr>
          <a:xfrm>
            <a:off x="8896901" y="4368645"/>
            <a:ext cx="3051010" cy="2308324"/>
          </a:xfrm>
          <a:prstGeom prst="rect">
            <a:avLst/>
          </a:prstGeom>
          <a:noFill/>
        </p:spPr>
        <p:txBody>
          <a:bodyPr wrap="square" rtlCol="0">
            <a:spAutoFit/>
          </a:bodyPr>
          <a:lstStyle/>
          <a:p>
            <a:pPr marL="342900" indent="-342900">
              <a:buFont typeface="Arial" panose="020B0604020202020204" pitchFamily="34" charset="0"/>
              <a:buChar char="•"/>
            </a:pPr>
            <a:r>
              <a:rPr lang="en-US" sz="1800" b="1" dirty="0"/>
              <a:t>Laura Hinkle</a:t>
            </a:r>
            <a:r>
              <a:rPr lang="en-US" sz="1800" dirty="0"/>
              <a:t>, CCCF PREA Compliance </a:t>
            </a:r>
            <a:r>
              <a:rPr lang="en-US" sz="1800" dirty="0" err="1"/>
              <a:t>Mgr</a:t>
            </a:r>
            <a:endParaRPr lang="en-US" sz="1800" dirty="0"/>
          </a:p>
          <a:p>
            <a:pPr marL="342900" indent="-342900">
              <a:buFont typeface="Arial" panose="020B0604020202020204" pitchFamily="34" charset="0"/>
              <a:buChar char="•"/>
            </a:pPr>
            <a:r>
              <a:rPr lang="en-US" sz="1800" b="1" dirty="0"/>
              <a:t>Amanda Mooney</a:t>
            </a:r>
            <a:r>
              <a:rPr lang="en-US" sz="1800" dirty="0"/>
              <a:t>, CCCF Sexual Abuse Liaison</a:t>
            </a:r>
          </a:p>
          <a:p>
            <a:pPr marL="342900" indent="-342900">
              <a:buFont typeface="Arial" panose="020B0604020202020204" pitchFamily="34" charset="0"/>
              <a:buChar char="•"/>
            </a:pPr>
            <a:r>
              <a:rPr lang="en-US" b="1" dirty="0"/>
              <a:t>(Pending) </a:t>
            </a:r>
            <a:r>
              <a:rPr lang="en-US" sz="1800" dirty="0"/>
              <a:t>Director, Center for Hope and Safety </a:t>
            </a:r>
          </a:p>
          <a:p>
            <a:pPr marL="342900" indent="-342900">
              <a:buFont typeface="Arial" panose="020B0604020202020204" pitchFamily="34" charset="0"/>
              <a:buChar char="•"/>
            </a:pPr>
            <a:r>
              <a:rPr lang="en-US" sz="1800" b="1" dirty="0"/>
              <a:t>Kendra </a:t>
            </a:r>
            <a:r>
              <a:rPr lang="en-US" sz="1800" b="1" dirty="0" err="1"/>
              <a:t>Stidhem</a:t>
            </a:r>
            <a:r>
              <a:rPr lang="en-US" sz="1800" dirty="0"/>
              <a:t>, Lane County Behavioral Health</a:t>
            </a:r>
          </a:p>
        </p:txBody>
      </p:sp>
      <p:sp>
        <p:nvSpPr>
          <p:cNvPr id="15" name="TextBox 14">
            <a:extLst>
              <a:ext uri="{FF2B5EF4-FFF2-40B4-BE49-F238E27FC236}">
                <a16:creationId xmlns:a16="http://schemas.microsoft.com/office/drawing/2014/main" id="{377E76A3-2AAF-5BFE-A120-B32978B25EDA}"/>
              </a:ext>
            </a:extLst>
          </p:cNvPr>
          <p:cNvSpPr txBox="1"/>
          <p:nvPr/>
        </p:nvSpPr>
        <p:spPr>
          <a:xfrm>
            <a:off x="5551708" y="3956744"/>
            <a:ext cx="2914497" cy="400110"/>
          </a:xfrm>
          <a:prstGeom prst="rect">
            <a:avLst/>
          </a:prstGeom>
          <a:noFill/>
        </p:spPr>
        <p:txBody>
          <a:bodyPr wrap="square" rtlCol="0">
            <a:spAutoFit/>
          </a:bodyPr>
          <a:lstStyle/>
          <a:p>
            <a:r>
              <a:rPr lang="en-US" sz="2000" b="1"/>
              <a:t>Team members:</a:t>
            </a:r>
          </a:p>
        </p:txBody>
      </p:sp>
      <p:pic>
        <p:nvPicPr>
          <p:cNvPr id="7" name="Picture 6" descr="A person holding a kite&#10;&#10;AI-generated content may be incorrect.">
            <a:extLst>
              <a:ext uri="{FF2B5EF4-FFF2-40B4-BE49-F238E27FC236}">
                <a16:creationId xmlns:a16="http://schemas.microsoft.com/office/drawing/2014/main" id="{A1EAB470-9F5B-EBEA-4774-130CAF8AF7FA}"/>
              </a:ext>
            </a:extLst>
          </p:cNvPr>
          <p:cNvPicPr>
            <a:picLocks noChangeAspect="1"/>
          </p:cNvPicPr>
          <p:nvPr/>
        </p:nvPicPr>
        <p:blipFill rotWithShape="1">
          <a:blip r:embed="rId3">
            <a:extLst>
              <a:ext uri="{28A0092B-C50C-407E-A947-70E740481C1C}">
                <a14:useLocalDpi xmlns:a14="http://schemas.microsoft.com/office/drawing/2010/main" val="0"/>
              </a:ext>
            </a:extLst>
          </a:blip>
          <a:srcRect l="-82" t="19560" r="-200" b="21609"/>
          <a:stretch/>
        </p:blipFill>
        <p:spPr>
          <a:xfrm>
            <a:off x="5597164" y="1032137"/>
            <a:ext cx="6400988" cy="2816347"/>
          </a:xfrm>
          <a:prstGeom prst="rect">
            <a:avLst/>
          </a:prstGeom>
        </p:spPr>
      </p:pic>
      <p:pic>
        <p:nvPicPr>
          <p:cNvPr id="11" name="Picture 10" descr="A person standing in front of a group of people&#10;&#10;AI-generated content may be incorrect.">
            <a:extLst>
              <a:ext uri="{FF2B5EF4-FFF2-40B4-BE49-F238E27FC236}">
                <a16:creationId xmlns:a16="http://schemas.microsoft.com/office/drawing/2014/main" id="{4D52053C-390C-7B97-4742-C7FD6462FCF2}"/>
              </a:ext>
            </a:extLst>
          </p:cNvPr>
          <p:cNvPicPr>
            <a:picLocks noChangeAspect="1"/>
          </p:cNvPicPr>
          <p:nvPr/>
        </p:nvPicPr>
        <p:blipFill rotWithShape="1">
          <a:blip r:embed="rId4">
            <a:extLst>
              <a:ext uri="{28A0092B-C50C-407E-A947-70E740481C1C}">
                <a14:useLocalDpi xmlns:a14="http://schemas.microsoft.com/office/drawing/2010/main" val="0"/>
              </a:ext>
            </a:extLst>
          </a:blip>
          <a:srcRect l="25316" t="25450" r="476" b="50000"/>
          <a:stretch/>
        </p:blipFill>
        <p:spPr>
          <a:xfrm>
            <a:off x="5613337" y="1032135"/>
            <a:ext cx="6384816" cy="2816349"/>
          </a:xfrm>
          <a:prstGeom prst="rect">
            <a:avLst/>
          </a:prstGeom>
        </p:spPr>
      </p:pic>
    </p:spTree>
    <p:extLst>
      <p:ext uri="{BB962C8B-B14F-4D97-AF65-F5344CB8AC3E}">
        <p14:creationId xmlns:p14="http://schemas.microsoft.com/office/powerpoint/2010/main" val="86604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B19393-BBCF-8A9B-53A2-1856C4FA10B5}"/>
              </a:ext>
            </a:extLst>
          </p:cNvPr>
          <p:cNvSpPr/>
          <p:nvPr/>
        </p:nvSpPr>
        <p:spPr>
          <a:xfrm>
            <a:off x="5567881" y="3956745"/>
            <a:ext cx="6382941" cy="27337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05CBC328-5E84-5A6B-11AF-AAD65AF08FA5}"/>
              </a:ext>
            </a:extLst>
          </p:cNvPr>
          <p:cNvSpPr/>
          <p:nvPr/>
        </p:nvSpPr>
        <p:spPr>
          <a:xfrm>
            <a:off x="241177" y="1032137"/>
            <a:ext cx="5181600" cy="2816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693A1-68C5-DFCA-3E6E-01F8C7A8B4E0}"/>
              </a:ext>
            </a:extLst>
          </p:cNvPr>
          <p:cNvSpPr>
            <a:spLocks noGrp="1"/>
          </p:cNvSpPr>
          <p:nvPr>
            <p:ph type="title"/>
          </p:nvPr>
        </p:nvSpPr>
        <p:spPr/>
        <p:txBody>
          <a:bodyPr>
            <a:normAutofit fontScale="90000"/>
          </a:bodyPr>
          <a:lstStyle/>
          <a:p>
            <a:r>
              <a:rPr lang="en-US"/>
              <a:t>GIPA Implementation Team: Staff Training &amp; Facility Culture </a:t>
            </a:r>
          </a:p>
        </p:txBody>
      </p:sp>
      <p:sp>
        <p:nvSpPr>
          <p:cNvPr id="4" name="Subtitle 3">
            <a:extLst>
              <a:ext uri="{FF2B5EF4-FFF2-40B4-BE49-F238E27FC236}">
                <a16:creationId xmlns:a16="http://schemas.microsoft.com/office/drawing/2014/main" id="{96572CB0-3F20-CE9D-7775-9A337A1C9B8E}"/>
              </a:ext>
            </a:extLst>
          </p:cNvPr>
          <p:cNvSpPr>
            <a:spLocks noGrp="1"/>
          </p:cNvSpPr>
          <p:nvPr>
            <p:ph sz="half" idx="1"/>
          </p:nvPr>
        </p:nvSpPr>
        <p:spPr>
          <a:xfrm>
            <a:off x="241178" y="3956744"/>
            <a:ext cx="5181599" cy="2733767"/>
          </a:xfrm>
        </p:spPr>
        <p:txBody>
          <a:bodyPr vert="horz" lIns="91440" tIns="45720" rIns="91440" bIns="45720" rtlCol="0" anchor="t">
            <a:noAutofit/>
          </a:bodyPr>
          <a:lstStyle/>
          <a:p>
            <a:pPr marL="0" indent="0" algn="l">
              <a:buNone/>
            </a:pPr>
            <a:r>
              <a:rPr lang="en-US" sz="2400" b="1" dirty="0">
                <a:latin typeface="Aptos"/>
              </a:rPr>
              <a:t>Progress highlights</a:t>
            </a:r>
            <a:r>
              <a:rPr lang="en-US" sz="2400" b="1" dirty="0">
                <a:solidFill>
                  <a:srgbClr val="FF0000"/>
                </a:solidFill>
                <a:latin typeface="Aptos"/>
              </a:rPr>
              <a:t> </a:t>
            </a:r>
            <a:r>
              <a:rPr lang="en-US" sz="2400" b="1" dirty="0">
                <a:latin typeface="Aptos"/>
              </a:rPr>
              <a:t>to date:</a:t>
            </a:r>
          </a:p>
          <a:p>
            <a:pPr>
              <a:lnSpc>
                <a:spcPct val="100000"/>
              </a:lnSpc>
            </a:pPr>
            <a:r>
              <a:rPr lang="en-US" sz="1800" dirty="0">
                <a:latin typeface="+mn-lt"/>
              </a:rPr>
              <a:t>Delivered the “Creating Regulation and Resilience” (CR2) training to hundreds of staff members, instructor development courses being scheduled.</a:t>
            </a:r>
          </a:p>
          <a:p>
            <a:pPr>
              <a:lnSpc>
                <a:spcPct val="100000"/>
              </a:lnSpc>
            </a:pPr>
            <a:r>
              <a:rPr lang="en-US" sz="1800" dirty="0">
                <a:latin typeface="+mn-lt"/>
              </a:rPr>
              <a:t>Implementation of Expectations and Accountability plan for CCCF Leadership, including specific GIPA training modules for CCCF Managers. </a:t>
            </a:r>
          </a:p>
          <a:p>
            <a:pPr>
              <a:lnSpc>
                <a:spcPct val="100000"/>
              </a:lnSpc>
            </a:pPr>
            <a:r>
              <a:rPr lang="en-US" sz="1800" dirty="0"/>
              <a:t>Now </a:t>
            </a:r>
            <a:r>
              <a:rPr lang="en-US" sz="1800" dirty="0">
                <a:latin typeface="Aptos"/>
              </a:rPr>
              <a:t>advancing 47</a:t>
            </a:r>
            <a:r>
              <a:rPr lang="en-US" sz="1800" dirty="0"/>
              <a:t> other recommendations.</a:t>
            </a:r>
            <a:endParaRPr lang="en-US" sz="1800" dirty="0">
              <a:latin typeface="+mn-lt"/>
            </a:endParaRPr>
          </a:p>
          <a:p>
            <a:pPr marL="0" indent="0" algn="l">
              <a:buNone/>
            </a:pPr>
            <a:r>
              <a:rPr lang="en-US" sz="2400" b="1" dirty="0">
                <a:latin typeface="Aptos"/>
              </a:rPr>
              <a:t> </a:t>
            </a:r>
          </a:p>
          <a:p>
            <a:pPr marL="0" indent="0" algn="l">
              <a:buNone/>
            </a:pPr>
            <a:endParaRPr lang="en-US" sz="2400" b="1" dirty="0">
              <a:latin typeface="Aptos"/>
            </a:endParaRPr>
          </a:p>
        </p:txBody>
      </p:sp>
      <p:sp>
        <p:nvSpPr>
          <p:cNvPr id="5" name="Text Placeholder 4">
            <a:extLst>
              <a:ext uri="{FF2B5EF4-FFF2-40B4-BE49-F238E27FC236}">
                <a16:creationId xmlns:a16="http://schemas.microsoft.com/office/drawing/2014/main" id="{5BF4C485-C57F-2351-E4B2-A0CCDCE846D0}"/>
              </a:ext>
            </a:extLst>
          </p:cNvPr>
          <p:cNvSpPr>
            <a:spLocks noGrp="1"/>
          </p:cNvSpPr>
          <p:nvPr>
            <p:ph sz="half" idx="2"/>
          </p:nvPr>
        </p:nvSpPr>
        <p:spPr>
          <a:xfrm>
            <a:off x="241177" y="1246930"/>
            <a:ext cx="5181600" cy="2499447"/>
          </a:xfrm>
        </p:spPr>
        <p:txBody>
          <a:bodyPr>
            <a:normAutofit/>
          </a:bodyPr>
          <a:lstStyle/>
          <a:p>
            <a:r>
              <a:rPr lang="en-US" sz="2000" b="1" u="sng" dirty="0">
                <a:solidFill>
                  <a:schemeClr val="bg1"/>
                </a:solidFill>
              </a:rPr>
              <a:t>Charge:</a:t>
            </a:r>
            <a:r>
              <a:rPr lang="en-US" sz="2000" b="1" dirty="0">
                <a:solidFill>
                  <a:schemeClr val="bg1"/>
                </a:solidFill>
              </a:rPr>
              <a:t> </a:t>
            </a:r>
            <a:r>
              <a:rPr lang="en-US" sz="2000" dirty="0">
                <a:solidFill>
                  <a:schemeClr val="bg1"/>
                </a:solidFill>
              </a:rPr>
              <a:t>Developing and maintaining a well-trained professional staff and positive facility culture.</a:t>
            </a:r>
          </a:p>
          <a:p>
            <a:r>
              <a:rPr lang="en-US" sz="2000" b="1" u="sng" dirty="0">
                <a:solidFill>
                  <a:schemeClr val="bg1"/>
                </a:solidFill>
              </a:rPr>
              <a:t>Goal</a:t>
            </a:r>
            <a:r>
              <a:rPr lang="en-US" sz="2000" b="1" dirty="0">
                <a:solidFill>
                  <a:schemeClr val="bg1"/>
                </a:solidFill>
              </a:rPr>
              <a:t>:  </a:t>
            </a:r>
            <a:r>
              <a:rPr lang="en-US" sz="2000" dirty="0">
                <a:solidFill>
                  <a:schemeClr val="bg1"/>
                </a:solidFill>
                <a:effectLst/>
                <a:ea typeface="Times New Roman" panose="02020603050405020304" pitchFamily="18" charset="0"/>
                <a:cs typeface="Times New Roman" panose="02020603050405020304" pitchFamily="18" charset="0"/>
              </a:rPr>
              <a:t>Utilize gender responsive recruitment, retention, training, promotion, and accountability improvements to ensure a facility culture that promotes well-being for staff, AICs, and the facility.</a:t>
            </a:r>
            <a:r>
              <a:rPr lang="en-US" sz="2000" u="sng" dirty="0">
                <a:solidFill>
                  <a:schemeClr val="bg1"/>
                </a:solidFill>
              </a:rPr>
              <a:t> </a:t>
            </a:r>
            <a:endParaRPr lang="en-US" sz="2000" dirty="0">
              <a:solidFill>
                <a:schemeClr val="bg1"/>
              </a:solidFill>
            </a:endParaRPr>
          </a:p>
        </p:txBody>
      </p:sp>
      <p:sp>
        <p:nvSpPr>
          <p:cNvPr id="10" name="Picture Placeholder 9">
            <a:extLst>
              <a:ext uri="{FF2B5EF4-FFF2-40B4-BE49-F238E27FC236}">
                <a16:creationId xmlns:a16="http://schemas.microsoft.com/office/drawing/2014/main" id="{2903C3DE-C076-E37B-4D4F-C7F2347843E1}"/>
              </a:ext>
            </a:extLst>
          </p:cNvPr>
          <p:cNvSpPr>
            <a:spLocks noGrp="1"/>
          </p:cNvSpPr>
          <p:nvPr>
            <p:ph type="pic" sz="quarter" idx="4294967295"/>
          </p:nvPr>
        </p:nvSpPr>
        <p:spPr>
          <a:xfrm>
            <a:off x="5826933" y="4343871"/>
            <a:ext cx="3053920" cy="2245850"/>
          </a:xfrm>
          <a:effectLst>
            <a:outerShdw blurRad="76200" dist="76200" dir="2700000" algn="tl" rotWithShape="0">
              <a:schemeClr val="bg1">
                <a:alpha val="40000"/>
              </a:schemeClr>
            </a:outerShdw>
          </a:effectLst>
        </p:spPr>
        <p:txBody>
          <a:bodyPr>
            <a:normAutofit fontScale="25000" lnSpcReduction="20000"/>
          </a:bodyPr>
          <a:lstStyle/>
          <a:p>
            <a:pPr marL="285750" marR="0" indent="-285750">
              <a:lnSpc>
                <a:spcPct val="107000"/>
              </a:lnSpc>
              <a:spcBef>
                <a:spcPts val="0"/>
              </a:spcBef>
              <a:spcAft>
                <a:spcPts val="800"/>
              </a:spcAft>
              <a:buFont typeface="Arial" panose="020B0604020202020204" pitchFamily="34" charset="0"/>
              <a:buChar char="•"/>
            </a:pPr>
            <a:r>
              <a:rPr lang="en-US" sz="7200" b="1" kern="100" dirty="0">
                <a:effectLst/>
                <a:ea typeface="Calibri" panose="020F0502020204030204" pitchFamily="34" charset="0"/>
                <a:cs typeface="Times New Roman" panose="02020603050405020304" pitchFamily="18" charset="0"/>
              </a:rPr>
              <a:t>Gail Levario</a:t>
            </a:r>
            <a:r>
              <a:rPr lang="en-US" sz="7200" kern="100" dirty="0">
                <a:effectLst/>
                <a:ea typeface="Calibri" panose="020F0502020204030204" pitchFamily="34" charset="0"/>
                <a:cs typeface="Times New Roman" panose="02020603050405020304" pitchFamily="18" charset="0"/>
              </a:rPr>
              <a:t>, Asst. Dir. Employee Services (Lead)</a:t>
            </a:r>
          </a:p>
          <a:p>
            <a:pPr marL="285750" marR="0" indent="-285750">
              <a:lnSpc>
                <a:spcPct val="107000"/>
              </a:lnSpc>
              <a:spcBef>
                <a:spcPts val="0"/>
              </a:spcBef>
              <a:spcAft>
                <a:spcPts val="800"/>
              </a:spcAft>
              <a:buFont typeface="Arial" panose="020B0604020202020204" pitchFamily="34" charset="0"/>
              <a:buChar char="•"/>
            </a:pPr>
            <a:r>
              <a:rPr lang="en-US" sz="7200" b="1" kern="100" dirty="0">
                <a:effectLst/>
                <a:ea typeface="Calibri" panose="020F0502020204030204" pitchFamily="34" charset="0"/>
                <a:cs typeface="Times New Roman" panose="02020603050405020304" pitchFamily="18" charset="0"/>
              </a:rPr>
              <a:t>John Taber</a:t>
            </a:r>
            <a:r>
              <a:rPr lang="en-US" sz="7200" kern="100" dirty="0">
                <a:effectLst/>
                <a:ea typeface="Calibri" panose="020F0502020204030204" pitchFamily="34" charset="0"/>
                <a:cs typeface="Times New Roman" panose="02020603050405020304" pitchFamily="18" charset="0"/>
              </a:rPr>
              <a:t>, Professional Development Administrator</a:t>
            </a:r>
          </a:p>
          <a:p>
            <a:pPr marL="285750" marR="0" indent="-285750">
              <a:lnSpc>
                <a:spcPct val="107000"/>
              </a:lnSpc>
              <a:spcBef>
                <a:spcPts val="0"/>
              </a:spcBef>
              <a:spcAft>
                <a:spcPts val="800"/>
              </a:spcAft>
              <a:buFont typeface="Arial" panose="020B0604020202020204" pitchFamily="34" charset="0"/>
              <a:buChar char="•"/>
            </a:pPr>
            <a:r>
              <a:rPr lang="en-US" sz="7200" b="1" kern="100" dirty="0">
                <a:effectLst/>
                <a:ea typeface="Calibri" panose="020F0502020204030204" pitchFamily="34" charset="0"/>
                <a:cs typeface="Times New Roman" panose="02020603050405020304" pitchFamily="18" charset="0"/>
              </a:rPr>
              <a:t>Emily Bowen</a:t>
            </a:r>
            <a:r>
              <a:rPr lang="en-US" sz="7200" kern="100" dirty="0">
                <a:effectLst/>
                <a:ea typeface="Calibri" panose="020F0502020204030204" pitchFamily="34" charset="0"/>
                <a:cs typeface="Times New Roman" panose="02020603050405020304" pitchFamily="18" charset="0"/>
              </a:rPr>
              <a:t>, Training &amp; Development Specialist</a:t>
            </a:r>
          </a:p>
          <a:p>
            <a:pPr marL="285750" indent="-285750">
              <a:lnSpc>
                <a:spcPct val="107000"/>
              </a:lnSpc>
              <a:spcBef>
                <a:spcPts val="0"/>
              </a:spcBef>
              <a:spcAft>
                <a:spcPts val="800"/>
              </a:spcAft>
            </a:pPr>
            <a:r>
              <a:rPr lang="en-US" sz="7200" b="1" kern="100" dirty="0">
                <a:effectLst/>
                <a:ea typeface="Calibri" panose="020F0502020204030204" pitchFamily="34" charset="0"/>
                <a:cs typeface="Times New Roman" panose="02020603050405020304" pitchFamily="18" charset="0"/>
              </a:rPr>
              <a:t>Zach Erdman</a:t>
            </a:r>
            <a:r>
              <a:rPr lang="en-US" sz="7200" kern="100" dirty="0">
                <a:effectLst/>
                <a:ea typeface="Calibri" panose="020F0502020204030204" pitchFamily="34" charset="0"/>
                <a:cs typeface="Times New Roman" panose="02020603050405020304" pitchFamily="18" charset="0"/>
              </a:rPr>
              <a:t>, Safety &amp; Wellness Administrator</a:t>
            </a:r>
          </a:p>
          <a:p>
            <a:pPr marL="342900" lvl="1" indent="0">
              <a:buNone/>
            </a:pPr>
            <a:endParaRPr lang="en-US" sz="2800" dirty="0"/>
          </a:p>
          <a:p>
            <a:pPr lvl="1"/>
            <a:endParaRPr lang="en-US" sz="2800" dirty="0"/>
          </a:p>
        </p:txBody>
      </p:sp>
      <p:sp>
        <p:nvSpPr>
          <p:cNvPr id="14" name="TextBox 13">
            <a:extLst>
              <a:ext uri="{FF2B5EF4-FFF2-40B4-BE49-F238E27FC236}">
                <a16:creationId xmlns:a16="http://schemas.microsoft.com/office/drawing/2014/main" id="{8ABEB3F2-1F3E-1DE8-9F39-CC98C3700FF3}"/>
              </a:ext>
            </a:extLst>
          </p:cNvPr>
          <p:cNvSpPr txBox="1"/>
          <p:nvPr/>
        </p:nvSpPr>
        <p:spPr>
          <a:xfrm>
            <a:off x="9042006" y="4343871"/>
            <a:ext cx="3053920" cy="1959511"/>
          </a:xfrm>
          <a:prstGeom prst="rect">
            <a:avLst/>
          </a:prstGeom>
          <a:noFill/>
        </p:spPr>
        <p:txBody>
          <a:bodyPr wrap="square" rtlCol="0">
            <a:spAutoFit/>
          </a:bodyPr>
          <a:lstStyle/>
          <a:p>
            <a:pPr marL="285750" marR="0" indent="-285750">
              <a:spcBef>
                <a:spcPts val="0"/>
              </a:spcBef>
              <a:spcAft>
                <a:spcPts val="800"/>
              </a:spcAft>
              <a:buFont typeface="Arial" panose="020B0604020202020204" pitchFamily="34" charset="0"/>
              <a:buChar char="•"/>
            </a:pPr>
            <a:r>
              <a:rPr lang="en-US" b="1" kern="100" dirty="0">
                <a:effectLst/>
                <a:ea typeface="Calibri" panose="020F0502020204030204" pitchFamily="34" charset="0"/>
                <a:cs typeface="Times New Roman" panose="02020603050405020304" pitchFamily="18" charset="0"/>
              </a:rPr>
              <a:t>Christine Popoff</a:t>
            </a:r>
            <a:r>
              <a:rPr lang="en-US" kern="100" dirty="0">
                <a:effectLst/>
                <a:ea typeface="Calibri" panose="020F0502020204030204" pitchFamily="34" charset="0"/>
                <a:cs typeface="Times New Roman" panose="02020603050405020304" pitchFamily="18" charset="0"/>
              </a:rPr>
              <a:t>, CCCF Asst. Superintendent</a:t>
            </a:r>
          </a:p>
          <a:p>
            <a:pPr marL="285750" marR="0" indent="-285750">
              <a:spcBef>
                <a:spcPts val="0"/>
              </a:spcBef>
              <a:spcAft>
                <a:spcPts val="800"/>
              </a:spcAft>
              <a:buFont typeface="Arial" panose="020B0604020202020204" pitchFamily="34" charset="0"/>
              <a:buChar char="•"/>
            </a:pPr>
            <a:r>
              <a:rPr lang="en-US" b="1" kern="100" dirty="0">
                <a:effectLst/>
                <a:ea typeface="Calibri" panose="020F0502020204030204" pitchFamily="34" charset="0"/>
                <a:cs typeface="Times New Roman" panose="02020603050405020304" pitchFamily="18" charset="0"/>
              </a:rPr>
              <a:t>Chelsea </a:t>
            </a:r>
            <a:r>
              <a:rPr lang="en-US" b="1" kern="100" dirty="0" err="1">
                <a:effectLst/>
                <a:ea typeface="Calibri" panose="020F0502020204030204" pitchFamily="34" charset="0"/>
                <a:cs typeface="Times New Roman" panose="02020603050405020304" pitchFamily="18" charset="0"/>
              </a:rPr>
              <a:t>Cappadona</a:t>
            </a:r>
            <a:r>
              <a:rPr lang="en-US" kern="100" dirty="0">
                <a:effectLst/>
                <a:ea typeface="Calibri" panose="020F0502020204030204" pitchFamily="34" charset="0"/>
                <a:cs typeface="Times New Roman" panose="02020603050405020304" pitchFamily="18" charset="0"/>
              </a:rPr>
              <a:t>, ODHS-Child Welfare</a:t>
            </a:r>
          </a:p>
          <a:p>
            <a:pPr marL="285750" marR="0" indent="-285750">
              <a:spcBef>
                <a:spcPts val="0"/>
              </a:spcBef>
              <a:spcAft>
                <a:spcPts val="800"/>
              </a:spcAft>
              <a:buFont typeface="Arial" panose="020B0604020202020204" pitchFamily="34" charset="0"/>
              <a:buChar char="•"/>
            </a:pPr>
            <a:r>
              <a:rPr lang="en-US" b="1" kern="100" dirty="0">
                <a:effectLst/>
                <a:ea typeface="Calibri" panose="020F0502020204030204" pitchFamily="34" charset="0"/>
                <a:cs typeface="Times New Roman" panose="02020603050405020304" pitchFamily="18" charset="0"/>
              </a:rPr>
              <a:t>Michelle Ehlers</a:t>
            </a:r>
            <a:r>
              <a:rPr lang="en-US" kern="100" dirty="0">
                <a:effectLst/>
                <a:ea typeface="Calibri" panose="020F0502020204030204" pitchFamily="34" charset="0"/>
                <a:cs typeface="Times New Roman" panose="02020603050405020304" pitchFamily="18" charset="0"/>
              </a:rPr>
              <a:t>, Opportunity Oregon</a:t>
            </a:r>
          </a:p>
        </p:txBody>
      </p:sp>
      <p:sp>
        <p:nvSpPr>
          <p:cNvPr id="15" name="TextBox 14">
            <a:extLst>
              <a:ext uri="{FF2B5EF4-FFF2-40B4-BE49-F238E27FC236}">
                <a16:creationId xmlns:a16="http://schemas.microsoft.com/office/drawing/2014/main" id="{377E76A3-2AAF-5BFE-A120-B32978B25EDA}"/>
              </a:ext>
            </a:extLst>
          </p:cNvPr>
          <p:cNvSpPr txBox="1"/>
          <p:nvPr/>
        </p:nvSpPr>
        <p:spPr>
          <a:xfrm>
            <a:off x="5551708" y="3956744"/>
            <a:ext cx="2914497" cy="400110"/>
          </a:xfrm>
          <a:prstGeom prst="rect">
            <a:avLst/>
          </a:prstGeom>
          <a:noFill/>
        </p:spPr>
        <p:txBody>
          <a:bodyPr wrap="square" rtlCol="0">
            <a:spAutoFit/>
          </a:bodyPr>
          <a:lstStyle/>
          <a:p>
            <a:r>
              <a:rPr lang="en-US" sz="2000" b="1"/>
              <a:t>Team members:</a:t>
            </a:r>
          </a:p>
        </p:txBody>
      </p:sp>
      <p:pic>
        <p:nvPicPr>
          <p:cNvPr id="6" name="Picture 5">
            <a:extLst>
              <a:ext uri="{FF2B5EF4-FFF2-40B4-BE49-F238E27FC236}">
                <a16:creationId xmlns:a16="http://schemas.microsoft.com/office/drawing/2014/main" id="{9FE1B069-9E1A-01E8-ADF4-56810ADEA47C}"/>
              </a:ext>
            </a:extLst>
          </p:cNvPr>
          <p:cNvPicPr>
            <a:picLocks noChangeAspect="1"/>
          </p:cNvPicPr>
          <p:nvPr/>
        </p:nvPicPr>
        <p:blipFill rotWithShape="1">
          <a:blip r:embed="rId3"/>
          <a:srcRect l="6644" t="50000" r="23552" b="7413"/>
          <a:stretch/>
        </p:blipFill>
        <p:spPr>
          <a:xfrm>
            <a:off x="5567878" y="1032134"/>
            <a:ext cx="6382941" cy="2816347"/>
          </a:xfrm>
          <a:prstGeom prst="rect">
            <a:avLst/>
          </a:prstGeom>
        </p:spPr>
      </p:pic>
    </p:spTree>
    <p:extLst>
      <p:ext uri="{BB962C8B-B14F-4D97-AF65-F5344CB8AC3E}">
        <p14:creationId xmlns:p14="http://schemas.microsoft.com/office/powerpoint/2010/main" val="3188111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B19393-BBCF-8A9B-53A2-1856C4FA10B5}"/>
              </a:ext>
            </a:extLst>
          </p:cNvPr>
          <p:cNvSpPr/>
          <p:nvPr/>
        </p:nvSpPr>
        <p:spPr>
          <a:xfrm>
            <a:off x="5567881" y="3956745"/>
            <a:ext cx="6382941" cy="27337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05CBC328-5E84-5A6B-11AF-AAD65AF08FA5}"/>
              </a:ext>
            </a:extLst>
          </p:cNvPr>
          <p:cNvSpPr/>
          <p:nvPr/>
        </p:nvSpPr>
        <p:spPr>
          <a:xfrm>
            <a:off x="241177" y="1032137"/>
            <a:ext cx="5181600" cy="2816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693A1-68C5-DFCA-3E6E-01F8C7A8B4E0}"/>
              </a:ext>
            </a:extLst>
          </p:cNvPr>
          <p:cNvSpPr>
            <a:spLocks noGrp="1"/>
          </p:cNvSpPr>
          <p:nvPr>
            <p:ph type="title"/>
          </p:nvPr>
        </p:nvSpPr>
        <p:spPr/>
        <p:txBody>
          <a:bodyPr>
            <a:normAutofit fontScale="90000"/>
          </a:bodyPr>
          <a:lstStyle/>
          <a:p>
            <a:r>
              <a:rPr lang="en-US"/>
              <a:t>GIPA Implementation Team: Re-entry and Release</a:t>
            </a:r>
          </a:p>
        </p:txBody>
      </p:sp>
      <p:sp>
        <p:nvSpPr>
          <p:cNvPr id="4" name="Subtitle 3">
            <a:extLst>
              <a:ext uri="{FF2B5EF4-FFF2-40B4-BE49-F238E27FC236}">
                <a16:creationId xmlns:a16="http://schemas.microsoft.com/office/drawing/2014/main" id="{96572CB0-3F20-CE9D-7775-9A337A1C9B8E}"/>
              </a:ext>
            </a:extLst>
          </p:cNvPr>
          <p:cNvSpPr>
            <a:spLocks noGrp="1"/>
          </p:cNvSpPr>
          <p:nvPr>
            <p:ph sz="half" idx="1"/>
          </p:nvPr>
        </p:nvSpPr>
        <p:spPr>
          <a:xfrm>
            <a:off x="241178" y="3956744"/>
            <a:ext cx="5181599" cy="2733767"/>
          </a:xfrm>
        </p:spPr>
        <p:txBody>
          <a:bodyPr vert="horz" lIns="91440" tIns="45720" rIns="91440" bIns="45720" rtlCol="0" anchor="t">
            <a:noAutofit/>
          </a:bodyPr>
          <a:lstStyle/>
          <a:p>
            <a:pPr marL="0" indent="0" algn="l">
              <a:buNone/>
            </a:pPr>
            <a:r>
              <a:rPr lang="en-US" sz="2400" b="1" dirty="0">
                <a:latin typeface="Aptos"/>
              </a:rPr>
              <a:t>Progress highlights</a:t>
            </a:r>
            <a:r>
              <a:rPr lang="en-US" sz="2400" b="1" dirty="0">
                <a:solidFill>
                  <a:srgbClr val="FF0000"/>
                </a:solidFill>
                <a:latin typeface="Aptos"/>
              </a:rPr>
              <a:t> </a:t>
            </a:r>
            <a:r>
              <a:rPr lang="en-US" sz="2400" b="1" dirty="0">
                <a:latin typeface="Aptos"/>
              </a:rPr>
              <a:t>to date:</a:t>
            </a:r>
          </a:p>
          <a:p>
            <a:r>
              <a:rPr lang="en-US" sz="2000" dirty="0">
                <a:latin typeface="Aptos" panose="020B0004020202020204" pitchFamily="34" charset="0"/>
              </a:rPr>
              <a:t>Launched a Transitional Unit known as “Hope House.” </a:t>
            </a:r>
          </a:p>
          <a:p>
            <a:r>
              <a:rPr lang="en-US" sz="2000" dirty="0">
                <a:latin typeface="Aptos" panose="020B0004020202020204" pitchFamily="34" charset="0"/>
              </a:rPr>
              <a:t>Established a WorkSource center at Coffee Creek, including linkages to community-based resources through the Inside Out Network.</a:t>
            </a:r>
            <a:endParaRPr lang="en-US" sz="1600" dirty="0">
              <a:latin typeface="Aptos" panose="020B0004020202020204" pitchFamily="34" charset="0"/>
            </a:endParaRPr>
          </a:p>
          <a:p>
            <a:r>
              <a:rPr lang="en-US" sz="2000" dirty="0">
                <a:latin typeface="Aptos"/>
              </a:rPr>
              <a:t>Now advancing 32 recommendations.</a:t>
            </a:r>
          </a:p>
          <a:p>
            <a:pPr marL="0" indent="0" algn="l">
              <a:buNone/>
            </a:pPr>
            <a:r>
              <a:rPr lang="en-US" sz="2400" b="1" dirty="0">
                <a:latin typeface="Aptos"/>
              </a:rPr>
              <a:t> </a:t>
            </a:r>
          </a:p>
          <a:p>
            <a:pPr marL="0" indent="0" algn="l">
              <a:buNone/>
            </a:pPr>
            <a:endParaRPr lang="en-US" sz="2400" b="1" dirty="0">
              <a:latin typeface="Aptos"/>
            </a:endParaRPr>
          </a:p>
        </p:txBody>
      </p:sp>
      <p:sp>
        <p:nvSpPr>
          <p:cNvPr id="5" name="Text Placeholder 4">
            <a:extLst>
              <a:ext uri="{FF2B5EF4-FFF2-40B4-BE49-F238E27FC236}">
                <a16:creationId xmlns:a16="http://schemas.microsoft.com/office/drawing/2014/main" id="{5BF4C485-C57F-2351-E4B2-A0CCDCE846D0}"/>
              </a:ext>
            </a:extLst>
          </p:cNvPr>
          <p:cNvSpPr>
            <a:spLocks noGrp="1"/>
          </p:cNvSpPr>
          <p:nvPr>
            <p:ph sz="half" idx="2"/>
          </p:nvPr>
        </p:nvSpPr>
        <p:spPr>
          <a:xfrm>
            <a:off x="241177" y="1140398"/>
            <a:ext cx="5181600" cy="2816347"/>
          </a:xfrm>
        </p:spPr>
        <p:txBody>
          <a:bodyPr>
            <a:normAutofit fontScale="92500"/>
          </a:bodyPr>
          <a:lstStyle/>
          <a:p>
            <a:r>
              <a:rPr lang="en-US" sz="2400" b="1" u="sng" dirty="0">
                <a:solidFill>
                  <a:schemeClr val="bg1"/>
                </a:solidFill>
                <a:latin typeface="Aptos Light" panose="020B0004020202020204" pitchFamily="34" charset="0"/>
              </a:rPr>
              <a:t>Charge:</a:t>
            </a:r>
            <a:r>
              <a:rPr lang="en-US" sz="2400" b="1" dirty="0">
                <a:solidFill>
                  <a:schemeClr val="bg1"/>
                </a:solidFill>
                <a:latin typeface="Aptos Light" panose="020B0004020202020204" pitchFamily="34" charset="0"/>
              </a:rPr>
              <a:t>  </a:t>
            </a:r>
            <a:r>
              <a:rPr lang="en-US" sz="2400" dirty="0">
                <a:solidFill>
                  <a:schemeClr val="bg1"/>
                </a:solidFill>
                <a:effectLst/>
                <a:latin typeface="Aptos Light" panose="020B0004020202020204" pitchFamily="34" charset="0"/>
                <a:ea typeface="Times New Roman" panose="02020603050405020304" pitchFamily="18" charset="0"/>
              </a:rPr>
              <a:t>Establishing comprehensive supports for successful release and reentry.</a:t>
            </a:r>
            <a:endParaRPr lang="en-US" sz="2400" dirty="0">
              <a:solidFill>
                <a:schemeClr val="bg1"/>
              </a:solidFill>
              <a:effectLst/>
              <a:latin typeface="Aptos Light" panose="020B0004020202020204" pitchFamily="34" charset="0"/>
              <a:ea typeface="Calibri" panose="020F0502020204030204" pitchFamily="34" charset="0"/>
            </a:endParaRPr>
          </a:p>
          <a:p>
            <a:r>
              <a:rPr lang="en-US" sz="2400" b="1" u="sng" dirty="0">
                <a:solidFill>
                  <a:schemeClr val="bg1"/>
                </a:solidFill>
                <a:latin typeface="Aptos Light" panose="020B0004020202020204" pitchFamily="34" charset="0"/>
              </a:rPr>
              <a:t>Goal:</a:t>
            </a:r>
            <a:r>
              <a:rPr lang="en-US" sz="2400" b="1" dirty="0">
                <a:solidFill>
                  <a:schemeClr val="bg1"/>
                </a:solidFill>
                <a:latin typeface="Aptos Light" panose="020B0004020202020204" pitchFamily="34" charset="0"/>
              </a:rPr>
              <a:t>  </a:t>
            </a:r>
            <a:r>
              <a:rPr lang="en-US" sz="2400" dirty="0">
                <a:solidFill>
                  <a:schemeClr val="bg1"/>
                </a:solidFill>
                <a:effectLst/>
                <a:latin typeface="Aptos Light" panose="020B0004020202020204" pitchFamily="34" charset="0"/>
                <a:ea typeface="Times New Roman" panose="02020603050405020304" pitchFamily="18" charset="0"/>
                <a:cs typeface="Times New Roman" panose="02020603050405020304" pitchFamily="18" charset="0"/>
              </a:rPr>
              <a:t>Implement gender responsive practices and expand access to resources that address the unique needs of women and support their successful return to their </a:t>
            </a:r>
            <a:r>
              <a:rPr lang="en-US" sz="2400" dirty="0">
                <a:solidFill>
                  <a:schemeClr val="bg1"/>
                </a:solidFill>
                <a:latin typeface="Aptos Light" panose="020B0004020202020204" pitchFamily="34" charset="0"/>
                <a:ea typeface="Times New Roman" panose="02020603050405020304" pitchFamily="18" charset="0"/>
                <a:cs typeface="Times New Roman" panose="02020603050405020304" pitchFamily="18" charset="0"/>
              </a:rPr>
              <a:t>communities.</a:t>
            </a:r>
            <a:endParaRPr lang="en-US" sz="2400" dirty="0">
              <a:solidFill>
                <a:schemeClr val="bg1"/>
              </a:solidFill>
              <a:effectLst/>
              <a:latin typeface="Aptos Light" panose="020B0004020202020204" pitchFamily="34" charset="0"/>
              <a:ea typeface="Times New Roman" panose="02020603050405020304" pitchFamily="18" charset="0"/>
              <a:cs typeface="Times New Roman" panose="02020603050405020304" pitchFamily="18" charset="0"/>
            </a:endParaRPr>
          </a:p>
        </p:txBody>
      </p:sp>
      <p:sp>
        <p:nvSpPr>
          <p:cNvPr id="10" name="Picture Placeholder 9">
            <a:extLst>
              <a:ext uri="{FF2B5EF4-FFF2-40B4-BE49-F238E27FC236}">
                <a16:creationId xmlns:a16="http://schemas.microsoft.com/office/drawing/2014/main" id="{2903C3DE-C076-E37B-4D4F-C7F2347843E1}"/>
              </a:ext>
            </a:extLst>
          </p:cNvPr>
          <p:cNvSpPr>
            <a:spLocks noGrp="1"/>
          </p:cNvSpPr>
          <p:nvPr>
            <p:ph type="pic" sz="quarter" idx="4294967295"/>
          </p:nvPr>
        </p:nvSpPr>
        <p:spPr>
          <a:xfrm>
            <a:off x="5584053" y="4326339"/>
            <a:ext cx="3312848" cy="2245850"/>
          </a:xfrm>
          <a:effectLst>
            <a:outerShdw blurRad="76200" dist="76200" dir="2700000" algn="tl" rotWithShape="0">
              <a:schemeClr val="bg1">
                <a:alpha val="40000"/>
              </a:schemeClr>
            </a:outerShdw>
          </a:effectLst>
        </p:spPr>
        <p:txBody>
          <a:bodyPr>
            <a:normAutofit fontScale="25000" lnSpcReduction="20000"/>
          </a:bodyPr>
          <a:lstStyle/>
          <a:p>
            <a:pPr marL="0" indent="0">
              <a:buNone/>
            </a:pPr>
            <a:endParaRPr lang="en-US" sz="1200" dirty="0"/>
          </a:p>
          <a:p>
            <a:pPr marL="342900" indent="-342900">
              <a:buFont typeface="Arial" panose="020B0604020202020204" pitchFamily="34" charset="0"/>
              <a:buChar char="•"/>
            </a:pPr>
            <a:r>
              <a:rPr lang="en-US" sz="7200" b="1" dirty="0"/>
              <a:t>Larry Bennett</a:t>
            </a:r>
            <a:r>
              <a:rPr lang="en-US" sz="7200" dirty="0"/>
              <a:t>, Asst. Dir. of Correctional Services (Lead)</a:t>
            </a:r>
          </a:p>
          <a:p>
            <a:pPr marL="342900" indent="-342900">
              <a:buFont typeface="Arial" panose="020B0604020202020204" pitchFamily="34" charset="0"/>
              <a:buChar char="•"/>
            </a:pPr>
            <a:r>
              <a:rPr lang="en-US" sz="7200" b="1" dirty="0"/>
              <a:t>Amy Bertrand</a:t>
            </a:r>
            <a:r>
              <a:rPr lang="en-US" sz="7200" dirty="0"/>
              <a:t>, Re-entry and Release Services Administrator</a:t>
            </a:r>
          </a:p>
          <a:p>
            <a:pPr marL="342900" indent="-342900">
              <a:buFont typeface="Arial" panose="020B0604020202020204" pitchFamily="34" charset="0"/>
              <a:buChar char="•"/>
            </a:pPr>
            <a:r>
              <a:rPr lang="en-US" sz="7200" b="1" dirty="0"/>
              <a:t>Brooke Vice</a:t>
            </a:r>
            <a:r>
              <a:rPr lang="en-US" sz="7200" dirty="0"/>
              <a:t>, Deputy Director, Community Corrections</a:t>
            </a:r>
          </a:p>
          <a:p>
            <a:pPr marL="342900" indent="-342900">
              <a:buFont typeface="Arial" panose="020B0604020202020204" pitchFamily="34" charset="0"/>
              <a:buChar char="•"/>
            </a:pPr>
            <a:r>
              <a:rPr lang="en-US" sz="7200" b="1" dirty="0"/>
              <a:t>Promise Parker</a:t>
            </a:r>
            <a:r>
              <a:rPr lang="en-US" sz="7200" dirty="0"/>
              <a:t>, Release Services Manager	</a:t>
            </a:r>
          </a:p>
          <a:p>
            <a:pPr lvl="1"/>
            <a:endParaRPr lang="en-US" sz="2800" dirty="0"/>
          </a:p>
        </p:txBody>
      </p:sp>
      <p:sp>
        <p:nvSpPr>
          <p:cNvPr id="14" name="TextBox 13">
            <a:extLst>
              <a:ext uri="{FF2B5EF4-FFF2-40B4-BE49-F238E27FC236}">
                <a16:creationId xmlns:a16="http://schemas.microsoft.com/office/drawing/2014/main" id="{8ABEB3F2-1F3E-1DE8-9F39-CC98C3700FF3}"/>
              </a:ext>
            </a:extLst>
          </p:cNvPr>
          <p:cNvSpPr txBox="1"/>
          <p:nvPr/>
        </p:nvSpPr>
        <p:spPr>
          <a:xfrm>
            <a:off x="8896901" y="4368645"/>
            <a:ext cx="3051010" cy="1754326"/>
          </a:xfrm>
          <a:prstGeom prst="rect">
            <a:avLst/>
          </a:prstGeom>
          <a:noFill/>
        </p:spPr>
        <p:txBody>
          <a:bodyPr wrap="square" rtlCol="0">
            <a:spAutoFit/>
          </a:bodyPr>
          <a:lstStyle/>
          <a:p>
            <a:pPr marL="342900" indent="-342900">
              <a:buFont typeface="Arial" panose="020B0604020202020204" pitchFamily="34" charset="0"/>
              <a:buChar char="•"/>
            </a:pPr>
            <a:r>
              <a:rPr lang="en-US" b="1" dirty="0"/>
              <a:t>Polly Rowland</a:t>
            </a:r>
            <a:r>
              <a:rPr lang="en-US" dirty="0"/>
              <a:t>, CCCF Assistant Superintendent</a:t>
            </a:r>
          </a:p>
          <a:p>
            <a:pPr marL="342900" indent="-342900">
              <a:buFont typeface="Arial" panose="020B0604020202020204" pitchFamily="34" charset="0"/>
              <a:buChar char="•"/>
            </a:pPr>
            <a:r>
              <a:rPr lang="en-US" b="1" dirty="0"/>
              <a:t>Paula Fata</a:t>
            </a:r>
            <a:r>
              <a:rPr lang="en-US" dirty="0"/>
              <a:t>, Community Corrections Coordinator </a:t>
            </a:r>
          </a:p>
          <a:p>
            <a:pPr marL="342900" indent="-342900">
              <a:buFont typeface="Arial" panose="020B0604020202020204" pitchFamily="34" charset="0"/>
              <a:buChar char="•"/>
            </a:pPr>
            <a:r>
              <a:rPr lang="en-US" b="1" dirty="0"/>
              <a:t>Paige Frye-Holcomb</a:t>
            </a:r>
            <a:r>
              <a:rPr lang="en-US" dirty="0"/>
              <a:t>, CJC</a:t>
            </a:r>
          </a:p>
          <a:p>
            <a:pPr marL="342900" indent="-342900">
              <a:buFont typeface="Arial" panose="020B0604020202020204" pitchFamily="34" charset="0"/>
              <a:buChar char="•"/>
            </a:pPr>
            <a:r>
              <a:rPr lang="en-US" b="1" dirty="0"/>
              <a:t>Kyle Black</a:t>
            </a:r>
            <a:r>
              <a:rPr lang="en-US" dirty="0"/>
              <a:t>, OJRC</a:t>
            </a:r>
          </a:p>
        </p:txBody>
      </p:sp>
      <p:sp>
        <p:nvSpPr>
          <p:cNvPr id="15" name="TextBox 14">
            <a:extLst>
              <a:ext uri="{FF2B5EF4-FFF2-40B4-BE49-F238E27FC236}">
                <a16:creationId xmlns:a16="http://schemas.microsoft.com/office/drawing/2014/main" id="{377E76A3-2AAF-5BFE-A120-B32978B25EDA}"/>
              </a:ext>
            </a:extLst>
          </p:cNvPr>
          <p:cNvSpPr txBox="1"/>
          <p:nvPr/>
        </p:nvSpPr>
        <p:spPr>
          <a:xfrm>
            <a:off x="5551708" y="3956744"/>
            <a:ext cx="2914497" cy="400110"/>
          </a:xfrm>
          <a:prstGeom prst="rect">
            <a:avLst/>
          </a:prstGeom>
          <a:noFill/>
        </p:spPr>
        <p:txBody>
          <a:bodyPr wrap="square" rtlCol="0">
            <a:spAutoFit/>
          </a:bodyPr>
          <a:lstStyle/>
          <a:p>
            <a:r>
              <a:rPr lang="en-US" sz="2000" b="1"/>
              <a:t>Team members:</a:t>
            </a:r>
          </a:p>
        </p:txBody>
      </p:sp>
      <p:pic>
        <p:nvPicPr>
          <p:cNvPr id="18" name="Picture 17" descr="A person standing in front of a group of people sitting in chairs&#10;&#10;AI-generated content may be incorrect.">
            <a:extLst>
              <a:ext uri="{FF2B5EF4-FFF2-40B4-BE49-F238E27FC236}">
                <a16:creationId xmlns:a16="http://schemas.microsoft.com/office/drawing/2014/main" id="{97A9368A-C958-A4A9-3AA6-9EE6FDF63315}"/>
              </a:ext>
            </a:extLst>
          </p:cNvPr>
          <p:cNvPicPr>
            <a:picLocks noChangeAspect="1"/>
          </p:cNvPicPr>
          <p:nvPr/>
        </p:nvPicPr>
        <p:blipFill rotWithShape="1">
          <a:blip r:embed="rId3">
            <a:extLst>
              <a:ext uri="{28A0092B-C50C-407E-A947-70E740481C1C}">
                <a14:useLocalDpi xmlns:a14="http://schemas.microsoft.com/office/drawing/2010/main" val="0"/>
              </a:ext>
            </a:extLst>
          </a:blip>
          <a:srcRect t="10717" b="23118"/>
          <a:stretch/>
        </p:blipFill>
        <p:spPr>
          <a:xfrm>
            <a:off x="5578819" y="1032136"/>
            <a:ext cx="6384815" cy="2816347"/>
          </a:xfrm>
          <a:prstGeom prst="rect">
            <a:avLst/>
          </a:prstGeom>
        </p:spPr>
      </p:pic>
    </p:spTree>
    <p:extLst>
      <p:ext uri="{BB962C8B-B14F-4D97-AF65-F5344CB8AC3E}">
        <p14:creationId xmlns:p14="http://schemas.microsoft.com/office/powerpoint/2010/main" val="3997984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B19393-BBCF-8A9B-53A2-1856C4FA10B5}"/>
              </a:ext>
            </a:extLst>
          </p:cNvPr>
          <p:cNvSpPr/>
          <p:nvPr/>
        </p:nvSpPr>
        <p:spPr>
          <a:xfrm>
            <a:off x="5567881" y="3956745"/>
            <a:ext cx="6382941" cy="27337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05CBC328-5E84-5A6B-11AF-AAD65AF08FA5}"/>
              </a:ext>
            </a:extLst>
          </p:cNvPr>
          <p:cNvSpPr/>
          <p:nvPr/>
        </p:nvSpPr>
        <p:spPr>
          <a:xfrm>
            <a:off x="241177" y="1032137"/>
            <a:ext cx="5181600" cy="2816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693A1-68C5-DFCA-3E6E-01F8C7A8B4E0}"/>
              </a:ext>
            </a:extLst>
          </p:cNvPr>
          <p:cNvSpPr>
            <a:spLocks noGrp="1"/>
          </p:cNvSpPr>
          <p:nvPr>
            <p:ph type="title"/>
          </p:nvPr>
        </p:nvSpPr>
        <p:spPr/>
        <p:txBody>
          <a:bodyPr>
            <a:normAutofit fontScale="90000"/>
          </a:bodyPr>
          <a:lstStyle/>
          <a:p>
            <a:r>
              <a:rPr lang="en-US"/>
              <a:t>GIPA Implementation Team: Gender Responsive Operations</a:t>
            </a:r>
          </a:p>
        </p:txBody>
      </p:sp>
      <p:sp>
        <p:nvSpPr>
          <p:cNvPr id="4" name="Subtitle 3">
            <a:extLst>
              <a:ext uri="{FF2B5EF4-FFF2-40B4-BE49-F238E27FC236}">
                <a16:creationId xmlns:a16="http://schemas.microsoft.com/office/drawing/2014/main" id="{96572CB0-3F20-CE9D-7775-9A337A1C9B8E}"/>
              </a:ext>
            </a:extLst>
          </p:cNvPr>
          <p:cNvSpPr>
            <a:spLocks noGrp="1"/>
          </p:cNvSpPr>
          <p:nvPr>
            <p:ph sz="half" idx="1"/>
          </p:nvPr>
        </p:nvSpPr>
        <p:spPr>
          <a:xfrm>
            <a:off x="241178" y="3956744"/>
            <a:ext cx="5181599" cy="2733767"/>
          </a:xfrm>
        </p:spPr>
        <p:txBody>
          <a:bodyPr vert="horz" lIns="91440" tIns="45720" rIns="91440" bIns="45720" rtlCol="0" anchor="t">
            <a:noAutofit/>
          </a:bodyPr>
          <a:lstStyle/>
          <a:p>
            <a:pPr marL="0" indent="0" algn="l">
              <a:buNone/>
            </a:pPr>
            <a:r>
              <a:rPr lang="en-US" sz="2400" b="1" dirty="0">
                <a:latin typeface="Aptos"/>
              </a:rPr>
              <a:t>Progress highlights</a:t>
            </a:r>
            <a:r>
              <a:rPr lang="en-US" sz="2400" b="1" dirty="0">
                <a:solidFill>
                  <a:srgbClr val="FF0000"/>
                </a:solidFill>
                <a:latin typeface="Aptos"/>
              </a:rPr>
              <a:t> </a:t>
            </a:r>
            <a:r>
              <a:rPr lang="en-US" sz="2400" b="1" dirty="0">
                <a:latin typeface="Aptos"/>
              </a:rPr>
              <a:t>to date:</a:t>
            </a:r>
          </a:p>
          <a:p>
            <a:r>
              <a:rPr lang="en-US" sz="2200" dirty="0">
                <a:latin typeface="Aptos"/>
              </a:rPr>
              <a:t>Improve identified issues in the Special Housing Unit.</a:t>
            </a:r>
          </a:p>
          <a:p>
            <a:r>
              <a:rPr lang="en-US" sz="2200" dirty="0">
                <a:latin typeface="Aptos"/>
              </a:rPr>
              <a:t>AICs on intake status have access to canteen purchases.</a:t>
            </a:r>
          </a:p>
          <a:p>
            <a:r>
              <a:rPr lang="en-US" sz="2200" dirty="0">
                <a:latin typeface="Aptos"/>
              </a:rPr>
              <a:t>Now advancing 54 recommendations.</a:t>
            </a:r>
          </a:p>
          <a:p>
            <a:pPr marL="0" indent="0" algn="l">
              <a:buNone/>
            </a:pPr>
            <a:r>
              <a:rPr lang="en-US" sz="2400" b="1" dirty="0">
                <a:latin typeface="Aptos"/>
              </a:rPr>
              <a:t> </a:t>
            </a:r>
          </a:p>
          <a:p>
            <a:pPr marL="0" indent="0" algn="l">
              <a:buNone/>
            </a:pPr>
            <a:endParaRPr lang="en-US" sz="2400" b="1" dirty="0">
              <a:latin typeface="Aptos"/>
            </a:endParaRPr>
          </a:p>
        </p:txBody>
      </p:sp>
      <p:sp>
        <p:nvSpPr>
          <p:cNvPr id="5" name="Text Placeholder 4">
            <a:extLst>
              <a:ext uri="{FF2B5EF4-FFF2-40B4-BE49-F238E27FC236}">
                <a16:creationId xmlns:a16="http://schemas.microsoft.com/office/drawing/2014/main" id="{5BF4C485-C57F-2351-E4B2-A0CCDCE846D0}"/>
              </a:ext>
            </a:extLst>
          </p:cNvPr>
          <p:cNvSpPr>
            <a:spLocks noGrp="1"/>
          </p:cNvSpPr>
          <p:nvPr>
            <p:ph sz="half" idx="2"/>
          </p:nvPr>
        </p:nvSpPr>
        <p:spPr>
          <a:xfrm>
            <a:off x="241177" y="1307690"/>
            <a:ext cx="5181600" cy="2540793"/>
          </a:xfrm>
        </p:spPr>
        <p:txBody>
          <a:bodyPr>
            <a:normAutofit fontScale="25000" lnSpcReduction="20000"/>
          </a:bodyPr>
          <a:lstStyle/>
          <a:p>
            <a:pPr>
              <a:lnSpc>
                <a:spcPct val="120000"/>
              </a:lnSpc>
            </a:pPr>
            <a:r>
              <a:rPr lang="en-US" sz="8000" u="sng" dirty="0">
                <a:solidFill>
                  <a:schemeClr val="bg1"/>
                </a:solidFill>
                <a:latin typeface="Aptos Light" panose="020B0004020202020204" pitchFamily="34" charset="0"/>
              </a:rPr>
              <a:t>Charge:</a:t>
            </a:r>
            <a:r>
              <a:rPr lang="en-US" sz="8000" dirty="0">
                <a:solidFill>
                  <a:schemeClr val="bg1"/>
                </a:solidFill>
                <a:latin typeface="Aptos Light" panose="020B0004020202020204" pitchFamily="34" charset="0"/>
              </a:rPr>
              <a:t> Infuse gender responsive and trauma informed practices into all aspects of facility operations.</a:t>
            </a:r>
          </a:p>
          <a:p>
            <a:pPr>
              <a:lnSpc>
                <a:spcPct val="120000"/>
              </a:lnSpc>
            </a:pPr>
            <a:r>
              <a:rPr lang="en-US" sz="8000" u="sng" dirty="0">
                <a:solidFill>
                  <a:schemeClr val="bg1"/>
                </a:solidFill>
                <a:latin typeface="Aptos Light" panose="020B0004020202020204" pitchFamily="34" charset="0"/>
              </a:rPr>
              <a:t>Goal:</a:t>
            </a:r>
            <a:r>
              <a:rPr lang="en-US" sz="8000" dirty="0">
                <a:solidFill>
                  <a:schemeClr val="bg1"/>
                </a:solidFill>
                <a:latin typeface="Aptos Light" panose="020B0004020202020204" pitchFamily="34" charset="0"/>
              </a:rPr>
              <a:t>  Maintain a custodial setting that furthers the goals of safety and security while providing opportunities for personal growth and rehabilitation.</a:t>
            </a:r>
          </a:p>
          <a:p>
            <a:endParaRPr lang="en-US" sz="2800" dirty="0"/>
          </a:p>
        </p:txBody>
      </p:sp>
      <p:sp>
        <p:nvSpPr>
          <p:cNvPr id="10" name="Picture Placeholder 9">
            <a:extLst>
              <a:ext uri="{FF2B5EF4-FFF2-40B4-BE49-F238E27FC236}">
                <a16:creationId xmlns:a16="http://schemas.microsoft.com/office/drawing/2014/main" id="{2903C3DE-C076-E37B-4D4F-C7F2347843E1}"/>
              </a:ext>
            </a:extLst>
          </p:cNvPr>
          <p:cNvSpPr>
            <a:spLocks noGrp="1"/>
          </p:cNvSpPr>
          <p:nvPr>
            <p:ph type="pic" sz="quarter" idx="4294967295"/>
          </p:nvPr>
        </p:nvSpPr>
        <p:spPr>
          <a:xfrm>
            <a:off x="5584053" y="4326339"/>
            <a:ext cx="3134062" cy="2472434"/>
          </a:xfrm>
          <a:effectLst>
            <a:outerShdw blurRad="76200" dist="76200" dir="2700000" algn="tl" rotWithShape="0">
              <a:schemeClr val="bg1">
                <a:alpha val="40000"/>
              </a:schemeClr>
            </a:outerShdw>
          </a:effectLst>
        </p:spPr>
        <p:txBody>
          <a:bodyPr>
            <a:normAutofit fontScale="40000" lnSpcReduction="20000"/>
          </a:bodyPr>
          <a:lstStyle/>
          <a:p>
            <a:pPr marL="0" indent="0">
              <a:buNone/>
            </a:pPr>
            <a:endParaRPr lang="en-US" sz="1200" dirty="0"/>
          </a:p>
          <a:p>
            <a:pPr marL="285750" marR="0" indent="-285750">
              <a:lnSpc>
                <a:spcPct val="107000"/>
              </a:lnSpc>
              <a:spcBef>
                <a:spcPts val="0"/>
              </a:spcBef>
              <a:spcAft>
                <a:spcPts val="800"/>
              </a:spcAft>
              <a:buFont typeface="Arial" panose="020B0604020202020204" pitchFamily="34" charset="0"/>
              <a:buChar char="•"/>
            </a:pPr>
            <a:r>
              <a:rPr lang="en-US" sz="4500" b="1" kern="100" dirty="0">
                <a:effectLst/>
                <a:ea typeface="Calibri" panose="020F0502020204030204" pitchFamily="34" charset="0"/>
                <a:cs typeface="Times New Roman" panose="02020603050405020304" pitchFamily="18" charset="0"/>
              </a:rPr>
              <a:t>Josh Highberger</a:t>
            </a:r>
            <a:r>
              <a:rPr lang="en-US" sz="4500" kern="100" dirty="0">
                <a:effectLst/>
                <a:ea typeface="Calibri" panose="020F0502020204030204" pitchFamily="34" charset="0"/>
                <a:cs typeface="Times New Roman" panose="02020603050405020304" pitchFamily="18" charset="0"/>
              </a:rPr>
              <a:t>, Assistant Director Operations (Lead)</a:t>
            </a:r>
          </a:p>
          <a:p>
            <a:pPr marL="285750" marR="0" indent="-285750">
              <a:lnSpc>
                <a:spcPct val="107000"/>
              </a:lnSpc>
              <a:spcBef>
                <a:spcPts val="0"/>
              </a:spcBef>
              <a:spcAft>
                <a:spcPts val="800"/>
              </a:spcAft>
              <a:buFont typeface="Arial" panose="020B0604020202020204" pitchFamily="34" charset="0"/>
              <a:buChar char="•"/>
            </a:pPr>
            <a:r>
              <a:rPr lang="en-US" sz="4500" b="1" kern="100" dirty="0">
                <a:effectLst/>
                <a:ea typeface="Calibri" panose="020F0502020204030204" pitchFamily="34" charset="0"/>
                <a:cs typeface="Times New Roman" panose="02020603050405020304" pitchFamily="18" charset="0"/>
              </a:rPr>
              <a:t>Nichole Brown</a:t>
            </a:r>
            <a:r>
              <a:rPr lang="en-US" sz="4500" kern="100" dirty="0">
                <a:effectLst/>
                <a:ea typeface="Calibri" panose="020F0502020204030204" pitchFamily="34" charset="0"/>
                <a:cs typeface="Times New Roman" panose="02020603050405020304" pitchFamily="18" charset="0"/>
              </a:rPr>
              <a:t>, Supt. </a:t>
            </a:r>
            <a:r>
              <a:rPr lang="en-US" sz="4500" kern="100" dirty="0">
                <a:ea typeface="Calibri" panose="020F0502020204030204" pitchFamily="34" charset="0"/>
                <a:cs typeface="Times New Roman" panose="02020603050405020304" pitchFamily="18" charset="0"/>
              </a:rPr>
              <a:t>of </a:t>
            </a:r>
            <a:r>
              <a:rPr lang="en-US" sz="4500" kern="100" dirty="0">
                <a:effectLst/>
                <a:ea typeface="Calibri" panose="020F0502020204030204" pitchFamily="34" charset="0"/>
                <a:cs typeface="Times New Roman" panose="02020603050405020304" pitchFamily="18" charset="0"/>
              </a:rPr>
              <a:t>Gender Informed Practices</a:t>
            </a:r>
            <a:endParaRPr lang="en-US" sz="4500" kern="100" dirty="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n-US" sz="4500" b="1" kern="100" dirty="0">
                <a:effectLst/>
                <a:ea typeface="Calibri" panose="020F0502020204030204" pitchFamily="34" charset="0"/>
                <a:cs typeface="Times New Roman" panose="02020603050405020304" pitchFamily="18" charset="0"/>
              </a:rPr>
              <a:t>Tom McLay</a:t>
            </a:r>
            <a:r>
              <a:rPr lang="en-US" sz="4500" kern="100" dirty="0">
                <a:effectLst/>
                <a:ea typeface="Calibri" panose="020F0502020204030204" pitchFamily="34" charset="0"/>
                <a:cs typeface="Times New Roman" panose="02020603050405020304" pitchFamily="18" charset="0"/>
              </a:rPr>
              <a:t>, Westside Institutions Administrator</a:t>
            </a:r>
          </a:p>
          <a:p>
            <a:pPr marL="285750" marR="0" indent="-285750">
              <a:lnSpc>
                <a:spcPct val="107000"/>
              </a:lnSpc>
              <a:spcBef>
                <a:spcPts val="0"/>
              </a:spcBef>
              <a:spcAft>
                <a:spcPts val="800"/>
              </a:spcAft>
              <a:buFont typeface="Arial" panose="020B0604020202020204" pitchFamily="34" charset="0"/>
              <a:buChar char="•"/>
            </a:pPr>
            <a:r>
              <a:rPr lang="en-US" sz="4500" b="1" kern="100" dirty="0">
                <a:effectLst/>
                <a:ea typeface="Calibri" panose="020F0502020204030204" pitchFamily="34" charset="0"/>
                <a:cs typeface="Times New Roman" panose="02020603050405020304" pitchFamily="18" charset="0"/>
              </a:rPr>
              <a:t>Chris Randall</a:t>
            </a:r>
            <a:r>
              <a:rPr lang="en-US" sz="4500" kern="100" dirty="0">
                <a:effectLst/>
                <a:ea typeface="Calibri" panose="020F0502020204030204" pitchFamily="34" charset="0"/>
                <a:cs typeface="Times New Roman" panose="02020603050405020304" pitchFamily="18" charset="0"/>
              </a:rPr>
              <a:t>, Acting CCCF Superintendent</a:t>
            </a:r>
          </a:p>
          <a:p>
            <a:pPr marL="342900" lvl="1" indent="0">
              <a:buNone/>
            </a:pPr>
            <a:endParaRPr lang="en-US" sz="2800" dirty="0"/>
          </a:p>
          <a:p>
            <a:pPr lvl="1"/>
            <a:endParaRPr lang="en-US" sz="2800" dirty="0"/>
          </a:p>
        </p:txBody>
      </p:sp>
      <p:sp>
        <p:nvSpPr>
          <p:cNvPr id="14" name="TextBox 13">
            <a:extLst>
              <a:ext uri="{FF2B5EF4-FFF2-40B4-BE49-F238E27FC236}">
                <a16:creationId xmlns:a16="http://schemas.microsoft.com/office/drawing/2014/main" id="{8ABEB3F2-1F3E-1DE8-9F39-CC98C3700FF3}"/>
              </a:ext>
            </a:extLst>
          </p:cNvPr>
          <p:cNvSpPr txBox="1"/>
          <p:nvPr/>
        </p:nvSpPr>
        <p:spPr>
          <a:xfrm>
            <a:off x="8637973" y="4350890"/>
            <a:ext cx="3312849" cy="1472839"/>
          </a:xfrm>
          <a:prstGeom prst="rect">
            <a:avLst/>
          </a:prstGeom>
          <a:noFill/>
        </p:spPr>
        <p:txBody>
          <a:bodyPr wrap="square" rtlCol="0">
            <a:spAutoFit/>
          </a:bodyPr>
          <a:lstStyle/>
          <a:p>
            <a:pPr marL="285750" marR="0" indent="-285750">
              <a:lnSpc>
                <a:spcPct val="107000"/>
              </a:lnSpc>
              <a:spcBef>
                <a:spcPts val="0"/>
              </a:spcBef>
              <a:spcAft>
                <a:spcPts val="800"/>
              </a:spcAft>
              <a:buFont typeface="Arial" panose="020B0604020202020204" pitchFamily="34" charset="0"/>
              <a:buChar char="•"/>
            </a:pPr>
            <a:r>
              <a:rPr lang="en-US" sz="1800" b="1" kern="100" dirty="0">
                <a:effectLst/>
                <a:ea typeface="Calibri" panose="020F0502020204030204" pitchFamily="34" charset="0"/>
                <a:cs typeface="Times New Roman" panose="02020603050405020304" pitchFamily="18" charset="0"/>
              </a:rPr>
              <a:t>Veva Campeau</a:t>
            </a:r>
            <a:r>
              <a:rPr lang="en-US" sz="1800" kern="100" dirty="0">
                <a:effectLst/>
                <a:ea typeface="Calibri" panose="020F0502020204030204" pitchFamily="34" charset="0"/>
                <a:cs typeface="Times New Roman" panose="02020603050405020304" pitchFamily="18" charset="0"/>
              </a:rPr>
              <a:t>, DEI Manager</a:t>
            </a:r>
          </a:p>
          <a:p>
            <a:pPr marL="285750" marR="0" indent="-285750">
              <a:lnSpc>
                <a:spcPct val="107000"/>
              </a:lnSpc>
              <a:spcBef>
                <a:spcPts val="0"/>
              </a:spcBef>
              <a:spcAft>
                <a:spcPts val="800"/>
              </a:spcAft>
              <a:buFont typeface="Arial" panose="020B0604020202020204" pitchFamily="34" charset="0"/>
              <a:buChar char="•"/>
            </a:pPr>
            <a:r>
              <a:rPr lang="en-US" sz="1800" b="1" kern="100" dirty="0">
                <a:effectLst/>
                <a:ea typeface="Calibri" panose="020F0502020204030204" pitchFamily="34" charset="0"/>
                <a:cs typeface="Times New Roman" panose="02020603050405020304" pitchFamily="18" charset="0"/>
              </a:rPr>
              <a:t>Mandy Davis</a:t>
            </a:r>
            <a:r>
              <a:rPr lang="en-US" sz="1800" kern="100" dirty="0">
                <a:effectLst/>
                <a:ea typeface="Calibri" panose="020F0502020204030204" pitchFamily="34" charset="0"/>
                <a:cs typeface="Times New Roman" panose="02020603050405020304" pitchFamily="18" charset="0"/>
              </a:rPr>
              <a:t>, Trauma Informed Oregon</a:t>
            </a:r>
          </a:p>
          <a:p>
            <a:pPr marL="285750" marR="0" indent="-285750">
              <a:lnSpc>
                <a:spcPct val="107000"/>
              </a:lnSpc>
              <a:spcBef>
                <a:spcPts val="0"/>
              </a:spcBef>
              <a:spcAft>
                <a:spcPts val="800"/>
              </a:spcAft>
              <a:buFont typeface="Arial" panose="020B0604020202020204" pitchFamily="34" charset="0"/>
              <a:buChar char="•"/>
            </a:pPr>
            <a:r>
              <a:rPr lang="en-US" sz="1800" b="1" kern="100" dirty="0">
                <a:effectLst/>
                <a:ea typeface="Calibri" panose="020F0502020204030204" pitchFamily="34" charset="0"/>
                <a:cs typeface="Times New Roman" panose="02020603050405020304" pitchFamily="18" charset="0"/>
              </a:rPr>
              <a:t>Angela Kim</a:t>
            </a:r>
            <a:r>
              <a:rPr lang="en-US" sz="1800" kern="100" dirty="0">
                <a:effectLst/>
                <a:ea typeface="Calibri" panose="020F0502020204030204" pitchFamily="34" charset="0"/>
                <a:cs typeface="Times New Roman" panose="02020603050405020304" pitchFamily="18" charset="0"/>
              </a:rPr>
              <a:t>, OJRC</a:t>
            </a:r>
          </a:p>
        </p:txBody>
      </p:sp>
      <p:sp>
        <p:nvSpPr>
          <p:cNvPr id="15" name="TextBox 14">
            <a:extLst>
              <a:ext uri="{FF2B5EF4-FFF2-40B4-BE49-F238E27FC236}">
                <a16:creationId xmlns:a16="http://schemas.microsoft.com/office/drawing/2014/main" id="{377E76A3-2AAF-5BFE-A120-B32978B25EDA}"/>
              </a:ext>
            </a:extLst>
          </p:cNvPr>
          <p:cNvSpPr txBox="1"/>
          <p:nvPr/>
        </p:nvSpPr>
        <p:spPr>
          <a:xfrm>
            <a:off x="5551708" y="3956744"/>
            <a:ext cx="2914497" cy="400110"/>
          </a:xfrm>
          <a:prstGeom prst="rect">
            <a:avLst/>
          </a:prstGeom>
          <a:noFill/>
        </p:spPr>
        <p:txBody>
          <a:bodyPr wrap="square" rtlCol="0">
            <a:spAutoFit/>
          </a:bodyPr>
          <a:lstStyle/>
          <a:p>
            <a:r>
              <a:rPr lang="en-US" sz="2000" b="1"/>
              <a:t>Team members:</a:t>
            </a:r>
          </a:p>
        </p:txBody>
      </p:sp>
      <p:pic>
        <p:nvPicPr>
          <p:cNvPr id="7" name="Picture 6">
            <a:extLst>
              <a:ext uri="{FF2B5EF4-FFF2-40B4-BE49-F238E27FC236}">
                <a16:creationId xmlns:a16="http://schemas.microsoft.com/office/drawing/2014/main" id="{87688CE1-3F6C-B15E-CDDC-AD99FC507D3E}"/>
              </a:ext>
            </a:extLst>
          </p:cNvPr>
          <p:cNvPicPr>
            <a:picLocks noChangeAspect="1"/>
          </p:cNvPicPr>
          <p:nvPr/>
        </p:nvPicPr>
        <p:blipFill rotWithShape="1">
          <a:blip r:embed="rId3"/>
          <a:srcRect t="11341" b="20408"/>
          <a:stretch/>
        </p:blipFill>
        <p:spPr>
          <a:xfrm>
            <a:off x="5584053" y="1032137"/>
            <a:ext cx="6382940" cy="2816347"/>
          </a:xfrm>
          <a:prstGeom prst="rect">
            <a:avLst/>
          </a:prstGeom>
        </p:spPr>
      </p:pic>
    </p:spTree>
    <p:extLst>
      <p:ext uri="{BB962C8B-B14F-4D97-AF65-F5344CB8AC3E}">
        <p14:creationId xmlns:p14="http://schemas.microsoft.com/office/powerpoint/2010/main" val="2731935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B19393-BBCF-8A9B-53A2-1856C4FA10B5}"/>
              </a:ext>
            </a:extLst>
          </p:cNvPr>
          <p:cNvSpPr/>
          <p:nvPr/>
        </p:nvSpPr>
        <p:spPr>
          <a:xfrm>
            <a:off x="5567881" y="3956745"/>
            <a:ext cx="6554709" cy="27337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05CBC328-5E84-5A6B-11AF-AAD65AF08FA5}"/>
              </a:ext>
            </a:extLst>
          </p:cNvPr>
          <p:cNvSpPr/>
          <p:nvPr/>
        </p:nvSpPr>
        <p:spPr>
          <a:xfrm>
            <a:off x="241177" y="1032137"/>
            <a:ext cx="5181600" cy="28163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693A1-68C5-DFCA-3E6E-01F8C7A8B4E0}"/>
              </a:ext>
            </a:extLst>
          </p:cNvPr>
          <p:cNvSpPr>
            <a:spLocks noGrp="1"/>
          </p:cNvSpPr>
          <p:nvPr>
            <p:ph type="title"/>
          </p:nvPr>
        </p:nvSpPr>
        <p:spPr/>
        <p:txBody>
          <a:bodyPr>
            <a:normAutofit fontScale="90000"/>
          </a:bodyPr>
          <a:lstStyle/>
          <a:p>
            <a:r>
              <a:rPr lang="en-US"/>
              <a:t>GIPA Implementation Team: Medical Services</a:t>
            </a:r>
          </a:p>
        </p:txBody>
      </p:sp>
      <p:sp>
        <p:nvSpPr>
          <p:cNvPr id="4" name="Subtitle 3">
            <a:extLst>
              <a:ext uri="{FF2B5EF4-FFF2-40B4-BE49-F238E27FC236}">
                <a16:creationId xmlns:a16="http://schemas.microsoft.com/office/drawing/2014/main" id="{96572CB0-3F20-CE9D-7775-9A337A1C9B8E}"/>
              </a:ext>
            </a:extLst>
          </p:cNvPr>
          <p:cNvSpPr>
            <a:spLocks noGrp="1"/>
          </p:cNvSpPr>
          <p:nvPr>
            <p:ph sz="half" idx="1"/>
          </p:nvPr>
        </p:nvSpPr>
        <p:spPr>
          <a:xfrm>
            <a:off x="241178" y="3956745"/>
            <a:ext cx="5171108" cy="2733767"/>
          </a:xfrm>
        </p:spPr>
        <p:txBody>
          <a:bodyPr vert="horz" lIns="91440" tIns="45720" rIns="91440" bIns="45720" rtlCol="0" anchor="t">
            <a:noAutofit/>
          </a:bodyPr>
          <a:lstStyle/>
          <a:p>
            <a:pPr marL="0" indent="0" algn="l">
              <a:buNone/>
            </a:pPr>
            <a:r>
              <a:rPr lang="en-US" sz="2000" b="1" dirty="0">
                <a:latin typeface="Aptos"/>
              </a:rPr>
              <a:t>Progress highlights to date: </a:t>
            </a:r>
          </a:p>
          <a:p>
            <a:r>
              <a:rPr lang="en-US" sz="2200" dirty="0">
                <a:latin typeface="Aptos"/>
              </a:rPr>
              <a:t>Coffee Creek’s Doula Program.</a:t>
            </a:r>
          </a:p>
          <a:p>
            <a:r>
              <a:rPr lang="en-US" sz="2200" dirty="0">
                <a:latin typeface="Aptos"/>
              </a:rPr>
              <a:t>Substance Use Disorder (SUD) treatment now available to all AICs at all stages of their sentence.</a:t>
            </a:r>
          </a:p>
          <a:p>
            <a:r>
              <a:rPr lang="en-US" sz="2200" dirty="0">
                <a:effectLst/>
                <a:latin typeface="Aptos"/>
              </a:rPr>
              <a:t>Now</a:t>
            </a:r>
            <a:r>
              <a:rPr lang="en-US" sz="2200" dirty="0">
                <a:latin typeface="Aptos"/>
              </a:rPr>
              <a:t> advancing 44 recommendations</a:t>
            </a:r>
            <a:r>
              <a:rPr lang="en-US" sz="2200" dirty="0">
                <a:effectLst/>
                <a:latin typeface="Aptos"/>
              </a:rPr>
              <a:t>.</a:t>
            </a:r>
          </a:p>
        </p:txBody>
      </p:sp>
      <p:sp>
        <p:nvSpPr>
          <p:cNvPr id="5" name="Text Placeholder 4">
            <a:extLst>
              <a:ext uri="{FF2B5EF4-FFF2-40B4-BE49-F238E27FC236}">
                <a16:creationId xmlns:a16="http://schemas.microsoft.com/office/drawing/2014/main" id="{5BF4C485-C57F-2351-E4B2-A0CCDCE846D0}"/>
              </a:ext>
            </a:extLst>
          </p:cNvPr>
          <p:cNvSpPr>
            <a:spLocks noGrp="1"/>
          </p:cNvSpPr>
          <p:nvPr>
            <p:ph sz="half" idx="2"/>
          </p:nvPr>
        </p:nvSpPr>
        <p:spPr>
          <a:xfrm>
            <a:off x="386919" y="1474839"/>
            <a:ext cx="4890116" cy="2273296"/>
          </a:xfrm>
        </p:spPr>
        <p:txBody>
          <a:bodyPr>
            <a:normAutofit fontScale="62500" lnSpcReduction="20000"/>
          </a:bodyPr>
          <a:lstStyle/>
          <a:p>
            <a:pPr>
              <a:lnSpc>
                <a:spcPct val="120000"/>
              </a:lnSpc>
            </a:pPr>
            <a:r>
              <a:rPr lang="en-US" sz="3600" u="sng" dirty="0">
                <a:solidFill>
                  <a:schemeClr val="bg1"/>
                </a:solidFill>
                <a:latin typeface="Aptos Light" panose="020B0004020202020204" pitchFamily="34" charset="0"/>
              </a:rPr>
              <a:t>Charge</a:t>
            </a:r>
            <a:r>
              <a:rPr lang="en-US" sz="3600" dirty="0">
                <a:solidFill>
                  <a:schemeClr val="bg1"/>
                </a:solidFill>
                <a:latin typeface="Aptos Light" panose="020B0004020202020204" pitchFamily="34" charset="0"/>
              </a:rPr>
              <a:t>: Provide timely and appropriate medical care to all AICs.</a:t>
            </a:r>
            <a:endParaRPr lang="en-US" sz="1800" dirty="0">
              <a:solidFill>
                <a:schemeClr val="bg1"/>
              </a:solidFill>
              <a:latin typeface="Aptos Light" panose="020B0004020202020204" pitchFamily="34" charset="0"/>
            </a:endParaRPr>
          </a:p>
          <a:p>
            <a:pPr>
              <a:lnSpc>
                <a:spcPct val="120000"/>
              </a:lnSpc>
            </a:pPr>
            <a:r>
              <a:rPr lang="en-US" sz="3600" u="sng" dirty="0">
                <a:solidFill>
                  <a:schemeClr val="bg1"/>
                </a:solidFill>
                <a:latin typeface="Aptos Light" panose="020B0004020202020204" pitchFamily="34" charset="0"/>
              </a:rPr>
              <a:t>Goal:</a:t>
            </a:r>
            <a:r>
              <a:rPr lang="en-US" sz="3600" dirty="0">
                <a:solidFill>
                  <a:schemeClr val="bg1"/>
                </a:solidFill>
                <a:latin typeface="Aptos Light" panose="020B0004020202020204" pitchFamily="34" charset="0"/>
              </a:rPr>
              <a:t>  Promote AIC wellness through the effective delivery of quality medical care and resources.</a:t>
            </a:r>
          </a:p>
        </p:txBody>
      </p:sp>
      <p:pic>
        <p:nvPicPr>
          <p:cNvPr id="16" name="Picture 15" descr="A picture containing text, indoor, computer&#10;&#10;AI-generated content may be incorrect.">
            <a:extLst>
              <a:ext uri="{FF2B5EF4-FFF2-40B4-BE49-F238E27FC236}">
                <a16:creationId xmlns:a16="http://schemas.microsoft.com/office/drawing/2014/main" id="{4CB34486-FDAB-6C29-D024-162A80AF57AA}"/>
              </a:ext>
            </a:extLst>
          </p:cNvPr>
          <p:cNvPicPr>
            <a:picLocks noChangeAspect="1"/>
          </p:cNvPicPr>
          <p:nvPr/>
        </p:nvPicPr>
        <p:blipFill rotWithShape="1">
          <a:blip r:embed="rId3">
            <a:extLst>
              <a:ext uri="{28A0092B-C50C-407E-A947-70E740481C1C}">
                <a14:useLocalDpi xmlns:a14="http://schemas.microsoft.com/office/drawing/2010/main" val="0"/>
              </a:ext>
            </a:extLst>
          </a:blip>
          <a:srcRect t="18208" b="38528"/>
          <a:stretch/>
        </p:blipFill>
        <p:spPr>
          <a:xfrm>
            <a:off x="5567881" y="1007263"/>
            <a:ext cx="6567154" cy="2841221"/>
          </a:xfrm>
          <a:prstGeom prst="rect">
            <a:avLst/>
          </a:prstGeom>
        </p:spPr>
      </p:pic>
      <p:sp>
        <p:nvSpPr>
          <p:cNvPr id="17" name="Picture Placeholder 9">
            <a:extLst>
              <a:ext uri="{FF2B5EF4-FFF2-40B4-BE49-F238E27FC236}">
                <a16:creationId xmlns:a16="http://schemas.microsoft.com/office/drawing/2014/main" id="{72F5CC44-EA3A-0A21-381E-2AC47869E18A}"/>
              </a:ext>
            </a:extLst>
          </p:cNvPr>
          <p:cNvSpPr txBox="1">
            <a:spLocks/>
          </p:cNvSpPr>
          <p:nvPr/>
        </p:nvSpPr>
        <p:spPr>
          <a:xfrm>
            <a:off x="5600226" y="4419753"/>
            <a:ext cx="3053920" cy="2245850"/>
          </a:xfrm>
          <a:prstGeom prst="rect">
            <a:avLst/>
          </a:prstGeom>
          <a:effectLst>
            <a:outerShdw blurRad="76200" dist="76200" dir="2700000" algn="tl" rotWithShape="0">
              <a:schemeClr val="bg1">
                <a:alpha val="40000"/>
              </a:schemeClr>
            </a:outerShdw>
          </a:effectLst>
        </p:spPr>
        <p:txBody>
          <a:bodyPr vert="horz" lIns="91440" tIns="45720" rIns="91440" bIns="45720" rtlCol="0">
            <a:normAutofit fontScale="4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1200" dirty="0"/>
          </a:p>
          <a:p>
            <a:pPr>
              <a:lnSpc>
                <a:spcPct val="107000"/>
              </a:lnSpc>
              <a:spcBef>
                <a:spcPts val="0"/>
              </a:spcBef>
              <a:spcAft>
                <a:spcPts val="800"/>
              </a:spcAft>
            </a:pPr>
            <a:r>
              <a:rPr lang="en-US" sz="3800" b="1" kern="100" dirty="0">
                <a:ea typeface="Calibri" panose="020F0502020204030204" pitchFamily="34" charset="0"/>
                <a:cs typeface="Times New Roman" panose="02020603050405020304" pitchFamily="18" charset="0"/>
              </a:rPr>
              <a:t>Heidi Steward</a:t>
            </a:r>
            <a:r>
              <a:rPr lang="en-US" sz="3800" kern="100" dirty="0">
                <a:ea typeface="Calibri" panose="020F0502020204030204" pitchFamily="34" charset="0"/>
                <a:cs typeface="Times New Roman" panose="02020603050405020304" pitchFamily="18" charset="0"/>
              </a:rPr>
              <a:t>, Deputy Director - Acting Assistant Director Health Services</a:t>
            </a:r>
          </a:p>
          <a:p>
            <a:pPr>
              <a:lnSpc>
                <a:spcPct val="107000"/>
              </a:lnSpc>
              <a:spcBef>
                <a:spcPts val="0"/>
              </a:spcBef>
              <a:spcAft>
                <a:spcPts val="800"/>
              </a:spcAft>
            </a:pPr>
            <a:r>
              <a:rPr lang="en-US" sz="3800" b="1" kern="100" dirty="0">
                <a:ea typeface="Calibri" panose="020F0502020204030204" pitchFamily="34" charset="0"/>
                <a:cs typeface="Times New Roman" panose="02020603050405020304" pitchFamily="18" charset="0"/>
              </a:rPr>
              <a:t>Aimee Hughes</a:t>
            </a:r>
            <a:r>
              <a:rPr lang="en-US" sz="3800" kern="100" dirty="0">
                <a:ea typeface="Calibri" panose="020F0502020204030204" pitchFamily="34" charset="0"/>
                <a:cs typeface="Times New Roman" panose="02020603050405020304" pitchFamily="18" charset="0"/>
              </a:rPr>
              <a:t>, Medical Services Administrator</a:t>
            </a:r>
          </a:p>
          <a:p>
            <a:pPr>
              <a:lnSpc>
                <a:spcPct val="107000"/>
              </a:lnSpc>
              <a:spcBef>
                <a:spcPts val="0"/>
              </a:spcBef>
              <a:spcAft>
                <a:spcPts val="800"/>
              </a:spcAft>
            </a:pPr>
            <a:r>
              <a:rPr lang="en-US" sz="3800" b="1" kern="100" dirty="0">
                <a:ea typeface="Calibri" panose="020F0502020204030204" pitchFamily="34" charset="0"/>
                <a:cs typeface="Times New Roman" panose="02020603050405020304" pitchFamily="18" charset="0"/>
              </a:rPr>
              <a:t>Buffy Ross</a:t>
            </a:r>
            <a:r>
              <a:rPr lang="en-US" sz="3800" kern="100" dirty="0">
                <a:ea typeface="Calibri" panose="020F0502020204030204" pitchFamily="34" charset="0"/>
                <a:cs typeface="Times New Roman" panose="02020603050405020304" pitchFamily="18" charset="0"/>
              </a:rPr>
              <a:t>, Assistant Health Services Administrator</a:t>
            </a:r>
          </a:p>
          <a:p>
            <a:pPr marL="342900" lvl="1" indent="0">
              <a:buFont typeface="Arial" panose="020B0604020202020204" pitchFamily="34" charset="0"/>
              <a:buNone/>
            </a:pPr>
            <a:endParaRPr lang="en-US" sz="2800" dirty="0"/>
          </a:p>
          <a:p>
            <a:pPr lvl="1"/>
            <a:endParaRPr lang="en-US" sz="2800" dirty="0"/>
          </a:p>
        </p:txBody>
      </p:sp>
      <p:sp>
        <p:nvSpPr>
          <p:cNvPr id="18" name="TextBox 17">
            <a:extLst>
              <a:ext uri="{FF2B5EF4-FFF2-40B4-BE49-F238E27FC236}">
                <a16:creationId xmlns:a16="http://schemas.microsoft.com/office/drawing/2014/main" id="{26EFB4E7-3571-4271-169B-8B8FDA4E134D}"/>
              </a:ext>
            </a:extLst>
          </p:cNvPr>
          <p:cNvSpPr txBox="1"/>
          <p:nvPr/>
        </p:nvSpPr>
        <p:spPr>
          <a:xfrm>
            <a:off x="8654147" y="4364777"/>
            <a:ext cx="3390646" cy="2361929"/>
          </a:xfrm>
          <a:prstGeom prst="rect">
            <a:avLst/>
          </a:prstGeom>
          <a:noFill/>
        </p:spPr>
        <p:txBody>
          <a:bodyPr wrap="square" rtlCol="0">
            <a:spAutoFit/>
          </a:bodyPr>
          <a:lstStyle/>
          <a:p>
            <a:pPr marL="285750" indent="-285750">
              <a:lnSpc>
                <a:spcPct val="107000"/>
              </a:lnSpc>
              <a:spcBef>
                <a:spcPts val="0"/>
              </a:spcBef>
              <a:spcAft>
                <a:spcPts val="800"/>
              </a:spcAft>
              <a:buFont typeface="Arial" panose="020B0604020202020204" pitchFamily="34" charset="0"/>
              <a:buChar char="•"/>
            </a:pPr>
            <a:r>
              <a:rPr lang="en-US" sz="1800" b="1" kern="100" dirty="0">
                <a:ea typeface="Calibri" panose="020F0502020204030204" pitchFamily="34" charset="0"/>
                <a:cs typeface="Times New Roman" panose="02020603050405020304" pitchFamily="18" charset="0"/>
              </a:rPr>
              <a:t>Mira Nicolas</a:t>
            </a:r>
            <a:r>
              <a:rPr lang="en-US" sz="1800" kern="100" dirty="0">
                <a:ea typeface="Calibri" panose="020F0502020204030204" pitchFamily="34" charset="0"/>
                <a:cs typeface="Times New Roman" panose="02020603050405020304" pitchFamily="18" charset="0"/>
              </a:rPr>
              <a:t>, Medical Services Manager CCCF</a:t>
            </a:r>
          </a:p>
          <a:p>
            <a:pPr marL="285750" indent="-285750">
              <a:lnSpc>
                <a:spcPct val="107000"/>
              </a:lnSpc>
              <a:spcBef>
                <a:spcPts val="0"/>
              </a:spcBef>
              <a:spcAft>
                <a:spcPts val="800"/>
              </a:spcAft>
              <a:buFont typeface="Arial" panose="020B0604020202020204" pitchFamily="34" charset="0"/>
              <a:buChar char="•"/>
            </a:pPr>
            <a:r>
              <a:rPr lang="en-US" sz="1800" b="1" kern="100" dirty="0">
                <a:ea typeface="Calibri" panose="020F0502020204030204" pitchFamily="34" charset="0"/>
                <a:cs typeface="Times New Roman" panose="02020603050405020304" pitchFamily="18" charset="0"/>
              </a:rPr>
              <a:t>Jodi Hansen</a:t>
            </a:r>
            <a:r>
              <a:rPr lang="en-US" sz="1800" kern="100" dirty="0">
                <a:ea typeface="Calibri" panose="020F0502020204030204" pitchFamily="34" charset="0"/>
                <a:cs typeface="Times New Roman" panose="02020603050405020304" pitchFamily="18" charset="0"/>
              </a:rPr>
              <a:t>, Former Healthcare Administrator, ED Remnant Initiatives</a:t>
            </a:r>
          </a:p>
          <a:p>
            <a:pPr marL="285750" indent="-285750">
              <a:lnSpc>
                <a:spcPct val="107000"/>
              </a:lnSpc>
              <a:spcBef>
                <a:spcPts val="0"/>
              </a:spcBef>
              <a:spcAft>
                <a:spcPts val="800"/>
              </a:spcAft>
              <a:buFont typeface="Arial" panose="020B0604020202020204" pitchFamily="34" charset="0"/>
              <a:buChar char="•"/>
            </a:pPr>
            <a:r>
              <a:rPr lang="en-US" sz="1800" b="1" kern="100" dirty="0">
                <a:ea typeface="Calibri" panose="020F0502020204030204" pitchFamily="34" charset="0"/>
                <a:cs typeface="Times New Roman" panose="02020603050405020304" pitchFamily="18" charset="0"/>
              </a:rPr>
              <a:t>Alicia Roach</a:t>
            </a:r>
            <a:r>
              <a:rPr lang="en-US" sz="1800" kern="100" dirty="0">
                <a:ea typeface="Calibri" panose="020F0502020204030204" pitchFamily="34" charset="0"/>
                <a:cs typeface="Times New Roman" panose="02020603050405020304" pitchFamily="18" charset="0"/>
              </a:rPr>
              <a:t>, Doula, Ostara Initiative </a:t>
            </a:r>
          </a:p>
        </p:txBody>
      </p:sp>
      <p:sp>
        <p:nvSpPr>
          <p:cNvPr id="19" name="TextBox 18">
            <a:extLst>
              <a:ext uri="{FF2B5EF4-FFF2-40B4-BE49-F238E27FC236}">
                <a16:creationId xmlns:a16="http://schemas.microsoft.com/office/drawing/2014/main" id="{1B86A5AF-6EC2-CB18-AFAA-A2C29F2C58E9}"/>
              </a:ext>
            </a:extLst>
          </p:cNvPr>
          <p:cNvSpPr txBox="1"/>
          <p:nvPr/>
        </p:nvSpPr>
        <p:spPr>
          <a:xfrm>
            <a:off x="5567881" y="3920551"/>
            <a:ext cx="2914497" cy="400110"/>
          </a:xfrm>
          <a:prstGeom prst="rect">
            <a:avLst/>
          </a:prstGeom>
          <a:noFill/>
        </p:spPr>
        <p:txBody>
          <a:bodyPr wrap="square" rtlCol="0">
            <a:spAutoFit/>
          </a:bodyPr>
          <a:lstStyle/>
          <a:p>
            <a:r>
              <a:rPr lang="en-US" sz="2000" b="1"/>
              <a:t>Team members:</a:t>
            </a:r>
          </a:p>
        </p:txBody>
      </p:sp>
    </p:spTree>
    <p:extLst>
      <p:ext uri="{BB962C8B-B14F-4D97-AF65-F5344CB8AC3E}">
        <p14:creationId xmlns:p14="http://schemas.microsoft.com/office/powerpoint/2010/main" val="2361556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17A25-B161-5139-AB4C-AEC60D8D50E6}"/>
              </a:ext>
            </a:extLst>
          </p:cNvPr>
          <p:cNvSpPr>
            <a:spLocks noGrp="1"/>
          </p:cNvSpPr>
          <p:nvPr>
            <p:ph type="title"/>
          </p:nvPr>
        </p:nvSpPr>
        <p:spPr/>
        <p:txBody>
          <a:bodyPr/>
          <a:lstStyle/>
          <a:p>
            <a:r>
              <a:rPr lang="en-US" dirty="0"/>
              <a:t>Two Phase Approach to Implementation</a:t>
            </a:r>
          </a:p>
        </p:txBody>
      </p:sp>
      <p:sp>
        <p:nvSpPr>
          <p:cNvPr id="18" name="Text Placeholder 17">
            <a:extLst>
              <a:ext uri="{FF2B5EF4-FFF2-40B4-BE49-F238E27FC236}">
                <a16:creationId xmlns:a16="http://schemas.microsoft.com/office/drawing/2014/main" id="{FE71F780-77FB-73BC-0200-04372B876F16}"/>
              </a:ext>
            </a:extLst>
          </p:cNvPr>
          <p:cNvSpPr>
            <a:spLocks noGrp="1"/>
          </p:cNvSpPr>
          <p:nvPr>
            <p:ph type="body" idx="1"/>
          </p:nvPr>
        </p:nvSpPr>
        <p:spPr/>
        <p:txBody>
          <a:bodyPr/>
          <a:lstStyle/>
          <a:p>
            <a:r>
              <a:rPr lang="en-US" dirty="0"/>
              <a:t>	</a:t>
            </a:r>
          </a:p>
        </p:txBody>
      </p:sp>
      <p:sp>
        <p:nvSpPr>
          <p:cNvPr id="3" name="Content Placeholder 2">
            <a:extLst>
              <a:ext uri="{FF2B5EF4-FFF2-40B4-BE49-F238E27FC236}">
                <a16:creationId xmlns:a16="http://schemas.microsoft.com/office/drawing/2014/main" id="{DE784D52-9769-06E6-DE16-840807B5B512}"/>
              </a:ext>
            </a:extLst>
          </p:cNvPr>
          <p:cNvSpPr>
            <a:spLocks noGrp="1"/>
          </p:cNvSpPr>
          <p:nvPr>
            <p:ph sz="quarter" idx="4"/>
          </p:nvPr>
        </p:nvSpPr>
        <p:spPr>
          <a:xfrm>
            <a:off x="6489289" y="1139053"/>
            <a:ext cx="5486401" cy="5669274"/>
          </a:xfrm>
        </p:spPr>
        <p:txBody>
          <a:bodyPr>
            <a:normAutofit fontScale="92500" lnSpcReduction="20000"/>
          </a:bodyPr>
          <a:lstStyle/>
          <a:p>
            <a:r>
              <a:rPr lang="en-US" sz="2200" dirty="0"/>
              <a:t>Behavioral Health Services: </a:t>
            </a:r>
          </a:p>
          <a:p>
            <a:pPr lvl="1">
              <a:buFont typeface="Courier New" panose="02070309020205020404" pitchFamily="49" charset="0"/>
              <a:buChar char="o"/>
            </a:pPr>
            <a:r>
              <a:rPr lang="en-US" sz="1900" dirty="0"/>
              <a:t>Goal: Effectively deliver high-quality behavioral health services, including evidence-based substance disorder treatment.</a:t>
            </a:r>
          </a:p>
          <a:p>
            <a:r>
              <a:rPr lang="en-US" sz="2200" dirty="0"/>
              <a:t>Community Engagement: </a:t>
            </a:r>
          </a:p>
          <a:p>
            <a:pPr lvl="1">
              <a:buFont typeface="Courier New" panose="02070309020205020404" pitchFamily="49" charset="0"/>
              <a:buChar char="o"/>
            </a:pPr>
            <a:r>
              <a:rPr lang="en-US" sz="1900" dirty="0"/>
              <a:t>Goal: Promote engagement and collaboration with citizens, communities, and leaders to advance improvements for the benefit of AICs and staff.</a:t>
            </a:r>
          </a:p>
          <a:p>
            <a:r>
              <a:rPr lang="en-US" sz="2200" dirty="0"/>
              <a:t>Data, Monitoring, and Oversight: </a:t>
            </a:r>
          </a:p>
          <a:p>
            <a:pPr lvl="1">
              <a:buFont typeface="Courier New" panose="02070309020205020404" pitchFamily="49" charset="0"/>
              <a:buChar char="o"/>
            </a:pPr>
            <a:r>
              <a:rPr lang="en-US" sz="1900" dirty="0"/>
              <a:t>Goal: Establish oversight and accountability protocols to ensure transparency and continuous quality improvement.</a:t>
            </a:r>
          </a:p>
          <a:p>
            <a:r>
              <a:rPr lang="en-US" sz="2200" dirty="0"/>
              <a:t>Access to Justice: </a:t>
            </a:r>
          </a:p>
          <a:p>
            <a:pPr lvl="1">
              <a:buFont typeface="Courier New" panose="02070309020205020404" pitchFamily="49" charset="0"/>
              <a:buChar char="o"/>
            </a:pPr>
            <a:r>
              <a:rPr lang="en-US" sz="1900" dirty="0"/>
              <a:t>Goal: Increase access to justice for incarcerated women by ensuring they have the resources and support they need to engage with the legal system.</a:t>
            </a:r>
          </a:p>
          <a:p>
            <a:r>
              <a:rPr lang="en-US" sz="2200" dirty="0"/>
              <a:t>Parenting and Family Connections: </a:t>
            </a:r>
          </a:p>
          <a:p>
            <a:pPr lvl="1">
              <a:buFont typeface="Courier New" panose="02070309020205020404" pitchFamily="49" charset="0"/>
              <a:buChar char="o"/>
            </a:pPr>
            <a:r>
              <a:rPr lang="en-US" sz="1900" dirty="0"/>
              <a:t>Goal: Leverage intrinsic motivational factors through support for connections with family and other important supports.</a:t>
            </a:r>
          </a:p>
          <a:p>
            <a:r>
              <a:rPr lang="en-US" sz="2200" dirty="0"/>
              <a:t>Indoor/Outdoor Facilities: </a:t>
            </a:r>
          </a:p>
          <a:p>
            <a:pPr lvl="1">
              <a:buFont typeface="Courier New" panose="02070309020205020404" pitchFamily="49" charset="0"/>
              <a:buChar char="o"/>
            </a:pPr>
            <a:r>
              <a:rPr lang="en-US" sz="1900" dirty="0"/>
              <a:t>Goal: Provide a physical environment that supports AIC growth, wellness, and transformation.</a:t>
            </a:r>
          </a:p>
          <a:p>
            <a:endParaRPr lang="en-US" dirty="0"/>
          </a:p>
        </p:txBody>
      </p:sp>
      <p:pic>
        <p:nvPicPr>
          <p:cNvPr id="8" name="Picture 7">
            <a:extLst>
              <a:ext uri="{FF2B5EF4-FFF2-40B4-BE49-F238E27FC236}">
                <a16:creationId xmlns:a16="http://schemas.microsoft.com/office/drawing/2014/main" id="{5E5CE5F4-4117-06F3-D80F-4FF9E0452D59}"/>
              </a:ext>
            </a:extLst>
          </p:cNvPr>
          <p:cNvPicPr>
            <a:picLocks noChangeAspect="1"/>
          </p:cNvPicPr>
          <p:nvPr/>
        </p:nvPicPr>
        <p:blipFill>
          <a:blip r:embed="rId3"/>
          <a:stretch>
            <a:fillRect/>
          </a:stretch>
        </p:blipFill>
        <p:spPr>
          <a:xfrm rot="1420237">
            <a:off x="2518537" y="2123634"/>
            <a:ext cx="3117871" cy="4034617"/>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81F6CD98-3727-1844-9AA0-BCBE0C252806}"/>
              </a:ext>
            </a:extLst>
          </p:cNvPr>
          <p:cNvPicPr>
            <a:picLocks noChangeAspect="1"/>
          </p:cNvPicPr>
          <p:nvPr/>
        </p:nvPicPr>
        <p:blipFill>
          <a:blip r:embed="rId4"/>
          <a:stretch>
            <a:fillRect/>
          </a:stretch>
        </p:blipFill>
        <p:spPr>
          <a:xfrm rot="20809807">
            <a:off x="509836" y="1289266"/>
            <a:ext cx="3276356" cy="424948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57434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BC0852-832C-4BCC-FAC9-FE3694644253}"/>
              </a:ext>
            </a:extLst>
          </p:cNvPr>
          <p:cNvPicPr>
            <a:picLocks noChangeAspect="1"/>
          </p:cNvPicPr>
          <p:nvPr/>
        </p:nvPicPr>
        <p:blipFill rotWithShape="1">
          <a:blip r:embed="rId4"/>
          <a:srcRect b="33973"/>
          <a:stretch/>
        </p:blipFill>
        <p:spPr>
          <a:xfrm>
            <a:off x="665186" y="2214898"/>
            <a:ext cx="3695441" cy="3615873"/>
          </a:xfrm>
          <a:prstGeom prst="rect">
            <a:avLst/>
          </a:prstGeom>
        </p:spPr>
      </p:pic>
      <p:sp>
        <p:nvSpPr>
          <p:cNvPr id="8" name="TextBox 7">
            <a:extLst>
              <a:ext uri="{FF2B5EF4-FFF2-40B4-BE49-F238E27FC236}">
                <a16:creationId xmlns:a16="http://schemas.microsoft.com/office/drawing/2014/main" id="{D31D5CC1-7A6A-D4B4-476C-659F9FA32C93}"/>
              </a:ext>
            </a:extLst>
          </p:cNvPr>
          <p:cNvSpPr txBox="1"/>
          <p:nvPr/>
        </p:nvSpPr>
        <p:spPr>
          <a:xfrm>
            <a:off x="1378424" y="136478"/>
            <a:ext cx="9062113" cy="769441"/>
          </a:xfrm>
          <a:prstGeom prst="rect">
            <a:avLst/>
          </a:prstGeom>
          <a:noFill/>
        </p:spPr>
        <p:txBody>
          <a:bodyPr wrap="square" rtlCol="0">
            <a:spAutoFit/>
          </a:bodyPr>
          <a:lstStyle/>
          <a:p>
            <a:pPr algn="ctr"/>
            <a:r>
              <a:rPr lang="en-US" sz="4400">
                <a:solidFill>
                  <a:srgbClr val="FFFFFF"/>
                </a:solidFill>
              </a:rPr>
              <a:t>Accountability and Transparency</a:t>
            </a:r>
            <a:r>
              <a:rPr lang="en-US">
                <a:solidFill>
                  <a:srgbClr val="FFFFFF"/>
                </a:solidFill>
              </a:rPr>
              <a:t> </a:t>
            </a:r>
          </a:p>
        </p:txBody>
      </p:sp>
      <p:sp>
        <p:nvSpPr>
          <p:cNvPr id="2" name="TextBox 1">
            <a:extLst>
              <a:ext uri="{FF2B5EF4-FFF2-40B4-BE49-F238E27FC236}">
                <a16:creationId xmlns:a16="http://schemas.microsoft.com/office/drawing/2014/main" id="{7B3AF620-441B-297D-4F49-A43A41BD1C15}"/>
              </a:ext>
            </a:extLst>
          </p:cNvPr>
          <p:cNvSpPr txBox="1"/>
          <p:nvPr/>
        </p:nvSpPr>
        <p:spPr>
          <a:xfrm>
            <a:off x="5251311" y="2037676"/>
            <a:ext cx="6606393" cy="3970318"/>
          </a:xfrm>
          <a:prstGeom prst="rect">
            <a:avLst/>
          </a:prstGeom>
          <a:noFill/>
        </p:spPr>
        <p:txBody>
          <a:bodyPr wrap="square" rtlCol="0">
            <a:spAutoFit/>
          </a:bodyPr>
          <a:lstStyle/>
          <a:p>
            <a:r>
              <a:rPr lang="en-US" sz="2800" dirty="0"/>
              <a:t>A detailed report of all GIPA-related projects and their status lives on the DOC website, with a link on the home page: </a:t>
            </a:r>
            <a:r>
              <a:rPr lang="en-US" sz="2800" dirty="0">
                <a:hlinkClick r:id="rId5"/>
              </a:rPr>
              <a:t>www.Oregon.gov/DOC</a:t>
            </a:r>
            <a:r>
              <a:rPr lang="en-US" sz="2800" dirty="0"/>
              <a:t>  </a:t>
            </a:r>
          </a:p>
          <a:p>
            <a:endParaRPr lang="en-US" sz="2800" strike="sngStrike" dirty="0"/>
          </a:p>
          <a:p>
            <a:r>
              <a:rPr lang="en-US" sz="2800" dirty="0"/>
              <a:t>We are committed to a system of accountability that includes providing quarterly updates to the legislature and stakeholders. </a:t>
            </a:r>
          </a:p>
        </p:txBody>
      </p:sp>
    </p:spTree>
    <p:extLst>
      <p:ext uri="{BB962C8B-B14F-4D97-AF65-F5344CB8AC3E}">
        <p14:creationId xmlns:p14="http://schemas.microsoft.com/office/powerpoint/2010/main" val="3839790548"/>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5E2946-3BAE-9363-7257-8D9EDDBD49A7}"/>
              </a:ext>
            </a:extLst>
          </p:cNvPr>
          <p:cNvSpPr>
            <a:spLocks noGrp="1"/>
          </p:cNvSpPr>
          <p:nvPr>
            <p:ph type="title"/>
          </p:nvPr>
        </p:nvSpPr>
        <p:spPr/>
        <p:txBody>
          <a:bodyPr/>
          <a:lstStyle/>
          <a:p>
            <a:r>
              <a:rPr lang="en-US"/>
              <a:t>Our Challenges</a:t>
            </a:r>
          </a:p>
        </p:txBody>
      </p:sp>
      <p:sp>
        <p:nvSpPr>
          <p:cNvPr id="6" name="Text Placeholder 5">
            <a:extLst>
              <a:ext uri="{FF2B5EF4-FFF2-40B4-BE49-F238E27FC236}">
                <a16:creationId xmlns:a16="http://schemas.microsoft.com/office/drawing/2014/main" id="{42EEA0FF-1E77-20B3-812A-DBBB1502AEE0}"/>
              </a:ext>
            </a:extLst>
          </p:cNvPr>
          <p:cNvSpPr>
            <a:spLocks noGrp="1"/>
          </p:cNvSpPr>
          <p:nvPr>
            <p:ph type="body" idx="1"/>
          </p:nvPr>
        </p:nvSpPr>
        <p:spPr/>
        <p:txBody>
          <a:bodyPr/>
          <a:lstStyle/>
          <a:p>
            <a:endParaRPr lang="en-US"/>
          </a:p>
        </p:txBody>
      </p:sp>
      <p:sp>
        <p:nvSpPr>
          <p:cNvPr id="8" name="Online Image Placeholder 7">
            <a:extLst>
              <a:ext uri="{FF2B5EF4-FFF2-40B4-BE49-F238E27FC236}">
                <a16:creationId xmlns:a16="http://schemas.microsoft.com/office/drawing/2014/main" id="{494D213B-5F6E-620D-A799-22242510EFE8}"/>
              </a:ext>
            </a:extLst>
          </p:cNvPr>
          <p:cNvSpPr>
            <a:spLocks noGrp="1"/>
          </p:cNvSpPr>
          <p:nvPr>
            <p:ph type="clipArt" sz="quarter" idx="13"/>
          </p:nvPr>
        </p:nvSpPr>
        <p:spPr>
          <a:xfrm>
            <a:off x="1911178" y="4917243"/>
            <a:ext cx="731802" cy="846728"/>
          </a:xfrm>
        </p:spPr>
        <p:txBody>
          <a:bodyPr/>
          <a:lstStyle/>
          <a:p>
            <a:endParaRPr lang="en-US"/>
          </a:p>
        </p:txBody>
      </p:sp>
      <p:sp>
        <p:nvSpPr>
          <p:cNvPr id="9" name="TextBox 8">
            <a:extLst>
              <a:ext uri="{FF2B5EF4-FFF2-40B4-BE49-F238E27FC236}">
                <a16:creationId xmlns:a16="http://schemas.microsoft.com/office/drawing/2014/main" id="{8816772F-7F87-9F57-3C14-D6FA32358358}"/>
              </a:ext>
            </a:extLst>
          </p:cNvPr>
          <p:cNvSpPr txBox="1"/>
          <p:nvPr/>
        </p:nvSpPr>
        <p:spPr>
          <a:xfrm>
            <a:off x="6096000" y="1242969"/>
            <a:ext cx="5213684" cy="3714671"/>
          </a:xfrm>
          <a:prstGeom prst="rect">
            <a:avLst/>
          </a:prstGeom>
          <a:noFill/>
        </p:spPr>
        <p:txBody>
          <a:bodyPr wrap="square" rtlCol="0">
            <a:spAutoFit/>
          </a:bodyPr>
          <a:lstStyle/>
          <a:p>
            <a:pPr marL="214313" indent="-214313">
              <a:lnSpc>
                <a:spcPct val="150000"/>
              </a:lnSpc>
              <a:buFont typeface="Arial" panose="020B0604020202020204" pitchFamily="34" charset="0"/>
              <a:buChar char="•"/>
            </a:pPr>
            <a:r>
              <a:rPr lang="en-US" sz="3200"/>
              <a:t>Staffing</a:t>
            </a:r>
          </a:p>
          <a:p>
            <a:pPr marL="214313" indent="-214313">
              <a:lnSpc>
                <a:spcPct val="150000"/>
              </a:lnSpc>
              <a:buFont typeface="Arial" panose="020B0604020202020204" pitchFamily="34" charset="0"/>
              <a:buChar char="•"/>
            </a:pPr>
            <a:r>
              <a:rPr lang="en-US" sz="3200"/>
              <a:t>Culture</a:t>
            </a:r>
          </a:p>
          <a:p>
            <a:pPr marL="214313" indent="-214313">
              <a:lnSpc>
                <a:spcPct val="150000"/>
              </a:lnSpc>
              <a:buFont typeface="Arial" panose="020B0604020202020204" pitchFamily="34" charset="0"/>
              <a:buChar char="•"/>
            </a:pPr>
            <a:r>
              <a:rPr lang="en-US" sz="3200"/>
              <a:t>PREA</a:t>
            </a:r>
          </a:p>
          <a:p>
            <a:pPr marL="214313" indent="-214313">
              <a:lnSpc>
                <a:spcPct val="150000"/>
              </a:lnSpc>
              <a:buFont typeface="Arial" panose="020B0604020202020204" pitchFamily="34" charset="0"/>
              <a:buChar char="•"/>
            </a:pPr>
            <a:r>
              <a:rPr lang="en-US" sz="3200"/>
              <a:t>Healthcare</a:t>
            </a:r>
          </a:p>
          <a:p>
            <a:pPr marL="214313" indent="-214313">
              <a:lnSpc>
                <a:spcPct val="150000"/>
              </a:lnSpc>
              <a:buFont typeface="Arial" panose="020B0604020202020204" pitchFamily="34" charset="0"/>
              <a:buChar char="•"/>
            </a:pPr>
            <a:r>
              <a:rPr lang="en-US" sz="3200"/>
              <a:t>Funding</a:t>
            </a:r>
          </a:p>
        </p:txBody>
      </p:sp>
    </p:spTree>
    <p:extLst>
      <p:ext uri="{BB962C8B-B14F-4D97-AF65-F5344CB8AC3E}">
        <p14:creationId xmlns:p14="http://schemas.microsoft.com/office/powerpoint/2010/main" val="2346431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F3D74-B7D8-A903-254D-CD3AB8428B19}"/>
              </a:ext>
            </a:extLst>
          </p:cNvPr>
          <p:cNvSpPr>
            <a:spLocks noGrp="1"/>
          </p:cNvSpPr>
          <p:nvPr>
            <p:ph type="title"/>
          </p:nvPr>
        </p:nvSpPr>
        <p:spPr/>
        <p:txBody>
          <a:bodyPr>
            <a:normAutofit fontScale="90000"/>
          </a:bodyPr>
          <a:lstStyle/>
          <a:p>
            <a:r>
              <a:rPr lang="en-US"/>
              <a:t>Staffing</a:t>
            </a:r>
          </a:p>
        </p:txBody>
      </p:sp>
      <p:pic>
        <p:nvPicPr>
          <p:cNvPr id="4" name="Content Placeholder 3">
            <a:extLst>
              <a:ext uri="{FF2B5EF4-FFF2-40B4-BE49-F238E27FC236}">
                <a16:creationId xmlns:a16="http://schemas.microsoft.com/office/drawing/2014/main" id="{F66E682A-8E38-3A16-1E6F-38F63E030900}"/>
              </a:ext>
            </a:extLst>
          </p:cNvPr>
          <p:cNvPicPr>
            <a:picLocks noGrp="1" noChangeAspect="1"/>
          </p:cNvPicPr>
          <p:nvPr>
            <p:ph sz="quarter" idx="13"/>
          </p:nvPr>
        </p:nvPicPr>
        <p:blipFill>
          <a:blip r:embed="rId3"/>
          <a:stretch>
            <a:fillRect/>
          </a:stretch>
        </p:blipFill>
        <p:spPr>
          <a:xfrm>
            <a:off x="1527248" y="1084164"/>
            <a:ext cx="9425232" cy="5523690"/>
          </a:xfrm>
          <a:prstGeom prst="rect">
            <a:avLst/>
          </a:prstGeom>
        </p:spPr>
      </p:pic>
    </p:spTree>
    <p:extLst>
      <p:ext uri="{BB962C8B-B14F-4D97-AF65-F5344CB8AC3E}">
        <p14:creationId xmlns:p14="http://schemas.microsoft.com/office/powerpoint/2010/main" val="2933417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F3D74-B7D8-A903-254D-CD3AB8428B19}"/>
              </a:ext>
            </a:extLst>
          </p:cNvPr>
          <p:cNvSpPr>
            <a:spLocks noGrp="1"/>
          </p:cNvSpPr>
          <p:nvPr>
            <p:ph type="title"/>
          </p:nvPr>
        </p:nvSpPr>
        <p:spPr/>
        <p:txBody>
          <a:bodyPr>
            <a:normAutofit fontScale="90000"/>
          </a:bodyPr>
          <a:lstStyle/>
          <a:p>
            <a:r>
              <a:rPr lang="en-US"/>
              <a:t>Institution Culture</a:t>
            </a:r>
          </a:p>
        </p:txBody>
      </p:sp>
      <p:pic>
        <p:nvPicPr>
          <p:cNvPr id="9" name="Content Placeholder 8">
            <a:extLst>
              <a:ext uri="{FF2B5EF4-FFF2-40B4-BE49-F238E27FC236}">
                <a16:creationId xmlns:a16="http://schemas.microsoft.com/office/drawing/2014/main" id="{C453E7C7-B3A7-5B2F-91B2-C76421C46DC0}"/>
              </a:ext>
            </a:extLst>
          </p:cNvPr>
          <p:cNvPicPr>
            <a:picLocks noGrp="1" noChangeAspect="1"/>
          </p:cNvPicPr>
          <p:nvPr>
            <p:ph sz="quarter" idx="13"/>
          </p:nvPr>
        </p:nvPicPr>
        <p:blipFill>
          <a:blip r:embed="rId4"/>
          <a:stretch>
            <a:fillRect/>
          </a:stretch>
        </p:blipFill>
        <p:spPr>
          <a:xfrm>
            <a:off x="838200" y="2508356"/>
            <a:ext cx="10515600" cy="2791585"/>
          </a:xfrm>
          <a:prstGeom prst="rect">
            <a:avLst/>
          </a:prstGeom>
        </p:spPr>
      </p:pic>
    </p:spTree>
    <p:extLst>
      <p:ext uri="{BB962C8B-B14F-4D97-AF65-F5344CB8AC3E}">
        <p14:creationId xmlns:p14="http://schemas.microsoft.com/office/powerpoint/2010/main" val="1717984673"/>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 logo&#10;&#10;Description automatically generated">
            <a:extLst>
              <a:ext uri="{FF2B5EF4-FFF2-40B4-BE49-F238E27FC236}">
                <a16:creationId xmlns:a16="http://schemas.microsoft.com/office/drawing/2014/main" id="{17675245-8E26-2426-196B-A2D6F70A0E9D}"/>
              </a:ext>
            </a:extLst>
          </p:cNvPr>
          <p:cNvPicPr>
            <a:picLocks noGrp="1" noChangeAspect="1"/>
          </p:cNvPicPr>
          <p:nvPr>
            <p:ph sz="quarter" idx="13"/>
          </p:nvPr>
        </p:nvPicPr>
        <p:blipFill>
          <a:blip r:embed="rId3" cstate="hqprint">
            <a:extLst>
              <a:ext uri="{28A0092B-C50C-407E-A947-70E740481C1C}">
                <a14:useLocalDpi xmlns:a14="http://schemas.microsoft.com/office/drawing/2010/main" val="0"/>
              </a:ext>
            </a:extLst>
          </a:blip>
          <a:stretch>
            <a:fillRect/>
          </a:stretch>
        </p:blipFill>
        <p:spPr>
          <a:xfrm>
            <a:off x="3128211" y="901066"/>
            <a:ext cx="6188148" cy="5706788"/>
          </a:xfrm>
        </p:spPr>
      </p:pic>
      <p:sp>
        <p:nvSpPr>
          <p:cNvPr id="2" name="Title 1">
            <a:extLst>
              <a:ext uri="{FF2B5EF4-FFF2-40B4-BE49-F238E27FC236}">
                <a16:creationId xmlns:a16="http://schemas.microsoft.com/office/drawing/2014/main" id="{C31783AB-D3EE-E520-75EF-BBD1DBE97EA9}"/>
              </a:ext>
            </a:extLst>
          </p:cNvPr>
          <p:cNvSpPr>
            <a:spLocks noGrp="1"/>
          </p:cNvSpPr>
          <p:nvPr>
            <p:ph type="title"/>
          </p:nvPr>
        </p:nvSpPr>
        <p:spPr/>
        <p:txBody>
          <a:bodyPr>
            <a:normAutofit fontScale="90000"/>
          </a:bodyPr>
          <a:lstStyle/>
          <a:p>
            <a:r>
              <a:rPr lang="en-US"/>
              <a:t>Our Mission</a:t>
            </a:r>
          </a:p>
        </p:txBody>
      </p:sp>
      <p:sp>
        <p:nvSpPr>
          <p:cNvPr id="3" name="Oval 2">
            <a:extLst>
              <a:ext uri="{FF2B5EF4-FFF2-40B4-BE49-F238E27FC236}">
                <a16:creationId xmlns:a16="http://schemas.microsoft.com/office/drawing/2014/main" id="{AA4CC934-7903-289E-E348-0C92C9E5F1FB}"/>
              </a:ext>
            </a:extLst>
          </p:cNvPr>
          <p:cNvSpPr/>
          <p:nvPr/>
        </p:nvSpPr>
        <p:spPr>
          <a:xfrm>
            <a:off x="7982329" y="2457523"/>
            <a:ext cx="1083866" cy="111465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Graphic 4" descr="Handshake outline">
            <a:extLst>
              <a:ext uri="{FF2B5EF4-FFF2-40B4-BE49-F238E27FC236}">
                <a16:creationId xmlns:a16="http://schemas.microsoft.com/office/drawing/2014/main" id="{733B329D-D8BB-00FA-DCE2-33BB582905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90874" y="2337795"/>
            <a:ext cx="1038458" cy="1038458"/>
          </a:xfrm>
          <a:prstGeom prst="rect">
            <a:avLst/>
          </a:prstGeom>
        </p:spPr>
      </p:pic>
    </p:spTree>
    <p:extLst>
      <p:ext uri="{BB962C8B-B14F-4D97-AF65-F5344CB8AC3E}">
        <p14:creationId xmlns:p14="http://schemas.microsoft.com/office/powerpoint/2010/main" val="2797965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A611-7FC6-0269-8A80-C04EA7553ACB}"/>
              </a:ext>
            </a:extLst>
          </p:cNvPr>
          <p:cNvSpPr>
            <a:spLocks noGrp="1"/>
          </p:cNvSpPr>
          <p:nvPr>
            <p:ph type="title"/>
          </p:nvPr>
        </p:nvSpPr>
        <p:spPr/>
        <p:txBody>
          <a:bodyPr anchor="ctr">
            <a:normAutofit fontScale="90000"/>
          </a:bodyPr>
          <a:lstStyle/>
          <a:p>
            <a:r>
              <a:rPr lang="en-US" sz="3100"/>
              <a:t>PREA</a:t>
            </a:r>
          </a:p>
        </p:txBody>
      </p:sp>
      <p:sp>
        <p:nvSpPr>
          <p:cNvPr id="12" name="Content Placeholder 3">
            <a:extLst>
              <a:ext uri="{FF2B5EF4-FFF2-40B4-BE49-F238E27FC236}">
                <a16:creationId xmlns:a16="http://schemas.microsoft.com/office/drawing/2014/main" id="{7F546482-58CE-CDC3-8D1B-CECAE2FC2008}"/>
              </a:ext>
            </a:extLst>
          </p:cNvPr>
          <p:cNvSpPr>
            <a:spLocks noGrp="1"/>
          </p:cNvSpPr>
          <p:nvPr>
            <p:ph sz="quarter" idx="13"/>
          </p:nvPr>
        </p:nvSpPr>
        <p:spPr>
          <a:xfrm>
            <a:off x="293829" y="1633495"/>
            <a:ext cx="5533104" cy="4517159"/>
          </a:xfrm>
        </p:spPr>
        <p:txBody>
          <a:bodyPr>
            <a:noAutofit/>
          </a:bodyPr>
          <a:lstStyle/>
          <a:p>
            <a:pPr marL="0" marR="0">
              <a:spcBef>
                <a:spcPts val="0"/>
              </a:spcBef>
              <a:spcAft>
                <a:spcPts val="0"/>
              </a:spcAft>
            </a:pPr>
            <a:r>
              <a:rPr lang="en-US" sz="3600" dirty="0">
                <a:effectLst/>
                <a:latin typeface="Calibri" panose="020F0502020204030204" pitchFamily="34" charset="0"/>
                <a:ea typeface="Calibri" panose="020F0502020204030204" pitchFamily="34" charset="0"/>
              </a:rPr>
              <a:t>Zero tolerance for PREA violations.</a:t>
            </a:r>
          </a:p>
          <a:p>
            <a:pPr marL="0" marR="0">
              <a:spcBef>
                <a:spcPts val="0"/>
              </a:spcBef>
              <a:spcAft>
                <a:spcPts val="0"/>
              </a:spcAft>
            </a:pPr>
            <a:endParaRPr lang="en-US" sz="3600" dirty="0">
              <a:latin typeface="Calibri" panose="020F0502020204030204" pitchFamily="34" charset="0"/>
              <a:ea typeface="Calibri" panose="020F0502020204030204" pitchFamily="34" charset="0"/>
            </a:endParaRPr>
          </a:p>
          <a:p>
            <a:pPr marL="0" marR="0">
              <a:spcBef>
                <a:spcPts val="0"/>
              </a:spcBef>
              <a:spcAft>
                <a:spcPts val="0"/>
              </a:spcAft>
            </a:pPr>
            <a:r>
              <a:rPr lang="en-US" sz="3600" dirty="0">
                <a:latin typeface="Calibri" panose="020F0502020204030204" pitchFamily="34" charset="0"/>
                <a:ea typeface="Calibri" panose="020F0502020204030204" pitchFamily="34" charset="0"/>
              </a:rPr>
              <a:t>PREA-specific staffing.</a:t>
            </a:r>
          </a:p>
          <a:p>
            <a:pPr marL="285750" lvl="1" indent="0">
              <a:spcBef>
                <a:spcPts val="0"/>
              </a:spcBef>
              <a:buNone/>
            </a:pPr>
            <a:endParaRPr lang="en-US" sz="3200" dirty="0">
              <a:latin typeface="Calibri" panose="020F0502020204030204" pitchFamily="34" charset="0"/>
              <a:ea typeface="Calibri" panose="020F0502020204030204" pitchFamily="34" charset="0"/>
            </a:endParaRPr>
          </a:p>
          <a:p>
            <a:pPr marL="114300">
              <a:spcBef>
                <a:spcPts val="0"/>
              </a:spcBef>
            </a:pPr>
            <a:r>
              <a:rPr lang="en-US" sz="3600" dirty="0">
                <a:latin typeface="Calibri" panose="020F0502020204030204" pitchFamily="34" charset="0"/>
                <a:ea typeface="Calibri" panose="020F0502020204030204" pitchFamily="34" charset="0"/>
              </a:rPr>
              <a:t>Addressing structural vulnerabilities.</a:t>
            </a:r>
          </a:p>
          <a:p>
            <a:pPr marL="114300">
              <a:spcBef>
                <a:spcPts val="0"/>
              </a:spcBef>
            </a:pPr>
            <a:endParaRPr lang="en-US" sz="3600" dirty="0">
              <a:latin typeface="Calibri" panose="020F0502020204030204" pitchFamily="34" charset="0"/>
              <a:ea typeface="Calibri" panose="020F0502020204030204" pitchFamily="34" charset="0"/>
            </a:endParaRPr>
          </a:p>
          <a:p>
            <a:pPr marL="114300">
              <a:spcBef>
                <a:spcPts val="0"/>
              </a:spcBef>
            </a:pPr>
            <a:r>
              <a:rPr lang="en-US" sz="3600" dirty="0">
                <a:latin typeface="Calibri" panose="020F0502020204030204" pitchFamily="34" charset="0"/>
                <a:ea typeface="Calibri" panose="020F0502020204030204" pitchFamily="34" charset="0"/>
              </a:rPr>
              <a:t>PREA dashboard.</a:t>
            </a:r>
            <a:endParaRPr lang="en-US" sz="3200" dirty="0">
              <a:latin typeface="Calibri" panose="020F0502020204030204" pitchFamily="34" charset="0"/>
              <a:ea typeface="Calibri" panose="020F0502020204030204" pitchFamily="34" charset="0"/>
            </a:endParaRPr>
          </a:p>
          <a:p>
            <a:pPr marL="457200" lvl="1">
              <a:spcBef>
                <a:spcPts val="0"/>
              </a:spcBef>
            </a:pPr>
            <a:endParaRPr lang="en-US" sz="2000" dirty="0">
              <a:latin typeface="Calibri" panose="020F0502020204030204" pitchFamily="34" charset="0"/>
              <a:ea typeface="Calibri" panose="020F0502020204030204" pitchFamily="34" charset="0"/>
            </a:endParaRPr>
          </a:p>
        </p:txBody>
      </p:sp>
      <p:pic>
        <p:nvPicPr>
          <p:cNvPr id="6" name="Picture 5">
            <a:extLst>
              <a:ext uri="{FF2B5EF4-FFF2-40B4-BE49-F238E27FC236}">
                <a16:creationId xmlns:a16="http://schemas.microsoft.com/office/drawing/2014/main" id="{19E9726F-CC53-195C-3207-2BC3813080A6}"/>
              </a:ext>
            </a:extLst>
          </p:cNvPr>
          <p:cNvPicPr>
            <a:picLocks noChangeAspect="1"/>
          </p:cNvPicPr>
          <p:nvPr/>
        </p:nvPicPr>
        <p:blipFill>
          <a:blip r:embed="rId4"/>
          <a:stretch>
            <a:fillRect/>
          </a:stretch>
        </p:blipFill>
        <p:spPr>
          <a:xfrm>
            <a:off x="5739845" y="2198196"/>
            <a:ext cx="6158326" cy="346197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71914766"/>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BAF5-12B9-8625-84D4-888EEE779975}"/>
              </a:ext>
            </a:extLst>
          </p:cNvPr>
          <p:cNvSpPr>
            <a:spLocks noGrp="1"/>
          </p:cNvSpPr>
          <p:nvPr>
            <p:ph type="title"/>
          </p:nvPr>
        </p:nvSpPr>
        <p:spPr/>
        <p:txBody>
          <a:bodyPr>
            <a:normAutofit fontScale="90000"/>
          </a:bodyPr>
          <a:lstStyle/>
          <a:p>
            <a:r>
              <a:rPr lang="en-US"/>
              <a:t>Health Services</a:t>
            </a:r>
          </a:p>
        </p:txBody>
      </p:sp>
      <p:sp>
        <p:nvSpPr>
          <p:cNvPr id="3" name="Content Placeholder 2">
            <a:extLst>
              <a:ext uri="{FF2B5EF4-FFF2-40B4-BE49-F238E27FC236}">
                <a16:creationId xmlns:a16="http://schemas.microsoft.com/office/drawing/2014/main" id="{2D231E4D-2A6F-10CF-DD91-2C1087DFE7DF}"/>
              </a:ext>
            </a:extLst>
          </p:cNvPr>
          <p:cNvSpPr>
            <a:spLocks noGrp="1"/>
          </p:cNvSpPr>
          <p:nvPr>
            <p:ph sz="quarter" idx="13"/>
          </p:nvPr>
        </p:nvSpPr>
        <p:spPr>
          <a:xfrm>
            <a:off x="838200" y="1053736"/>
            <a:ext cx="5477540" cy="5186808"/>
          </a:xfrm>
        </p:spPr>
        <p:txBody>
          <a:bodyPr/>
          <a:lstStyle/>
          <a:p>
            <a:pPr marL="0" indent="0">
              <a:buNone/>
            </a:pPr>
            <a:endParaRPr lang="en-US" dirty="0"/>
          </a:p>
          <a:p>
            <a:pPr marL="0" indent="0">
              <a:buNone/>
            </a:pPr>
            <a:endParaRPr lang="en-US" dirty="0"/>
          </a:p>
          <a:p>
            <a:r>
              <a:rPr lang="en-US" dirty="0"/>
              <a:t>Medical Services</a:t>
            </a:r>
          </a:p>
          <a:p>
            <a:r>
              <a:rPr lang="en-US" dirty="0"/>
              <a:t>Behavioral Health Services</a:t>
            </a:r>
          </a:p>
          <a:p>
            <a:r>
              <a:rPr lang="en-US" dirty="0"/>
              <a:t>SUD Treatment Services</a:t>
            </a:r>
          </a:p>
          <a:p>
            <a:r>
              <a:rPr lang="en-US" dirty="0"/>
              <a:t>Dentistry</a:t>
            </a:r>
          </a:p>
          <a:p>
            <a:r>
              <a:rPr lang="en-US" dirty="0"/>
              <a:t>Pharmacy and Pharmacy Stores</a:t>
            </a:r>
          </a:p>
        </p:txBody>
      </p:sp>
      <p:pic>
        <p:nvPicPr>
          <p:cNvPr id="4" name="Picture 3" descr="A picture containing indoor, appliance&#10;&#10;Description automatically generated">
            <a:extLst>
              <a:ext uri="{FF2B5EF4-FFF2-40B4-BE49-F238E27FC236}">
                <a16:creationId xmlns:a16="http://schemas.microsoft.com/office/drawing/2014/main" id="{75A928DD-F7E8-575A-56A1-E8065786A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471321" y="1758991"/>
            <a:ext cx="5642039" cy="4231529"/>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82205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72A32A-77EF-9644-B2F9-71E9A19F245B}"/>
              </a:ext>
            </a:extLst>
          </p:cNvPr>
          <p:cNvPicPr>
            <a:picLocks noChangeAspect="1"/>
          </p:cNvPicPr>
          <p:nvPr/>
        </p:nvPicPr>
        <p:blipFill>
          <a:blip r:embed="rId3"/>
          <a:stretch>
            <a:fillRect/>
          </a:stretch>
        </p:blipFill>
        <p:spPr>
          <a:xfrm>
            <a:off x="0" y="985284"/>
            <a:ext cx="12192000" cy="5872714"/>
          </a:xfrm>
          <a:prstGeom prst="rect">
            <a:avLst/>
          </a:prstGeom>
        </p:spPr>
      </p:pic>
      <p:sp>
        <p:nvSpPr>
          <p:cNvPr id="7" name="Title 6">
            <a:extLst>
              <a:ext uri="{FF2B5EF4-FFF2-40B4-BE49-F238E27FC236}">
                <a16:creationId xmlns:a16="http://schemas.microsoft.com/office/drawing/2014/main" id="{157E31DA-FC35-29D2-D17F-6D5492FA5CF9}"/>
              </a:ext>
            </a:extLst>
          </p:cNvPr>
          <p:cNvSpPr>
            <a:spLocks noGrp="1"/>
          </p:cNvSpPr>
          <p:nvPr>
            <p:ph type="title"/>
          </p:nvPr>
        </p:nvSpPr>
        <p:spPr/>
        <p:txBody>
          <a:bodyPr>
            <a:normAutofit fontScale="90000"/>
          </a:bodyPr>
          <a:lstStyle/>
          <a:p>
            <a:r>
              <a:rPr lang="en-US"/>
              <a:t>Gender Informed Practices Assessment (POP)</a:t>
            </a:r>
          </a:p>
        </p:txBody>
      </p:sp>
      <p:sp>
        <p:nvSpPr>
          <p:cNvPr id="2" name="Rectangle 1">
            <a:extLst>
              <a:ext uri="{FF2B5EF4-FFF2-40B4-BE49-F238E27FC236}">
                <a16:creationId xmlns:a16="http://schemas.microsoft.com/office/drawing/2014/main" id="{417E8989-6C0E-BDDC-820E-C2F33F6A44A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738675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B48C03A-D3B2-F10C-FFC3-8B44CCEAAF33}"/>
              </a:ext>
            </a:extLst>
          </p:cNvPr>
          <p:cNvSpPr>
            <a:spLocks noGrp="1"/>
          </p:cNvSpPr>
          <p:nvPr>
            <p:ph type="title"/>
          </p:nvPr>
        </p:nvSpPr>
        <p:spPr/>
        <p:txBody>
          <a:bodyPr>
            <a:normAutofit/>
          </a:bodyPr>
          <a:lstStyle/>
          <a:p>
            <a:r>
              <a:rPr lang="en-US"/>
              <a:t>Our Successes</a:t>
            </a:r>
          </a:p>
        </p:txBody>
      </p:sp>
      <p:sp>
        <p:nvSpPr>
          <p:cNvPr id="5" name="Online Image Placeholder 4">
            <a:extLst>
              <a:ext uri="{FF2B5EF4-FFF2-40B4-BE49-F238E27FC236}">
                <a16:creationId xmlns:a16="http://schemas.microsoft.com/office/drawing/2014/main" id="{F9D3BF99-E7F2-3618-4DB7-7BAC78B80035}"/>
              </a:ext>
            </a:extLst>
          </p:cNvPr>
          <p:cNvSpPr>
            <a:spLocks noGrp="1"/>
          </p:cNvSpPr>
          <p:nvPr>
            <p:ph type="clipArt" sz="quarter" idx="13"/>
          </p:nvPr>
        </p:nvSpPr>
        <p:spPr>
          <a:xfrm>
            <a:off x="1827052" y="4928175"/>
            <a:ext cx="812317" cy="939887"/>
          </a:xfrm>
        </p:spPr>
        <p:txBody>
          <a:bodyPr/>
          <a:lstStyle/>
          <a:p>
            <a:endParaRPr lang="en-US"/>
          </a:p>
        </p:txBody>
      </p:sp>
      <p:sp>
        <p:nvSpPr>
          <p:cNvPr id="4" name="Text Placeholder 3">
            <a:extLst>
              <a:ext uri="{FF2B5EF4-FFF2-40B4-BE49-F238E27FC236}">
                <a16:creationId xmlns:a16="http://schemas.microsoft.com/office/drawing/2014/main" id="{E345FA83-2190-A93F-8B6E-373ACCF35BC2}"/>
              </a:ext>
            </a:extLst>
          </p:cNvPr>
          <p:cNvSpPr>
            <a:spLocks noGrp="1"/>
          </p:cNvSpPr>
          <p:nvPr>
            <p:ph type="body" sz="quarter" idx="4294967295"/>
          </p:nvPr>
        </p:nvSpPr>
        <p:spPr>
          <a:xfrm>
            <a:off x="6489290" y="1271290"/>
            <a:ext cx="5115339" cy="4655764"/>
          </a:xfrm>
        </p:spPr>
        <p:txBody>
          <a:bodyPr>
            <a:noAutofit/>
          </a:bodyPr>
          <a:lstStyle/>
          <a:p>
            <a:pPr>
              <a:lnSpc>
                <a:spcPct val="150000"/>
              </a:lnSpc>
            </a:pPr>
            <a:r>
              <a:rPr lang="en-US" sz="3200" dirty="0"/>
              <a:t>Reentry Housing Unit</a:t>
            </a:r>
          </a:p>
          <a:p>
            <a:pPr>
              <a:lnSpc>
                <a:spcPct val="150000"/>
              </a:lnSpc>
            </a:pPr>
            <a:r>
              <a:rPr lang="en-US" sz="3200" dirty="0"/>
              <a:t>Doula Program</a:t>
            </a:r>
          </a:p>
          <a:p>
            <a:pPr>
              <a:lnSpc>
                <a:spcPct val="150000"/>
              </a:lnSpc>
            </a:pPr>
            <a:r>
              <a:rPr lang="en-US" sz="3200" dirty="0"/>
              <a:t>Communication </a:t>
            </a:r>
          </a:p>
          <a:p>
            <a:pPr>
              <a:lnSpc>
                <a:spcPct val="150000"/>
              </a:lnSpc>
            </a:pPr>
            <a:r>
              <a:rPr lang="en-US" sz="3200" dirty="0"/>
              <a:t>Partnerships</a:t>
            </a:r>
          </a:p>
          <a:p>
            <a:pPr>
              <a:lnSpc>
                <a:spcPct val="150000"/>
              </a:lnSpc>
            </a:pPr>
            <a:r>
              <a:rPr lang="en-US" sz="3200" dirty="0"/>
              <a:t>New CCCF Superintendent</a:t>
            </a:r>
          </a:p>
        </p:txBody>
      </p:sp>
      <p:sp>
        <p:nvSpPr>
          <p:cNvPr id="11" name="Text Placeholder 10">
            <a:extLst>
              <a:ext uri="{FF2B5EF4-FFF2-40B4-BE49-F238E27FC236}">
                <a16:creationId xmlns:a16="http://schemas.microsoft.com/office/drawing/2014/main" id="{B3B1A011-46D6-D1F4-C332-4B1CE5D325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65070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9114EFCD-B681-2B58-1A02-1466623D5DFA}"/>
              </a:ext>
            </a:extLst>
          </p:cNvPr>
          <p:cNvSpPr>
            <a:spLocks noGrp="1"/>
          </p:cNvSpPr>
          <p:nvPr>
            <p:ph type="title"/>
          </p:nvPr>
        </p:nvSpPr>
        <p:spPr/>
        <p:txBody>
          <a:bodyPr>
            <a:normAutofit fontScale="90000"/>
          </a:bodyPr>
          <a:lstStyle/>
          <a:p>
            <a:r>
              <a:rPr lang="en-US" dirty="0"/>
              <a:t>Freedom House Reentry Housing Unit</a:t>
            </a:r>
          </a:p>
        </p:txBody>
      </p:sp>
      <p:pic>
        <p:nvPicPr>
          <p:cNvPr id="2" name="Content Placeholder 1">
            <a:extLst>
              <a:ext uri="{FF2B5EF4-FFF2-40B4-BE49-F238E27FC236}">
                <a16:creationId xmlns:a16="http://schemas.microsoft.com/office/drawing/2014/main" id="{B6DCD54B-610F-C858-EEB4-3B6E6225519E}"/>
              </a:ext>
            </a:extLst>
          </p:cNvPr>
          <p:cNvPicPr>
            <a:picLocks noGrp="1" noChangeAspect="1"/>
          </p:cNvPicPr>
          <p:nvPr>
            <p:ph sz="quarter" idx="13"/>
          </p:nvPr>
        </p:nvPicPr>
        <p:blipFill rotWithShape="1">
          <a:blip r:embed="rId4"/>
          <a:stretch/>
        </p:blipFill>
        <p:spPr>
          <a:xfrm>
            <a:off x="365695" y="1054100"/>
            <a:ext cx="4235802" cy="5647736"/>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2D811AD2-B417-946E-4CFD-BE7CE0EE5649}"/>
              </a:ext>
            </a:extLst>
          </p:cNvPr>
          <p:cNvSpPr txBox="1"/>
          <p:nvPr/>
        </p:nvSpPr>
        <p:spPr>
          <a:xfrm>
            <a:off x="5230762" y="1300339"/>
            <a:ext cx="6312309" cy="5155257"/>
          </a:xfrm>
          <a:prstGeom prst="rect">
            <a:avLst/>
          </a:prstGeom>
          <a:noFill/>
        </p:spPr>
        <p:txBody>
          <a:bodyPr wrap="square" rtlCol="0">
            <a:spAutoFit/>
          </a:bodyPr>
          <a:lstStyle/>
          <a:p>
            <a:r>
              <a:rPr lang="en-US" sz="2800" dirty="0"/>
              <a:t>“I now have been at the Freedom House for two weeks and wake up every day refreshed with a new mindset of getting out. </a:t>
            </a:r>
          </a:p>
          <a:p>
            <a:endParaRPr lang="en-US" sz="1050" dirty="0"/>
          </a:p>
          <a:p>
            <a:r>
              <a:rPr lang="en-US" sz="2800" dirty="0"/>
              <a:t>It’s allowing me to solely focus on me, my release, my recovery, and my potential success. </a:t>
            </a:r>
          </a:p>
          <a:p>
            <a:endParaRPr lang="en-US" sz="1050" dirty="0"/>
          </a:p>
          <a:p>
            <a:r>
              <a:rPr lang="en-US" sz="2800" dirty="0"/>
              <a:t>Thank you to all that have worked so hard to make this happen!!!” </a:t>
            </a:r>
          </a:p>
          <a:p>
            <a:endParaRPr lang="en-US" sz="2800" dirty="0"/>
          </a:p>
          <a:p>
            <a:pPr algn="r"/>
            <a:r>
              <a:rPr lang="en-US" sz="2800" dirty="0"/>
              <a:t>- Former AIC </a:t>
            </a:r>
            <a:r>
              <a:rPr lang="en-US" sz="2800" dirty="0" err="1"/>
              <a:t>Sharipof</a:t>
            </a:r>
            <a:endParaRPr lang="en-US" sz="2800" dirty="0"/>
          </a:p>
        </p:txBody>
      </p:sp>
    </p:spTree>
    <p:extLst>
      <p:ext uri="{BB962C8B-B14F-4D97-AF65-F5344CB8AC3E}">
        <p14:creationId xmlns:p14="http://schemas.microsoft.com/office/powerpoint/2010/main" val="1533262358"/>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9FA4F-DD88-41A3-A0E1-7B99A1615031}"/>
              </a:ext>
            </a:extLst>
          </p:cNvPr>
          <p:cNvSpPr>
            <a:spLocks noGrp="1"/>
          </p:cNvSpPr>
          <p:nvPr>
            <p:ph type="title"/>
          </p:nvPr>
        </p:nvSpPr>
        <p:spPr/>
        <p:txBody>
          <a:bodyPr>
            <a:normAutofit fontScale="90000"/>
          </a:bodyPr>
          <a:lstStyle/>
          <a:p>
            <a:r>
              <a:rPr lang="en-US"/>
              <a:t>Doula Program</a:t>
            </a:r>
          </a:p>
        </p:txBody>
      </p:sp>
      <p:pic>
        <p:nvPicPr>
          <p:cNvPr id="3" name="Picture 2">
            <a:extLst>
              <a:ext uri="{FF2B5EF4-FFF2-40B4-BE49-F238E27FC236}">
                <a16:creationId xmlns:a16="http://schemas.microsoft.com/office/drawing/2014/main" id="{BD0F69F9-255E-3C28-B9AE-D3C0869E6C07}"/>
              </a:ext>
            </a:extLst>
          </p:cNvPr>
          <p:cNvPicPr>
            <a:picLocks noChangeAspect="1"/>
          </p:cNvPicPr>
          <p:nvPr/>
        </p:nvPicPr>
        <p:blipFill rotWithShape="1">
          <a:blip r:embed="rId3"/>
          <a:srcRect t="20697"/>
          <a:stretch/>
        </p:blipFill>
        <p:spPr>
          <a:xfrm>
            <a:off x="480768" y="1067748"/>
            <a:ext cx="8156066" cy="5438633"/>
          </a:xfrm>
          <a:prstGeom prst="rect">
            <a:avLst/>
          </a:prstGeom>
        </p:spPr>
      </p:pic>
      <p:pic>
        <p:nvPicPr>
          <p:cNvPr id="18" name="Content Placeholder 17">
            <a:extLst>
              <a:ext uri="{FF2B5EF4-FFF2-40B4-BE49-F238E27FC236}">
                <a16:creationId xmlns:a16="http://schemas.microsoft.com/office/drawing/2014/main" id="{5617FF2F-D991-3168-DC1D-5E5FBF1958CF}"/>
              </a:ext>
            </a:extLst>
          </p:cNvPr>
          <p:cNvPicPr>
            <a:picLocks noGrp="1" noChangeAspect="1"/>
          </p:cNvPicPr>
          <p:nvPr>
            <p:ph sz="quarter" idx="13"/>
          </p:nvPr>
        </p:nvPicPr>
        <p:blipFill rotWithShape="1">
          <a:blip r:embed="rId4"/>
          <a:srcRect l="3820" t="2125" r="7243"/>
          <a:stretch/>
        </p:blipFill>
        <p:spPr>
          <a:xfrm>
            <a:off x="7962498" y="3281401"/>
            <a:ext cx="3957851" cy="3326453"/>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67818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176B038-1CF9-204A-4014-AF5ADB370992}"/>
              </a:ext>
            </a:extLst>
          </p:cNvPr>
          <p:cNvPicPr>
            <a:picLocks noGrp="1" noChangeAspect="1"/>
          </p:cNvPicPr>
          <p:nvPr>
            <p:ph type="pic" sz="quarter" idx="23"/>
          </p:nvPr>
        </p:nvPicPr>
        <p:blipFill>
          <a:blip r:embed="rId3"/>
          <a:srcRect t="31979" b="31979"/>
          <a:stretch>
            <a:fillRect/>
          </a:stretch>
        </p:blipFill>
        <p:spPr>
          <a:prstGeom prst="rect">
            <a:avLst/>
          </a:prstGeom>
        </p:spPr>
      </p:pic>
      <p:sp>
        <p:nvSpPr>
          <p:cNvPr id="3" name="Text Placeholder 2">
            <a:extLst>
              <a:ext uri="{FF2B5EF4-FFF2-40B4-BE49-F238E27FC236}">
                <a16:creationId xmlns:a16="http://schemas.microsoft.com/office/drawing/2014/main" id="{FD422012-53B5-B1F8-A06D-3ECED46EA5C9}"/>
              </a:ext>
            </a:extLst>
          </p:cNvPr>
          <p:cNvSpPr>
            <a:spLocks noGrp="1"/>
          </p:cNvSpPr>
          <p:nvPr>
            <p:ph type="body" sz="quarter" idx="11"/>
          </p:nvPr>
        </p:nvSpPr>
        <p:spPr/>
        <p:txBody>
          <a:bodyPr/>
          <a:lstStyle/>
          <a:p>
            <a:endParaRPr lang="en-US"/>
          </a:p>
        </p:txBody>
      </p:sp>
      <p:sp>
        <p:nvSpPr>
          <p:cNvPr id="5" name="Text Placeholder 4">
            <a:extLst>
              <a:ext uri="{FF2B5EF4-FFF2-40B4-BE49-F238E27FC236}">
                <a16:creationId xmlns:a16="http://schemas.microsoft.com/office/drawing/2014/main" id="{7E9BE6ED-798F-0D3B-0243-8D04F2062E8A}"/>
              </a:ext>
            </a:extLst>
          </p:cNvPr>
          <p:cNvSpPr>
            <a:spLocks noGrp="1"/>
          </p:cNvSpPr>
          <p:nvPr>
            <p:ph type="body" sz="quarter" idx="12"/>
          </p:nvPr>
        </p:nvSpPr>
        <p:spPr/>
        <p:txBody>
          <a:bodyPr/>
          <a:lstStyle/>
          <a:p>
            <a:endParaRPr lang="en-US"/>
          </a:p>
        </p:txBody>
      </p:sp>
      <p:sp>
        <p:nvSpPr>
          <p:cNvPr id="6" name="Text Placeholder 5">
            <a:extLst>
              <a:ext uri="{FF2B5EF4-FFF2-40B4-BE49-F238E27FC236}">
                <a16:creationId xmlns:a16="http://schemas.microsoft.com/office/drawing/2014/main" id="{F24B1FD4-FE1B-A038-DFFE-A9433581C1E3}"/>
              </a:ext>
            </a:extLst>
          </p:cNvPr>
          <p:cNvSpPr>
            <a:spLocks noGrp="1"/>
          </p:cNvSpPr>
          <p:nvPr>
            <p:ph type="body" sz="quarter" idx="15"/>
          </p:nvPr>
        </p:nvSpPr>
        <p:spPr/>
        <p:txBody>
          <a:bodyPr>
            <a:normAutofit lnSpcReduction="10000"/>
          </a:bodyPr>
          <a:lstStyle/>
          <a:p>
            <a:r>
              <a:rPr lang="en-US"/>
              <a:t>AIC Communication		</a:t>
            </a:r>
          </a:p>
        </p:txBody>
      </p:sp>
      <p:sp>
        <p:nvSpPr>
          <p:cNvPr id="7" name="Text Placeholder 6">
            <a:extLst>
              <a:ext uri="{FF2B5EF4-FFF2-40B4-BE49-F238E27FC236}">
                <a16:creationId xmlns:a16="http://schemas.microsoft.com/office/drawing/2014/main" id="{688E434F-0F9B-022D-E775-2DAFFFE8468A}"/>
              </a:ext>
            </a:extLst>
          </p:cNvPr>
          <p:cNvSpPr>
            <a:spLocks noGrp="1"/>
          </p:cNvSpPr>
          <p:nvPr>
            <p:ph type="body" sz="quarter" idx="19"/>
          </p:nvPr>
        </p:nvSpPr>
        <p:spPr/>
        <p:txBody>
          <a:bodyPr>
            <a:normAutofit lnSpcReduction="10000"/>
          </a:bodyPr>
          <a:lstStyle/>
          <a:p>
            <a:r>
              <a:rPr lang="en-US"/>
              <a:t>Employee Communication </a:t>
            </a:r>
          </a:p>
        </p:txBody>
      </p:sp>
      <p:sp>
        <p:nvSpPr>
          <p:cNvPr id="2" name="Title 1">
            <a:extLst>
              <a:ext uri="{FF2B5EF4-FFF2-40B4-BE49-F238E27FC236}">
                <a16:creationId xmlns:a16="http://schemas.microsoft.com/office/drawing/2014/main" id="{7318A611-7FC6-0269-8A80-C04EA7553ACB}"/>
              </a:ext>
            </a:extLst>
          </p:cNvPr>
          <p:cNvSpPr>
            <a:spLocks noGrp="1"/>
          </p:cNvSpPr>
          <p:nvPr>
            <p:ph type="title"/>
          </p:nvPr>
        </p:nvSpPr>
        <p:spPr/>
        <p:txBody>
          <a:bodyPr>
            <a:normAutofit fontScale="90000"/>
          </a:bodyPr>
          <a:lstStyle/>
          <a:p>
            <a:r>
              <a:rPr lang="en-US"/>
              <a:t>Communication </a:t>
            </a:r>
          </a:p>
        </p:txBody>
      </p:sp>
      <p:sp>
        <p:nvSpPr>
          <p:cNvPr id="9" name="Text Placeholder 8">
            <a:extLst>
              <a:ext uri="{FF2B5EF4-FFF2-40B4-BE49-F238E27FC236}">
                <a16:creationId xmlns:a16="http://schemas.microsoft.com/office/drawing/2014/main" id="{634D6EB8-3D3A-6D8D-1B8A-AAA347B63029}"/>
              </a:ext>
            </a:extLst>
          </p:cNvPr>
          <p:cNvSpPr>
            <a:spLocks noGrp="1"/>
          </p:cNvSpPr>
          <p:nvPr>
            <p:ph type="body" sz="quarter" idx="25"/>
          </p:nvPr>
        </p:nvSpPr>
        <p:spPr/>
        <p:txBody>
          <a:bodyPr/>
          <a:lstStyle/>
          <a:p>
            <a:r>
              <a:rPr lang="en-US"/>
              <a:t>One-on-one meetings with leadership</a:t>
            </a:r>
          </a:p>
          <a:p>
            <a:r>
              <a:rPr lang="en-US"/>
              <a:t>Townhalls</a:t>
            </a:r>
          </a:p>
          <a:p>
            <a:r>
              <a:rPr lang="en-US"/>
              <a:t>Newsletter articles on GIPA, PREA</a:t>
            </a:r>
          </a:p>
          <a:p>
            <a:endParaRPr lang="en-US"/>
          </a:p>
        </p:txBody>
      </p:sp>
      <p:sp>
        <p:nvSpPr>
          <p:cNvPr id="10" name="Text Placeholder 9">
            <a:extLst>
              <a:ext uri="{FF2B5EF4-FFF2-40B4-BE49-F238E27FC236}">
                <a16:creationId xmlns:a16="http://schemas.microsoft.com/office/drawing/2014/main" id="{334CCC46-B8F3-36EE-1BB9-30FE00638F08}"/>
              </a:ext>
            </a:extLst>
          </p:cNvPr>
          <p:cNvSpPr>
            <a:spLocks noGrp="1"/>
          </p:cNvSpPr>
          <p:nvPr>
            <p:ph type="body" sz="quarter" idx="26"/>
          </p:nvPr>
        </p:nvSpPr>
        <p:spPr/>
        <p:txBody>
          <a:bodyPr/>
          <a:lstStyle/>
          <a:p>
            <a:r>
              <a:rPr lang="en-US"/>
              <a:t>Clear expectations of Managers</a:t>
            </a:r>
          </a:p>
          <a:p>
            <a:r>
              <a:rPr lang="en-US"/>
              <a:t>PAF Check ins</a:t>
            </a:r>
          </a:p>
          <a:p>
            <a:r>
              <a:rPr lang="en-US"/>
              <a:t>Policy changes</a:t>
            </a:r>
          </a:p>
        </p:txBody>
      </p:sp>
    </p:spTree>
    <p:extLst>
      <p:ext uri="{BB962C8B-B14F-4D97-AF65-F5344CB8AC3E}">
        <p14:creationId xmlns:p14="http://schemas.microsoft.com/office/powerpoint/2010/main" val="3661246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8F199-B813-2C7A-1816-B0B6971A483D}"/>
              </a:ext>
            </a:extLst>
          </p:cNvPr>
          <p:cNvSpPr>
            <a:spLocks noGrp="1"/>
          </p:cNvSpPr>
          <p:nvPr>
            <p:ph type="title"/>
          </p:nvPr>
        </p:nvSpPr>
        <p:spPr/>
        <p:txBody>
          <a:bodyPr>
            <a:normAutofit fontScale="90000"/>
          </a:bodyPr>
          <a:lstStyle/>
          <a:p>
            <a:r>
              <a:rPr lang="en-US"/>
              <a:t>Success through Partnership</a:t>
            </a:r>
          </a:p>
        </p:txBody>
      </p:sp>
      <p:pic>
        <p:nvPicPr>
          <p:cNvPr id="4" name="Picture 3">
            <a:extLst>
              <a:ext uri="{FF2B5EF4-FFF2-40B4-BE49-F238E27FC236}">
                <a16:creationId xmlns:a16="http://schemas.microsoft.com/office/drawing/2014/main" id="{F3A81E45-17B4-9F75-541D-EB19B3172FA4}"/>
              </a:ext>
            </a:extLst>
          </p:cNvPr>
          <p:cNvPicPr>
            <a:picLocks noChangeAspect="1"/>
          </p:cNvPicPr>
          <p:nvPr/>
        </p:nvPicPr>
        <p:blipFill>
          <a:blip r:embed="rId3"/>
          <a:stretch>
            <a:fillRect/>
          </a:stretch>
        </p:blipFill>
        <p:spPr>
          <a:xfrm>
            <a:off x="187027" y="2946907"/>
            <a:ext cx="1432435" cy="481859"/>
          </a:xfrm>
          <a:prstGeom prst="rect">
            <a:avLst/>
          </a:prstGeom>
        </p:spPr>
      </p:pic>
      <p:pic>
        <p:nvPicPr>
          <p:cNvPr id="5" name="Picture 4">
            <a:extLst>
              <a:ext uri="{FF2B5EF4-FFF2-40B4-BE49-F238E27FC236}">
                <a16:creationId xmlns:a16="http://schemas.microsoft.com/office/drawing/2014/main" id="{872D3EC8-C3BD-6BF6-A4BA-611FDC7B115A}"/>
              </a:ext>
            </a:extLst>
          </p:cNvPr>
          <p:cNvPicPr>
            <a:picLocks noChangeAspect="1"/>
          </p:cNvPicPr>
          <p:nvPr/>
        </p:nvPicPr>
        <p:blipFill>
          <a:blip r:embed="rId4"/>
          <a:stretch>
            <a:fillRect/>
          </a:stretch>
        </p:blipFill>
        <p:spPr>
          <a:xfrm>
            <a:off x="5060207" y="5790867"/>
            <a:ext cx="1480203" cy="758349"/>
          </a:xfrm>
          <a:prstGeom prst="rect">
            <a:avLst/>
          </a:prstGeom>
        </p:spPr>
      </p:pic>
      <p:sp>
        <p:nvSpPr>
          <p:cNvPr id="6" name="TextBox 5">
            <a:extLst>
              <a:ext uri="{FF2B5EF4-FFF2-40B4-BE49-F238E27FC236}">
                <a16:creationId xmlns:a16="http://schemas.microsoft.com/office/drawing/2014/main" id="{6F998B2A-887C-B23F-E921-13062A08AD9A}"/>
              </a:ext>
            </a:extLst>
          </p:cNvPr>
          <p:cNvSpPr txBox="1"/>
          <p:nvPr/>
        </p:nvSpPr>
        <p:spPr>
          <a:xfrm>
            <a:off x="157385" y="3650622"/>
            <a:ext cx="1473907" cy="600164"/>
          </a:xfrm>
          <a:prstGeom prst="rect">
            <a:avLst/>
          </a:prstGeom>
          <a:noFill/>
          <a:ln>
            <a:solidFill>
              <a:schemeClr val="bg1"/>
            </a:solidFill>
          </a:ln>
        </p:spPr>
        <p:txBody>
          <a:bodyPr wrap="square" rtlCol="0">
            <a:spAutoFit/>
          </a:bodyPr>
          <a:lstStyle/>
          <a:p>
            <a:pPr algn="ctr"/>
            <a:r>
              <a:rPr lang="en-US" sz="1100" b="1">
                <a:solidFill>
                  <a:schemeClr val="bg1"/>
                </a:solidFill>
              </a:rPr>
              <a:t>Oregon Coalition for Higher Education in Prison (OCHEP)</a:t>
            </a:r>
          </a:p>
        </p:txBody>
      </p:sp>
      <p:pic>
        <p:nvPicPr>
          <p:cNvPr id="7" name="Picture 8" descr="bti-logo">
            <a:extLst>
              <a:ext uri="{FF2B5EF4-FFF2-40B4-BE49-F238E27FC236}">
                <a16:creationId xmlns:a16="http://schemas.microsoft.com/office/drawing/2014/main" id="{2E5569B2-9505-039B-7C1B-B807618099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3392" y="5663852"/>
            <a:ext cx="961184" cy="6965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69FD4A3-508A-AE81-C80C-195B4BA34F17}"/>
              </a:ext>
            </a:extLst>
          </p:cNvPr>
          <p:cNvPicPr>
            <a:picLocks noChangeAspect="1"/>
          </p:cNvPicPr>
          <p:nvPr/>
        </p:nvPicPr>
        <p:blipFill>
          <a:blip r:embed="rId6"/>
          <a:stretch>
            <a:fillRect/>
          </a:stretch>
        </p:blipFill>
        <p:spPr>
          <a:xfrm>
            <a:off x="3520765" y="6252370"/>
            <a:ext cx="1728633" cy="528704"/>
          </a:xfrm>
          <a:prstGeom prst="rect">
            <a:avLst/>
          </a:prstGeom>
        </p:spPr>
      </p:pic>
      <p:grpSp>
        <p:nvGrpSpPr>
          <p:cNvPr id="9" name="Group 8">
            <a:extLst>
              <a:ext uri="{FF2B5EF4-FFF2-40B4-BE49-F238E27FC236}">
                <a16:creationId xmlns:a16="http://schemas.microsoft.com/office/drawing/2014/main" id="{291F8537-7AA3-BEEB-0A21-447288B6FB6B}"/>
              </a:ext>
            </a:extLst>
          </p:cNvPr>
          <p:cNvGrpSpPr/>
          <p:nvPr/>
        </p:nvGrpSpPr>
        <p:grpSpPr>
          <a:xfrm>
            <a:off x="311566" y="5817325"/>
            <a:ext cx="2063085" cy="816981"/>
            <a:chOff x="4094843" y="5541110"/>
            <a:chExt cx="2731278" cy="949812"/>
          </a:xfrm>
        </p:grpSpPr>
        <p:pic>
          <p:nvPicPr>
            <p:cNvPr id="10" name="Picture 9">
              <a:extLst>
                <a:ext uri="{FF2B5EF4-FFF2-40B4-BE49-F238E27FC236}">
                  <a16:creationId xmlns:a16="http://schemas.microsoft.com/office/drawing/2014/main" id="{D3F8B059-92FC-17CC-6062-FE511587D13A}"/>
                </a:ext>
              </a:extLst>
            </p:cNvPr>
            <p:cNvPicPr>
              <a:picLocks noChangeAspect="1"/>
            </p:cNvPicPr>
            <p:nvPr/>
          </p:nvPicPr>
          <p:blipFill rotWithShape="1">
            <a:blip r:embed="rId7"/>
            <a:srcRect r="82583" b="59215"/>
            <a:stretch/>
          </p:blipFill>
          <p:spPr>
            <a:xfrm>
              <a:off x="4094843" y="5541110"/>
              <a:ext cx="986613" cy="661246"/>
            </a:xfrm>
            <a:prstGeom prst="rect">
              <a:avLst/>
            </a:prstGeom>
          </p:spPr>
        </p:pic>
        <p:pic>
          <p:nvPicPr>
            <p:cNvPr id="11" name="Picture 10">
              <a:extLst>
                <a:ext uri="{FF2B5EF4-FFF2-40B4-BE49-F238E27FC236}">
                  <a16:creationId xmlns:a16="http://schemas.microsoft.com/office/drawing/2014/main" id="{AD9BFEC7-D113-BDA5-E93B-2225573298C8}"/>
                </a:ext>
              </a:extLst>
            </p:cNvPr>
            <p:cNvPicPr>
              <a:picLocks noChangeAspect="1"/>
            </p:cNvPicPr>
            <p:nvPr/>
          </p:nvPicPr>
          <p:blipFill rotWithShape="1">
            <a:blip r:embed="rId7"/>
            <a:srcRect t="56449"/>
            <a:stretch/>
          </p:blipFill>
          <p:spPr>
            <a:xfrm>
              <a:off x="4094843" y="6150479"/>
              <a:ext cx="2731278" cy="340443"/>
            </a:xfrm>
            <a:prstGeom prst="rect">
              <a:avLst/>
            </a:prstGeom>
          </p:spPr>
        </p:pic>
      </p:grpSp>
      <p:pic>
        <p:nvPicPr>
          <p:cNvPr id="13" name="Picture 12">
            <a:extLst>
              <a:ext uri="{FF2B5EF4-FFF2-40B4-BE49-F238E27FC236}">
                <a16:creationId xmlns:a16="http://schemas.microsoft.com/office/drawing/2014/main" id="{1572025F-6239-3B45-26E2-07A3BC86C5F2}"/>
              </a:ext>
            </a:extLst>
          </p:cNvPr>
          <p:cNvPicPr>
            <a:picLocks noChangeAspect="1"/>
          </p:cNvPicPr>
          <p:nvPr/>
        </p:nvPicPr>
        <p:blipFill>
          <a:blip r:embed="rId8"/>
          <a:stretch>
            <a:fillRect/>
          </a:stretch>
        </p:blipFill>
        <p:spPr>
          <a:xfrm>
            <a:off x="674932" y="3721626"/>
            <a:ext cx="1432434" cy="521199"/>
          </a:xfrm>
          <a:prstGeom prst="rect">
            <a:avLst/>
          </a:prstGeom>
          <a:ln>
            <a:solidFill>
              <a:schemeClr val="bg1"/>
            </a:solidFill>
          </a:ln>
        </p:spPr>
      </p:pic>
      <p:pic>
        <p:nvPicPr>
          <p:cNvPr id="14" name="Picture 18">
            <a:extLst>
              <a:ext uri="{FF2B5EF4-FFF2-40B4-BE49-F238E27FC236}">
                <a16:creationId xmlns:a16="http://schemas.microsoft.com/office/drawing/2014/main" id="{218B35ED-DEC4-C71F-1BAA-A5D36FD8D8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26410" y="4782741"/>
            <a:ext cx="668233" cy="101189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descr="Oregon Workforce Partnership Logo">
            <a:extLst>
              <a:ext uri="{FF2B5EF4-FFF2-40B4-BE49-F238E27FC236}">
                <a16:creationId xmlns:a16="http://schemas.microsoft.com/office/drawing/2014/main" id="{C98EB1FB-27DA-F132-CFD4-B079E895727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97142" y="5693300"/>
            <a:ext cx="1279861" cy="868684"/>
          </a:xfrm>
          <a:prstGeom prst="rect">
            <a:avLst/>
          </a:prstGeom>
          <a:solidFill>
            <a:schemeClr val="accent6"/>
          </a:solidFill>
          <a:ln>
            <a:solidFill>
              <a:schemeClr val="accent1">
                <a:lumMod val="75000"/>
              </a:schemeClr>
            </a:solidFill>
          </a:ln>
        </p:spPr>
      </p:pic>
      <p:pic>
        <p:nvPicPr>
          <p:cNvPr id="16" name="Picture 15">
            <a:extLst>
              <a:ext uri="{FF2B5EF4-FFF2-40B4-BE49-F238E27FC236}">
                <a16:creationId xmlns:a16="http://schemas.microsoft.com/office/drawing/2014/main" id="{01BC3A67-55B2-E214-4C78-02212CB3E8A5}"/>
              </a:ext>
            </a:extLst>
          </p:cNvPr>
          <p:cNvPicPr>
            <a:picLocks noChangeAspect="1"/>
          </p:cNvPicPr>
          <p:nvPr/>
        </p:nvPicPr>
        <p:blipFill>
          <a:blip r:embed="rId11"/>
          <a:stretch>
            <a:fillRect/>
          </a:stretch>
        </p:blipFill>
        <p:spPr>
          <a:xfrm>
            <a:off x="151164" y="4430973"/>
            <a:ext cx="1806755" cy="508373"/>
          </a:xfrm>
          <a:prstGeom prst="rect">
            <a:avLst/>
          </a:prstGeom>
        </p:spPr>
      </p:pic>
      <p:pic>
        <p:nvPicPr>
          <p:cNvPr id="17" name="Picture 16">
            <a:extLst>
              <a:ext uri="{FF2B5EF4-FFF2-40B4-BE49-F238E27FC236}">
                <a16:creationId xmlns:a16="http://schemas.microsoft.com/office/drawing/2014/main" id="{D2B0565F-68DF-EA0E-1573-E7956C11679E}"/>
              </a:ext>
            </a:extLst>
          </p:cNvPr>
          <p:cNvPicPr>
            <a:picLocks noChangeAspect="1"/>
          </p:cNvPicPr>
          <p:nvPr/>
        </p:nvPicPr>
        <p:blipFill>
          <a:blip r:embed="rId12"/>
          <a:stretch>
            <a:fillRect/>
          </a:stretch>
        </p:blipFill>
        <p:spPr>
          <a:xfrm>
            <a:off x="10753992" y="2187414"/>
            <a:ext cx="910360" cy="576382"/>
          </a:xfrm>
          <a:prstGeom prst="rect">
            <a:avLst/>
          </a:prstGeom>
        </p:spPr>
      </p:pic>
      <p:pic>
        <p:nvPicPr>
          <p:cNvPr id="18" name="Picture 22">
            <a:extLst>
              <a:ext uri="{FF2B5EF4-FFF2-40B4-BE49-F238E27FC236}">
                <a16:creationId xmlns:a16="http://schemas.microsoft.com/office/drawing/2014/main" id="{71EB7D52-716F-18BC-7B7F-BC0E643BF842}"/>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15745" b="16337"/>
          <a:stretch/>
        </p:blipFill>
        <p:spPr bwMode="auto">
          <a:xfrm>
            <a:off x="2255828" y="2033553"/>
            <a:ext cx="1381325" cy="5211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4" descr="PCC CLEAR Clinic at PCC">
            <a:extLst>
              <a:ext uri="{FF2B5EF4-FFF2-40B4-BE49-F238E27FC236}">
                <a16:creationId xmlns:a16="http://schemas.microsoft.com/office/drawing/2014/main" id="{74FB3C2E-C900-8FDF-12D9-31F08015BEEE}"/>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9243" b="39367"/>
          <a:stretch/>
        </p:blipFill>
        <p:spPr bwMode="auto">
          <a:xfrm>
            <a:off x="4805429" y="1030318"/>
            <a:ext cx="2581141" cy="6840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6" descr="OCE Blog - Oregon Corrections Enterprises">
            <a:extLst>
              <a:ext uri="{FF2B5EF4-FFF2-40B4-BE49-F238E27FC236}">
                <a16:creationId xmlns:a16="http://schemas.microsoft.com/office/drawing/2014/main" id="{3C89C98B-FBF6-602E-FD81-0C2207D4E77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29444" y="4427534"/>
            <a:ext cx="898584" cy="89583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0" descr="Bureau of Justice Assistance (BJA) Logo Download - AI - All Vector Logo">
            <a:extLst>
              <a:ext uri="{FF2B5EF4-FFF2-40B4-BE49-F238E27FC236}">
                <a16:creationId xmlns:a16="http://schemas.microsoft.com/office/drawing/2014/main" id="{A498E9F7-191D-1B1C-414E-BA0D5D1EF22D}"/>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10131" t="16218" r="6918" b="16851"/>
          <a:stretch/>
        </p:blipFill>
        <p:spPr bwMode="auto">
          <a:xfrm>
            <a:off x="663561" y="2276724"/>
            <a:ext cx="1348393" cy="59129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3" name="Picture 34" descr="Red Lodge Transition Services">
            <a:extLst>
              <a:ext uri="{FF2B5EF4-FFF2-40B4-BE49-F238E27FC236}">
                <a16:creationId xmlns:a16="http://schemas.microsoft.com/office/drawing/2014/main" id="{132A7B43-8CA4-B6B1-15C6-0A1D6DA2C187}"/>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05733" y="3449533"/>
            <a:ext cx="1532586" cy="1334251"/>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4" name="Picture 38" descr="East Cascade Works Logo">
            <a:extLst>
              <a:ext uri="{FF2B5EF4-FFF2-40B4-BE49-F238E27FC236}">
                <a16:creationId xmlns:a16="http://schemas.microsoft.com/office/drawing/2014/main" id="{8D38F8B6-18E2-0CEB-63A4-E5564B1D3C0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377003" y="1115190"/>
            <a:ext cx="1238106" cy="543360"/>
          </a:xfrm>
          <a:prstGeom prst="rect">
            <a:avLst/>
          </a:prstGeom>
          <a:solidFill>
            <a:schemeClr val="tx1"/>
          </a:solidFill>
          <a:ln>
            <a:solidFill>
              <a:schemeClr val="bg1"/>
            </a:solidFill>
          </a:ln>
        </p:spPr>
      </p:pic>
      <p:pic>
        <p:nvPicPr>
          <p:cNvPr id="26" name="Picture 58" descr="Portland State University – Logos Download">
            <a:extLst>
              <a:ext uri="{FF2B5EF4-FFF2-40B4-BE49-F238E27FC236}">
                <a16:creationId xmlns:a16="http://schemas.microsoft.com/office/drawing/2014/main" id="{33180F98-0814-93E3-EBA6-B8118E24B7F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269273" y="1768099"/>
            <a:ext cx="2285856" cy="456279"/>
          </a:xfrm>
          <a:prstGeom prst="rect">
            <a:avLst/>
          </a:prstGeom>
          <a:solidFill>
            <a:srgbClr val="FFFFFF"/>
          </a:solidFill>
        </p:spPr>
      </p:pic>
      <p:pic>
        <p:nvPicPr>
          <p:cNvPr id="31" name="Picture 68" descr="OCDLA">
            <a:extLst>
              <a:ext uri="{FF2B5EF4-FFF2-40B4-BE49-F238E27FC236}">
                <a16:creationId xmlns:a16="http://schemas.microsoft.com/office/drawing/2014/main" id="{D6F99E16-95D3-2056-1C78-C7A9C46F01B7}"/>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t="22910" b="15406"/>
          <a:stretch/>
        </p:blipFill>
        <p:spPr bwMode="auto">
          <a:xfrm>
            <a:off x="6415364" y="5038328"/>
            <a:ext cx="1511476" cy="426896"/>
          </a:xfrm>
          <a:prstGeom prst="rect">
            <a:avLst/>
          </a:prstGeom>
          <a:solidFill>
            <a:srgbClr val="FFFFFF"/>
          </a:solidFill>
        </p:spPr>
      </p:pic>
      <p:pic>
        <p:nvPicPr>
          <p:cNvPr id="32" name="Picture 70" descr="State Library – Keizer Community Library">
            <a:extLst>
              <a:ext uri="{FF2B5EF4-FFF2-40B4-BE49-F238E27FC236}">
                <a16:creationId xmlns:a16="http://schemas.microsoft.com/office/drawing/2014/main" id="{1416BE03-9621-7496-D4AC-F59ECDC9DF0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489429" y="4115617"/>
            <a:ext cx="1449979" cy="41243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2" descr="oregon administrative law judge directory">
            <a:extLst>
              <a:ext uri="{FF2B5EF4-FFF2-40B4-BE49-F238E27FC236}">
                <a16:creationId xmlns:a16="http://schemas.microsoft.com/office/drawing/2014/main" id="{FD3ACA91-5512-F716-94BB-A91A4513BD98}"/>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24869" t="6734" r="24678" b="7922"/>
          <a:stretch/>
        </p:blipFill>
        <p:spPr bwMode="auto">
          <a:xfrm>
            <a:off x="7869277" y="5608017"/>
            <a:ext cx="945739" cy="99983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4" descr="Oregon Health Authority to distribute $13 million for opioid treatment expansion">
            <a:extLst>
              <a:ext uri="{FF2B5EF4-FFF2-40B4-BE49-F238E27FC236}">
                <a16:creationId xmlns:a16="http://schemas.microsoft.com/office/drawing/2014/main" id="{04BB0C48-50B6-5CCD-7A8F-E865703D557E}"/>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t="13613" b="16788"/>
          <a:stretch/>
        </p:blipFill>
        <p:spPr bwMode="auto">
          <a:xfrm>
            <a:off x="8926182" y="4951522"/>
            <a:ext cx="1391184" cy="54336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POR Stock Price and Chart — NYSE:POR — TradingView">
            <a:extLst>
              <a:ext uri="{FF2B5EF4-FFF2-40B4-BE49-F238E27FC236}">
                <a16:creationId xmlns:a16="http://schemas.microsoft.com/office/drawing/2014/main" id="{B910A9C6-D58E-8204-B1B5-323BE77B899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637491" y="3203728"/>
            <a:ext cx="705438" cy="70543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Oregon Criminal Justice Commission Grants">
            <a:extLst>
              <a:ext uri="{FF2B5EF4-FFF2-40B4-BE49-F238E27FC236}">
                <a16:creationId xmlns:a16="http://schemas.microsoft.com/office/drawing/2014/main" id="{60BB7E7D-4C08-80B5-6D8E-A7F756B86AD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326509" y="1959234"/>
            <a:ext cx="1050494" cy="10504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descr="Logo&#10;&#10;Description automatically generated">
            <a:extLst>
              <a:ext uri="{FF2B5EF4-FFF2-40B4-BE49-F238E27FC236}">
                <a16:creationId xmlns:a16="http://schemas.microsoft.com/office/drawing/2014/main" id="{A75D8EDE-1E3D-46A9-1409-EFE7BB0254B3}"/>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855780" y="2342545"/>
            <a:ext cx="2186321" cy="2514267"/>
          </a:xfrm>
          <a:prstGeom prst="rect">
            <a:avLst/>
          </a:prstGeom>
          <a:effectLst>
            <a:outerShdw blurRad="50800" dist="38100" dir="2700000" algn="tl" rotWithShape="0">
              <a:prstClr val="black">
                <a:alpha val="40000"/>
              </a:prstClr>
            </a:outerShdw>
          </a:effectLst>
        </p:spPr>
      </p:pic>
      <p:sp>
        <p:nvSpPr>
          <p:cNvPr id="38" name="AutoShape 6" descr="Paid in Full Oregon">
            <a:extLst>
              <a:ext uri="{FF2B5EF4-FFF2-40B4-BE49-F238E27FC236}">
                <a16:creationId xmlns:a16="http://schemas.microsoft.com/office/drawing/2014/main" id="{2553A08F-693D-BAF5-0FD1-CB3A950475D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 name="Picture 4">
            <a:extLst>
              <a:ext uri="{FF2B5EF4-FFF2-40B4-BE49-F238E27FC236}">
                <a16:creationId xmlns:a16="http://schemas.microsoft.com/office/drawing/2014/main" id="{34C193CA-C028-B622-5242-FE99F98A0222}"/>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417194" y="2161217"/>
            <a:ext cx="1251319" cy="1251319"/>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Burns Paiute flag">
            <a:extLst>
              <a:ext uri="{FF2B5EF4-FFF2-40B4-BE49-F238E27FC236}">
                <a16:creationId xmlns:a16="http://schemas.microsoft.com/office/drawing/2014/main" id="{C0F2FE3E-6FD4-FD84-7676-B63111B7BC5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576126" y="1041423"/>
            <a:ext cx="1056506" cy="93821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descr="Confederated Tribes of Coos, Lower Umpqua and Siuslaw Indians flag">
            <a:extLst>
              <a:ext uri="{FF2B5EF4-FFF2-40B4-BE49-F238E27FC236}">
                <a16:creationId xmlns:a16="http://schemas.microsoft.com/office/drawing/2014/main" id="{46467D4E-89E6-8F63-91F4-EC81FB9BD65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950528" y="3110825"/>
            <a:ext cx="1010053" cy="101005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2" descr="Confederated Tribes of Grand Ronde flag">
            <a:extLst>
              <a:ext uri="{FF2B5EF4-FFF2-40B4-BE49-F238E27FC236}">
                <a16:creationId xmlns:a16="http://schemas.microsoft.com/office/drawing/2014/main" id="{1FF2205E-D4A6-2269-C8CD-3C7463A41A7B}"/>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294474" y="2593594"/>
            <a:ext cx="825824" cy="1238736"/>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44" descr="Confederated Tribes of Siletz Indians flag">
            <a:extLst>
              <a:ext uri="{FF2B5EF4-FFF2-40B4-BE49-F238E27FC236}">
                <a16:creationId xmlns:a16="http://schemas.microsoft.com/office/drawing/2014/main" id="{8B5628CB-2530-B1B9-EB69-2BF99C848C70}"/>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668584" y="5558980"/>
            <a:ext cx="957742" cy="957742"/>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46" descr="Confederated Tribes of the Umatilla Indian Reservation flag">
            <a:extLst>
              <a:ext uri="{FF2B5EF4-FFF2-40B4-BE49-F238E27FC236}">
                <a16:creationId xmlns:a16="http://schemas.microsoft.com/office/drawing/2014/main" id="{AC90FF92-68B7-8A65-8351-93F4281BC1E6}"/>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205804" y="3018239"/>
            <a:ext cx="1223903" cy="926308"/>
          </a:xfrm>
          <a:prstGeom prst="rect">
            <a:avLst/>
          </a:prstGeom>
          <a:noFill/>
          <a:extLst>
            <a:ext uri="{909E8E84-426E-40DD-AFC4-6F175D3DCCD1}">
              <a14:hiddenFill xmlns:a14="http://schemas.microsoft.com/office/drawing/2010/main">
                <a:solidFill>
                  <a:srgbClr val="FFFFFF"/>
                </a:solidFill>
              </a14:hiddenFill>
            </a:ext>
          </a:extLst>
        </p:spPr>
      </p:pic>
      <p:pic>
        <p:nvPicPr>
          <p:cNvPr id="2096" name="Picture 48" descr="Confederated Tribes of Warm Springs flag">
            <a:extLst>
              <a:ext uri="{FF2B5EF4-FFF2-40B4-BE49-F238E27FC236}">
                <a16:creationId xmlns:a16="http://schemas.microsoft.com/office/drawing/2014/main" id="{A6D3C5C5-F116-3B75-BA4A-2C1FDC6F8E51}"/>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081654" y="5087758"/>
            <a:ext cx="974199" cy="97419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50" descr="Cow Creek Band of Umpqua Tribe of Indians flag">
            <a:extLst>
              <a:ext uri="{FF2B5EF4-FFF2-40B4-BE49-F238E27FC236}">
                <a16:creationId xmlns:a16="http://schemas.microsoft.com/office/drawing/2014/main" id="{1B9B040C-5252-DC40-DD72-FB50ABF7209F}"/>
              </a:ext>
            </a:extLst>
          </p:cNvPr>
          <p:cNvPicPr>
            <a:picLocks noChangeAspect="1" noChangeArrowheads="1"/>
          </p:cNvPicPr>
          <p:nvPr/>
        </p:nvPicPr>
        <p:blipFill rotWithShape="1">
          <a:blip r:embed="rId34">
            <a:extLst>
              <a:ext uri="{28A0092B-C50C-407E-A947-70E740481C1C}">
                <a14:useLocalDpi xmlns:a14="http://schemas.microsoft.com/office/drawing/2010/main" val="0"/>
              </a:ext>
            </a:extLst>
          </a:blip>
          <a:srcRect l="25020" t="6377" r="25760" b="6273"/>
          <a:stretch/>
        </p:blipFill>
        <p:spPr bwMode="auto">
          <a:xfrm>
            <a:off x="456701" y="1014656"/>
            <a:ext cx="957742" cy="1019819"/>
          </a:xfrm>
          <a:prstGeom prst="rect">
            <a:avLst/>
          </a:prstGeom>
          <a:noFill/>
          <a:extLst>
            <a:ext uri="{909E8E84-426E-40DD-AFC4-6F175D3DCCD1}">
              <a14:hiddenFill xmlns:a14="http://schemas.microsoft.com/office/drawing/2010/main">
                <a:solidFill>
                  <a:srgbClr val="FFFFFF"/>
                </a:solidFill>
              </a14:hiddenFill>
            </a:ext>
          </a:extLst>
        </p:spPr>
      </p:pic>
      <p:pic>
        <p:nvPicPr>
          <p:cNvPr id="2100" name="Picture 52" descr="Coquille Indian Tribe flag">
            <a:extLst>
              <a:ext uri="{FF2B5EF4-FFF2-40B4-BE49-F238E27FC236}">
                <a16:creationId xmlns:a16="http://schemas.microsoft.com/office/drawing/2014/main" id="{BDA85756-4514-2FE1-6248-10DC8EE9ECDA}"/>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731185" y="933817"/>
            <a:ext cx="920464" cy="981566"/>
          </a:xfrm>
          <a:prstGeom prst="rect">
            <a:avLst/>
          </a:prstGeom>
          <a:solidFill>
            <a:schemeClr val="bg1"/>
          </a:solidFill>
        </p:spPr>
      </p:pic>
      <p:pic>
        <p:nvPicPr>
          <p:cNvPr id="2102" name="Picture 54" descr="Klamath Tribes flag">
            <a:extLst>
              <a:ext uri="{FF2B5EF4-FFF2-40B4-BE49-F238E27FC236}">
                <a16:creationId xmlns:a16="http://schemas.microsoft.com/office/drawing/2014/main" id="{9E6508A5-FC48-8B44-7EEB-AD5A50C905EC}"/>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10898868" y="5668718"/>
            <a:ext cx="981566" cy="98156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MMUNITY CORRECTIONS DIRECTORS OACCD ...">
            <a:extLst>
              <a:ext uri="{FF2B5EF4-FFF2-40B4-BE49-F238E27FC236}">
                <a16:creationId xmlns:a16="http://schemas.microsoft.com/office/drawing/2014/main" id="{F398156C-99B7-745D-8996-4109FED7B3AD}"/>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810858" y="2115115"/>
            <a:ext cx="961276" cy="7044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Welcome to ODFW Online Sales - ODFW Permit Application">
            <a:extLst>
              <a:ext uri="{FF2B5EF4-FFF2-40B4-BE49-F238E27FC236}">
                <a16:creationId xmlns:a16="http://schemas.microsoft.com/office/drawing/2014/main" id="{1D10D6C2-5881-1DA7-C20E-AD38111CA7C9}"/>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1141897" y="4299774"/>
            <a:ext cx="738537" cy="96593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4E6EA916-23AE-4F8D-9431-28BB763C6D8F}"/>
              </a:ext>
            </a:extLst>
          </p:cNvPr>
          <p:cNvPicPr>
            <a:picLocks noChangeAspect="1"/>
          </p:cNvPicPr>
          <p:nvPr/>
        </p:nvPicPr>
        <p:blipFill>
          <a:blip r:embed="rId39"/>
          <a:stretch>
            <a:fillRect/>
          </a:stretch>
        </p:blipFill>
        <p:spPr>
          <a:xfrm>
            <a:off x="1488934" y="1059639"/>
            <a:ext cx="2167759" cy="878679"/>
          </a:xfrm>
          <a:prstGeom prst="rect">
            <a:avLst/>
          </a:prstGeom>
        </p:spPr>
      </p:pic>
      <p:pic>
        <p:nvPicPr>
          <p:cNvPr id="27" name="Picture 26">
            <a:extLst>
              <a:ext uri="{FF2B5EF4-FFF2-40B4-BE49-F238E27FC236}">
                <a16:creationId xmlns:a16="http://schemas.microsoft.com/office/drawing/2014/main" id="{E2DB5191-F308-4888-6128-90248600CB01}"/>
              </a:ext>
            </a:extLst>
          </p:cNvPr>
          <p:cNvPicPr>
            <a:picLocks noChangeAspect="1"/>
          </p:cNvPicPr>
          <p:nvPr/>
        </p:nvPicPr>
        <p:blipFill>
          <a:blip r:embed="rId40"/>
          <a:stretch>
            <a:fillRect/>
          </a:stretch>
        </p:blipFill>
        <p:spPr>
          <a:xfrm>
            <a:off x="3131587" y="4628801"/>
            <a:ext cx="1672679" cy="882077"/>
          </a:xfrm>
          <a:prstGeom prst="rect">
            <a:avLst/>
          </a:prstGeom>
        </p:spPr>
      </p:pic>
      <p:pic>
        <p:nvPicPr>
          <p:cNvPr id="29" name="Picture 28">
            <a:extLst>
              <a:ext uri="{FF2B5EF4-FFF2-40B4-BE49-F238E27FC236}">
                <a16:creationId xmlns:a16="http://schemas.microsoft.com/office/drawing/2014/main" id="{7516E629-125E-F924-FD7B-A7F0F39B0AD9}"/>
              </a:ext>
            </a:extLst>
          </p:cNvPr>
          <p:cNvPicPr>
            <a:picLocks noChangeAspect="1"/>
          </p:cNvPicPr>
          <p:nvPr/>
        </p:nvPicPr>
        <p:blipFill>
          <a:blip r:embed="rId41"/>
          <a:stretch>
            <a:fillRect/>
          </a:stretch>
        </p:blipFill>
        <p:spPr>
          <a:xfrm>
            <a:off x="6977203" y="3720810"/>
            <a:ext cx="1714649" cy="1044030"/>
          </a:xfrm>
          <a:prstGeom prst="rect">
            <a:avLst/>
          </a:prstGeom>
        </p:spPr>
      </p:pic>
    </p:spTree>
    <p:extLst>
      <p:ext uri="{BB962C8B-B14F-4D97-AF65-F5344CB8AC3E}">
        <p14:creationId xmlns:p14="http://schemas.microsoft.com/office/powerpoint/2010/main" val="292950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71AF5-0873-B91F-CD67-127C6FF68F78}"/>
              </a:ext>
            </a:extLst>
          </p:cNvPr>
          <p:cNvSpPr>
            <a:spLocks noGrp="1"/>
          </p:cNvSpPr>
          <p:nvPr>
            <p:ph type="title"/>
          </p:nvPr>
        </p:nvSpPr>
        <p:spPr/>
        <p:txBody>
          <a:bodyPr>
            <a:normAutofit fontScale="90000"/>
          </a:bodyPr>
          <a:lstStyle/>
          <a:p>
            <a:r>
              <a:rPr lang="en-US" dirty="0"/>
              <a:t>Charlotte Thrasher, new CCCF Superintendent</a:t>
            </a:r>
          </a:p>
        </p:txBody>
      </p:sp>
      <p:sp>
        <p:nvSpPr>
          <p:cNvPr id="3" name="Content Placeholder 2">
            <a:extLst>
              <a:ext uri="{FF2B5EF4-FFF2-40B4-BE49-F238E27FC236}">
                <a16:creationId xmlns:a16="http://schemas.microsoft.com/office/drawing/2014/main" id="{8ED306CE-DC80-4E91-21CA-7A6F867DBE12}"/>
              </a:ext>
            </a:extLst>
          </p:cNvPr>
          <p:cNvSpPr>
            <a:spLocks noGrp="1"/>
          </p:cNvSpPr>
          <p:nvPr>
            <p:ph sz="quarter" idx="13"/>
          </p:nvPr>
        </p:nvSpPr>
        <p:spPr>
          <a:xfrm>
            <a:off x="5338915" y="1425676"/>
            <a:ext cx="6433950" cy="4701048"/>
          </a:xfrm>
        </p:spPr>
        <p:txBody>
          <a:bodyPr>
            <a:normAutofit/>
          </a:bodyPr>
          <a:lstStyle/>
          <a:p>
            <a:pPr marL="0" indent="0">
              <a:buNone/>
            </a:pPr>
            <a:r>
              <a:rPr lang="en-US" sz="3200" dirty="0"/>
              <a:t>“I am honored to join the Oregon Department of Corrections and am thankful for the opportunity to continue my commitment to improving the lives of incarcerated women by leading enhancement of trauma and gender practices. I am excited to work side by side with the staff at CCCF as we build this initiative together.” </a:t>
            </a:r>
          </a:p>
        </p:txBody>
      </p:sp>
      <p:pic>
        <p:nvPicPr>
          <p:cNvPr id="1026" name="Picture 4">
            <a:extLst>
              <a:ext uri="{FF2B5EF4-FFF2-40B4-BE49-F238E27FC236}">
                <a16:creationId xmlns:a16="http://schemas.microsoft.com/office/drawing/2014/main" id="{E47D81B6-2391-8647-1F92-CD65BA4EA15A}"/>
              </a:ext>
            </a:extLst>
          </p:cNvPr>
          <p:cNvPicPr>
            <a:picLocks noChangeArrowheads="1"/>
          </p:cNvPicPr>
          <p:nvPr/>
        </p:nvPicPr>
        <p:blipFill rotWithShape="1">
          <a:blip r:embed="rId3">
            <a:extLst>
              <a:ext uri="{28A0092B-C50C-407E-A947-70E740481C1C}">
                <a14:useLocalDpi xmlns:a14="http://schemas.microsoft.com/office/drawing/2010/main" val="0"/>
              </a:ext>
            </a:extLst>
          </a:blip>
          <a:srcRect l="7359" t="6406" r="14524" b="11337"/>
          <a:stretch/>
        </p:blipFill>
        <p:spPr bwMode="auto">
          <a:xfrm>
            <a:off x="934065" y="1425676"/>
            <a:ext cx="3441290" cy="470104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856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B6BE-5F1A-F4B9-E039-60B9BA3D6E9F}"/>
              </a:ext>
            </a:extLst>
          </p:cNvPr>
          <p:cNvSpPr>
            <a:spLocks noGrp="1"/>
          </p:cNvSpPr>
          <p:nvPr>
            <p:ph type="title"/>
          </p:nvPr>
        </p:nvSpPr>
        <p:spPr/>
        <p:txBody>
          <a:bodyPr anchor="ctr">
            <a:normAutofit fontScale="90000"/>
          </a:bodyPr>
          <a:lstStyle/>
          <a:p>
            <a:r>
              <a:rPr lang="en-US" sz="3400" dirty="0"/>
              <a:t>Ways and Means Public Testimony</a:t>
            </a:r>
          </a:p>
        </p:txBody>
      </p:sp>
      <p:sp>
        <p:nvSpPr>
          <p:cNvPr id="10" name="Content Placeholder 3">
            <a:extLst>
              <a:ext uri="{FF2B5EF4-FFF2-40B4-BE49-F238E27FC236}">
                <a16:creationId xmlns:a16="http://schemas.microsoft.com/office/drawing/2014/main" id="{D9D0F579-355D-0BC2-328F-E57473A12620}"/>
              </a:ext>
            </a:extLst>
          </p:cNvPr>
          <p:cNvSpPr>
            <a:spLocks noGrp="1"/>
          </p:cNvSpPr>
          <p:nvPr>
            <p:ph sz="quarter" idx="13"/>
          </p:nvPr>
        </p:nvSpPr>
        <p:spPr>
          <a:xfrm>
            <a:off x="7363327" y="1569576"/>
            <a:ext cx="4668252" cy="4759582"/>
          </a:xfrm>
        </p:spPr>
        <p:txBody>
          <a:bodyPr vert="horz" lIns="91440" tIns="45720" rIns="91440" bIns="45720" rtlCol="0" anchor="t">
            <a:noAutofit/>
          </a:bodyPr>
          <a:lstStyle/>
          <a:p>
            <a:pPr marL="0" indent="0">
              <a:buNone/>
            </a:pPr>
            <a:r>
              <a:rPr lang="en-US" sz="2300" b="1" dirty="0">
                <a:latin typeface="Aptos Light" panose="020B0004020202020204" pitchFamily="34" charset="0"/>
                <a:ea typeface="+mn-lt"/>
                <a:cs typeface="+mn-lt"/>
              </a:rPr>
              <a:t>“I was incarcerated for 5 years at Coffee Creek. At first, I took my sentence as a punishment. </a:t>
            </a:r>
            <a:r>
              <a:rPr lang="en-US" sz="2300" b="1" dirty="0">
                <a:solidFill>
                  <a:srgbClr val="FF0000"/>
                </a:solidFill>
                <a:latin typeface="Aptos Light" panose="020B0004020202020204" pitchFamily="34" charset="0"/>
                <a:ea typeface="+mn-lt"/>
                <a:cs typeface="+mn-lt"/>
              </a:rPr>
              <a:t>Then I realized that I could use that time as an opportunity to change my life for the better </a:t>
            </a:r>
            <a:r>
              <a:rPr lang="en-US" sz="2300" b="1" dirty="0">
                <a:latin typeface="Aptos Light" panose="020B0004020202020204" pitchFamily="34" charset="0"/>
                <a:ea typeface="+mn-lt"/>
                <a:cs typeface="+mn-lt"/>
              </a:rPr>
              <a:t>if given the right opportunity. </a:t>
            </a:r>
          </a:p>
          <a:p>
            <a:pPr marL="0" indent="0">
              <a:buNone/>
            </a:pPr>
            <a:r>
              <a:rPr lang="en-US" sz="2300" b="1" dirty="0">
                <a:latin typeface="Aptos Light" panose="020B0004020202020204" pitchFamily="34" charset="0"/>
                <a:ea typeface="+mn-lt"/>
                <a:cs typeface="+mn-lt"/>
              </a:rPr>
              <a:t>U-PACT was that chance. Not only did they teach me the ways of the trades, but they set me up for success. I was released July 5, 2024, and went straight to work…</a:t>
            </a:r>
            <a:r>
              <a:rPr lang="en-US" sz="2300" b="1" dirty="0">
                <a:solidFill>
                  <a:srgbClr val="FF0000"/>
                </a:solidFill>
                <a:latin typeface="Aptos Light" panose="020B0004020202020204" pitchFamily="34" charset="0"/>
                <a:ea typeface="+mn-lt"/>
                <a:cs typeface="+mn-lt"/>
              </a:rPr>
              <a:t>this program changed my life.” </a:t>
            </a:r>
          </a:p>
          <a:p>
            <a:pPr marL="0" indent="0" algn="r">
              <a:buNone/>
            </a:pPr>
            <a:r>
              <a:rPr lang="en-US" sz="2300" i="1" dirty="0">
                <a:latin typeface="Aptos Light" panose="020B0004020202020204" pitchFamily="34" charset="0"/>
                <a:ea typeface="+mn-lt"/>
                <a:cs typeface="+mn-lt"/>
              </a:rPr>
              <a:t>-Ashley Lautenschlager</a:t>
            </a:r>
            <a:endParaRPr lang="en-US" sz="2300" i="1" dirty="0">
              <a:latin typeface="Aptos Light" panose="020B0004020202020204" pitchFamily="34" charset="0"/>
            </a:endParaRPr>
          </a:p>
        </p:txBody>
      </p:sp>
      <p:pic>
        <p:nvPicPr>
          <p:cNvPr id="7" name="Picture 6">
            <a:extLst>
              <a:ext uri="{FF2B5EF4-FFF2-40B4-BE49-F238E27FC236}">
                <a16:creationId xmlns:a16="http://schemas.microsoft.com/office/drawing/2014/main" id="{2BA97178-BD33-F920-870D-80A262C9DF81}"/>
              </a:ext>
            </a:extLst>
          </p:cNvPr>
          <p:cNvPicPr>
            <a:picLocks noChangeAspect="1"/>
          </p:cNvPicPr>
          <p:nvPr/>
        </p:nvPicPr>
        <p:blipFill rotWithShape="1">
          <a:blip r:embed="rId3"/>
          <a:srcRect r="9983"/>
          <a:stretch/>
        </p:blipFill>
        <p:spPr>
          <a:xfrm>
            <a:off x="480768" y="1700066"/>
            <a:ext cx="6582871" cy="449860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20774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on a bed&#10;&#10;AI-generated content may be incorrect.">
            <a:extLst>
              <a:ext uri="{FF2B5EF4-FFF2-40B4-BE49-F238E27FC236}">
                <a16:creationId xmlns:a16="http://schemas.microsoft.com/office/drawing/2014/main" id="{AB149060-7C42-1177-422E-4C117E8F2BB1}"/>
              </a:ext>
            </a:extLst>
          </p:cNvPr>
          <p:cNvPicPr>
            <a:picLocks noChangeAspect="1"/>
          </p:cNvPicPr>
          <p:nvPr/>
        </p:nvPicPr>
        <p:blipFill rotWithShape="1">
          <a:blip r:embed="rId4">
            <a:extLst>
              <a:ext uri="{28A0092B-C50C-407E-A947-70E740481C1C}">
                <a14:useLocalDpi xmlns:a14="http://schemas.microsoft.com/office/drawing/2010/main" val="0"/>
              </a:ext>
            </a:extLst>
          </a:blip>
          <a:srcRect l="8046" t="17361" r="23651" b="16805"/>
          <a:stretch/>
        </p:blipFill>
        <p:spPr>
          <a:xfrm>
            <a:off x="438151" y="1279455"/>
            <a:ext cx="5419725" cy="5223831"/>
          </a:xfrm>
          <a:prstGeom prst="rect">
            <a:avLst/>
          </a:prstGeom>
          <a:effectLst>
            <a:outerShdw blurRad="50800" dist="38100" dir="5400000" algn="t" rotWithShape="0">
              <a:prstClr val="black">
                <a:alpha val="40000"/>
              </a:prstClr>
            </a:outerShdw>
          </a:effectLst>
        </p:spPr>
      </p:pic>
      <p:sp>
        <p:nvSpPr>
          <p:cNvPr id="28" name="Title 27">
            <a:extLst>
              <a:ext uri="{FF2B5EF4-FFF2-40B4-BE49-F238E27FC236}">
                <a16:creationId xmlns:a16="http://schemas.microsoft.com/office/drawing/2014/main" id="{4542690E-4B0F-9B51-0D90-18471D6320A1}"/>
              </a:ext>
            </a:extLst>
          </p:cNvPr>
          <p:cNvSpPr>
            <a:spLocks noGrp="1"/>
          </p:cNvSpPr>
          <p:nvPr>
            <p:ph type="title"/>
          </p:nvPr>
        </p:nvSpPr>
        <p:spPr/>
        <p:txBody>
          <a:bodyPr>
            <a:normAutofit fontScale="90000"/>
          </a:bodyPr>
          <a:lstStyle/>
          <a:p>
            <a:r>
              <a:rPr lang="en-US"/>
              <a:t>Incarcerated Women are Unique</a:t>
            </a:r>
          </a:p>
        </p:txBody>
      </p:sp>
      <p:sp>
        <p:nvSpPr>
          <p:cNvPr id="5" name="Content Placeholder 4">
            <a:extLst>
              <a:ext uri="{FF2B5EF4-FFF2-40B4-BE49-F238E27FC236}">
                <a16:creationId xmlns:a16="http://schemas.microsoft.com/office/drawing/2014/main" id="{A6946313-5239-F1E5-5B32-8D5C42DF570E}"/>
              </a:ext>
            </a:extLst>
          </p:cNvPr>
          <p:cNvSpPr>
            <a:spLocks noGrp="1"/>
          </p:cNvSpPr>
          <p:nvPr>
            <p:ph sz="half" idx="2"/>
          </p:nvPr>
        </p:nvSpPr>
        <p:spPr>
          <a:xfrm>
            <a:off x="6334126" y="1916485"/>
            <a:ext cx="5572124" cy="3949770"/>
          </a:xfrm>
        </p:spPr>
        <p:txBody>
          <a:bodyPr>
            <a:normAutofit/>
          </a:bodyPr>
          <a:lstStyle/>
          <a:p>
            <a:pPr marL="0" indent="0">
              <a:buNone/>
            </a:pPr>
            <a:r>
              <a:rPr lang="en-US" sz="3600" b="1" i="0">
                <a:solidFill>
                  <a:schemeClr val="accent1"/>
                </a:solidFill>
                <a:effectLst/>
                <a:latin typeface="Aptos Light" panose="020B0004020202020204" pitchFamily="34" charset="0"/>
                <a:ea typeface="Calibri"/>
                <a:cs typeface="Calibri"/>
              </a:rPr>
              <a:t>70% </a:t>
            </a:r>
            <a:r>
              <a:rPr lang="en-US" b="1" i="0">
                <a:solidFill>
                  <a:srgbClr val="36213D"/>
                </a:solidFill>
                <a:effectLst/>
                <a:latin typeface="Aptos Light" panose="020B0004020202020204" pitchFamily="34" charset="0"/>
                <a:ea typeface="Calibri"/>
                <a:cs typeface="Calibri"/>
              </a:rPr>
              <a:t>of women incarcerated in prisons and jails report experiences of intimate partner violence and victimization.</a:t>
            </a:r>
          </a:p>
          <a:p>
            <a:pPr marL="0" indent="0">
              <a:buNone/>
            </a:pPr>
            <a:endParaRPr lang="en-US" b="0" i="0">
              <a:solidFill>
                <a:srgbClr val="36213D"/>
              </a:solidFill>
              <a:effectLst/>
              <a:latin typeface="Aptos Light" panose="020B0004020202020204" pitchFamily="34" charset="0"/>
              <a:ea typeface="Calibri"/>
              <a:cs typeface="Calibri"/>
            </a:endParaRPr>
          </a:p>
          <a:p>
            <a:pPr marL="0" indent="0">
              <a:buNone/>
            </a:pPr>
            <a:r>
              <a:rPr lang="en-US" sz="3600" b="1" i="0">
                <a:solidFill>
                  <a:schemeClr val="accent1"/>
                </a:solidFill>
                <a:effectLst/>
                <a:latin typeface="Aptos Light" panose="020B0004020202020204" pitchFamily="34" charset="0"/>
                <a:ea typeface="Calibri"/>
                <a:cs typeface="Calibri"/>
              </a:rPr>
              <a:t>90% </a:t>
            </a:r>
            <a:r>
              <a:rPr lang="en-US" b="1" i="0">
                <a:solidFill>
                  <a:srgbClr val="36213D"/>
                </a:solidFill>
                <a:effectLst/>
                <a:latin typeface="Aptos Light" panose="020B0004020202020204" pitchFamily="34" charset="0"/>
                <a:ea typeface="Calibri"/>
                <a:cs typeface="Calibri"/>
              </a:rPr>
              <a:t>of women with criminal justice system involvement have experienced some form of trauma.</a:t>
            </a:r>
            <a:endParaRPr lang="en-US" b="0" i="0">
              <a:solidFill>
                <a:srgbClr val="36213D"/>
              </a:solidFill>
              <a:effectLst/>
              <a:latin typeface="Aptos Light" panose="020B0004020202020204" pitchFamily="34" charset="0"/>
              <a:ea typeface="Calibri"/>
              <a:cs typeface="Calibri"/>
            </a:endParaRPr>
          </a:p>
        </p:txBody>
      </p:sp>
    </p:spTree>
    <p:extLst>
      <p:ext uri="{BB962C8B-B14F-4D97-AF65-F5344CB8AC3E}">
        <p14:creationId xmlns:p14="http://schemas.microsoft.com/office/powerpoint/2010/main" val="2526482475"/>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B6BE-5F1A-F4B9-E039-60B9BA3D6E9F}"/>
              </a:ext>
            </a:extLst>
          </p:cNvPr>
          <p:cNvSpPr>
            <a:spLocks noGrp="1"/>
          </p:cNvSpPr>
          <p:nvPr>
            <p:ph type="title"/>
          </p:nvPr>
        </p:nvSpPr>
        <p:spPr/>
        <p:txBody>
          <a:bodyPr anchor="ctr">
            <a:normAutofit fontScale="90000"/>
          </a:bodyPr>
          <a:lstStyle/>
          <a:p>
            <a:r>
              <a:rPr lang="en-US" sz="3400"/>
              <a:t>Ways and Means Public Testimony</a:t>
            </a:r>
          </a:p>
        </p:txBody>
      </p:sp>
      <p:sp>
        <p:nvSpPr>
          <p:cNvPr id="10" name="Content Placeholder 3">
            <a:extLst>
              <a:ext uri="{FF2B5EF4-FFF2-40B4-BE49-F238E27FC236}">
                <a16:creationId xmlns:a16="http://schemas.microsoft.com/office/drawing/2014/main" id="{D9D0F579-355D-0BC2-328F-E57473A12620}"/>
              </a:ext>
            </a:extLst>
          </p:cNvPr>
          <p:cNvSpPr>
            <a:spLocks noGrp="1"/>
          </p:cNvSpPr>
          <p:nvPr>
            <p:ph sz="quarter" idx="13"/>
          </p:nvPr>
        </p:nvSpPr>
        <p:spPr>
          <a:xfrm>
            <a:off x="7873465" y="1488310"/>
            <a:ext cx="4052235" cy="4758486"/>
          </a:xfrm>
        </p:spPr>
        <p:txBody>
          <a:bodyPr vert="horz" lIns="91440" tIns="45720" rIns="91440" bIns="45720" rtlCol="0" anchor="t">
            <a:noAutofit/>
          </a:bodyPr>
          <a:lstStyle/>
          <a:p>
            <a:pPr marL="0" indent="0">
              <a:buNone/>
            </a:pPr>
            <a:r>
              <a:rPr lang="en-US" sz="2400">
                <a:ea typeface="+mn-lt"/>
                <a:cs typeface="+mn-lt"/>
              </a:rPr>
              <a:t>“I was incarcerated at Coffee Creek for 30 months and released in November 2023. </a:t>
            </a:r>
            <a:r>
              <a:rPr lang="en-US" sz="2400">
                <a:solidFill>
                  <a:srgbClr val="FF0000"/>
                </a:solidFill>
                <a:ea typeface="+mn-lt"/>
                <a:cs typeface="+mn-lt"/>
              </a:rPr>
              <a:t>I was able to leave incarceration with a career as a paralegal.</a:t>
            </a:r>
          </a:p>
          <a:p>
            <a:pPr marL="0" indent="0">
              <a:buNone/>
            </a:pPr>
            <a:r>
              <a:rPr lang="en-US" sz="2400">
                <a:ea typeface="+mn-lt"/>
                <a:cs typeface="+mn-lt"/>
              </a:rPr>
              <a:t>Now that I’m on the other side of incarceration and able to assist adults in custody who are swimming in the tumultuous waters of reintegration, it is the </a:t>
            </a:r>
            <a:r>
              <a:rPr lang="en-US" sz="2400">
                <a:solidFill>
                  <a:srgbClr val="FF0000"/>
                </a:solidFill>
                <a:ea typeface="+mn-lt"/>
                <a:cs typeface="+mn-lt"/>
              </a:rPr>
              <a:t>most fulfilling work I’ve ever found.”</a:t>
            </a:r>
            <a:r>
              <a:rPr lang="en-US" sz="2400" b="1">
                <a:solidFill>
                  <a:srgbClr val="FF0000"/>
                </a:solidFill>
                <a:ea typeface="+mn-lt"/>
                <a:cs typeface="+mn-lt"/>
              </a:rPr>
              <a:t> </a:t>
            </a:r>
            <a:endParaRPr lang="en-US" sz="2400">
              <a:solidFill>
                <a:srgbClr val="FF0000"/>
              </a:solidFill>
              <a:ea typeface="+mn-lt"/>
              <a:cs typeface="+mn-lt"/>
            </a:endParaRPr>
          </a:p>
          <a:p>
            <a:pPr marL="0" indent="0">
              <a:buNone/>
            </a:pPr>
            <a:r>
              <a:rPr lang="en-US" sz="2400">
                <a:ea typeface="+mn-lt"/>
                <a:cs typeface="+mn-lt"/>
              </a:rPr>
              <a:t>- Stephanie Davis</a:t>
            </a:r>
            <a:endParaRPr lang="en-US" sz="2400"/>
          </a:p>
        </p:txBody>
      </p:sp>
      <p:pic>
        <p:nvPicPr>
          <p:cNvPr id="4" name="Picture 3">
            <a:extLst>
              <a:ext uri="{FF2B5EF4-FFF2-40B4-BE49-F238E27FC236}">
                <a16:creationId xmlns:a16="http://schemas.microsoft.com/office/drawing/2014/main" id="{FB3C6A11-1EF0-44D3-FFDB-10E5C3B7D988}"/>
              </a:ext>
            </a:extLst>
          </p:cNvPr>
          <p:cNvPicPr>
            <a:picLocks noChangeAspect="1"/>
          </p:cNvPicPr>
          <p:nvPr/>
        </p:nvPicPr>
        <p:blipFill rotWithShape="1">
          <a:blip r:embed="rId3"/>
          <a:srcRect l="11070" t="1392" b="15099"/>
          <a:stretch/>
        </p:blipFill>
        <p:spPr>
          <a:xfrm>
            <a:off x="480768" y="1488310"/>
            <a:ext cx="7149964" cy="475848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734656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B6BE-5F1A-F4B9-E039-60B9BA3D6E9F}"/>
              </a:ext>
            </a:extLst>
          </p:cNvPr>
          <p:cNvSpPr>
            <a:spLocks noGrp="1"/>
          </p:cNvSpPr>
          <p:nvPr>
            <p:ph type="title"/>
          </p:nvPr>
        </p:nvSpPr>
        <p:spPr/>
        <p:txBody>
          <a:bodyPr anchor="ctr">
            <a:normAutofit fontScale="90000"/>
          </a:bodyPr>
          <a:lstStyle/>
          <a:p>
            <a:r>
              <a:rPr lang="en-US" sz="3400"/>
              <a:t>Ways and Means Public Testimony</a:t>
            </a:r>
          </a:p>
        </p:txBody>
      </p:sp>
      <p:sp>
        <p:nvSpPr>
          <p:cNvPr id="10" name="Content Placeholder 3">
            <a:extLst>
              <a:ext uri="{FF2B5EF4-FFF2-40B4-BE49-F238E27FC236}">
                <a16:creationId xmlns:a16="http://schemas.microsoft.com/office/drawing/2014/main" id="{D9D0F579-355D-0BC2-328F-E57473A12620}"/>
              </a:ext>
            </a:extLst>
          </p:cNvPr>
          <p:cNvSpPr>
            <a:spLocks noGrp="1"/>
          </p:cNvSpPr>
          <p:nvPr>
            <p:ph sz="quarter" idx="13"/>
          </p:nvPr>
        </p:nvSpPr>
        <p:spPr>
          <a:xfrm>
            <a:off x="8046720" y="1420933"/>
            <a:ext cx="3850104" cy="5345627"/>
          </a:xfrm>
        </p:spPr>
        <p:txBody>
          <a:bodyPr vert="horz" lIns="91440" tIns="45720" rIns="91440" bIns="45720" rtlCol="0" anchor="t">
            <a:noAutofit/>
          </a:bodyPr>
          <a:lstStyle/>
          <a:p>
            <a:pPr marL="0" indent="0">
              <a:buNone/>
            </a:pPr>
            <a:r>
              <a:rPr lang="en-US" sz="2400">
                <a:ea typeface="+mn-lt"/>
                <a:cs typeface="+mn-lt"/>
              </a:rPr>
              <a:t>“</a:t>
            </a:r>
            <a:r>
              <a:rPr lang="en-US" sz="2400">
                <a:solidFill>
                  <a:srgbClr val="FF0000"/>
                </a:solidFill>
                <a:ea typeface="+mn-lt"/>
                <a:cs typeface="+mn-lt"/>
              </a:rPr>
              <a:t>There are tons of excellent programs </a:t>
            </a:r>
            <a:r>
              <a:rPr lang="en-US" sz="2400">
                <a:ea typeface="+mn-lt"/>
                <a:cs typeface="+mn-lt"/>
              </a:rPr>
              <a:t>– job training, coping skills, learning how to manage life on the outside once you’re released. There’s just not enough funding to expand these programs. We need the </a:t>
            </a:r>
            <a:r>
              <a:rPr lang="en-US" sz="2400">
                <a:solidFill>
                  <a:srgbClr val="FF0000"/>
                </a:solidFill>
                <a:ea typeface="+mn-lt"/>
                <a:cs typeface="+mn-lt"/>
              </a:rPr>
              <a:t>AICs to have the opportunity</a:t>
            </a:r>
            <a:r>
              <a:rPr lang="en-US" sz="2400">
                <a:ea typeface="+mn-lt"/>
                <a:cs typeface="+mn-lt"/>
              </a:rPr>
              <a:t> to enter those programs that will give them job skills and confidence to move forward.”</a:t>
            </a:r>
          </a:p>
          <a:p>
            <a:pPr marL="0" indent="0">
              <a:buNone/>
            </a:pPr>
            <a:r>
              <a:rPr lang="en-US" sz="2400">
                <a:ea typeface="+mn-lt"/>
                <a:cs typeface="+mn-lt"/>
              </a:rPr>
              <a:t>- Alicia Humbert</a:t>
            </a:r>
          </a:p>
          <a:p>
            <a:pPr marL="0" indent="0">
              <a:buNone/>
            </a:pPr>
            <a:endParaRPr lang="en-US" sz="2400">
              <a:ea typeface="+mn-lt"/>
              <a:cs typeface="+mn-lt"/>
            </a:endParaRPr>
          </a:p>
          <a:p>
            <a:pPr marL="0" indent="0">
              <a:buNone/>
            </a:pPr>
            <a:endParaRPr lang="en-US" sz="2400">
              <a:ea typeface="+mn-lt"/>
              <a:cs typeface="+mn-lt"/>
            </a:endParaRPr>
          </a:p>
          <a:p>
            <a:pPr marL="0" indent="0">
              <a:buNone/>
            </a:pPr>
            <a:endParaRPr lang="en-US" sz="2400">
              <a:ea typeface="+mn-lt"/>
              <a:cs typeface="+mn-lt"/>
            </a:endParaRPr>
          </a:p>
          <a:p>
            <a:pPr marL="0" indent="0">
              <a:buNone/>
            </a:pPr>
            <a:endParaRPr lang="en-US" sz="2400">
              <a:ea typeface="+mn-lt"/>
              <a:cs typeface="+mn-lt"/>
            </a:endParaRPr>
          </a:p>
          <a:p>
            <a:pPr marL="0" indent="0">
              <a:buNone/>
            </a:pPr>
            <a:r>
              <a:rPr lang="en-US" sz="2400">
                <a:ea typeface="+mn-lt"/>
                <a:cs typeface="+mn-lt"/>
              </a:rPr>
              <a:t>.”</a:t>
            </a:r>
            <a:r>
              <a:rPr lang="en-US" sz="2400" b="1">
                <a:ea typeface="+mn-lt"/>
                <a:cs typeface="+mn-lt"/>
              </a:rPr>
              <a:t> </a:t>
            </a:r>
            <a:endParaRPr lang="en-US" sz="2400">
              <a:ea typeface="+mn-lt"/>
              <a:cs typeface="+mn-lt"/>
            </a:endParaRPr>
          </a:p>
          <a:p>
            <a:pPr marL="0" indent="0">
              <a:buNone/>
            </a:pPr>
            <a:r>
              <a:rPr lang="en-US" sz="2400">
                <a:ea typeface="+mn-lt"/>
                <a:cs typeface="+mn-lt"/>
              </a:rPr>
              <a:t>- Alicia Humbert</a:t>
            </a:r>
            <a:endParaRPr lang="en-US" sz="2400"/>
          </a:p>
        </p:txBody>
      </p:sp>
      <p:pic>
        <p:nvPicPr>
          <p:cNvPr id="5" name="Picture 4">
            <a:extLst>
              <a:ext uri="{FF2B5EF4-FFF2-40B4-BE49-F238E27FC236}">
                <a16:creationId xmlns:a16="http://schemas.microsoft.com/office/drawing/2014/main" id="{E39EB63C-9EF7-070F-632A-012E1CEF43FC}"/>
              </a:ext>
            </a:extLst>
          </p:cNvPr>
          <p:cNvPicPr>
            <a:picLocks noChangeAspect="1"/>
          </p:cNvPicPr>
          <p:nvPr/>
        </p:nvPicPr>
        <p:blipFill rotWithShape="1">
          <a:blip r:embed="rId3"/>
          <a:srcRect l="13659"/>
          <a:stretch/>
        </p:blipFill>
        <p:spPr>
          <a:xfrm>
            <a:off x="480768" y="1420933"/>
            <a:ext cx="7197436" cy="497024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51891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B6BE-5F1A-F4B9-E039-60B9BA3D6E9F}"/>
              </a:ext>
            </a:extLst>
          </p:cNvPr>
          <p:cNvSpPr>
            <a:spLocks noGrp="1"/>
          </p:cNvSpPr>
          <p:nvPr>
            <p:ph type="title"/>
          </p:nvPr>
        </p:nvSpPr>
        <p:spPr/>
        <p:txBody>
          <a:bodyPr anchor="ctr">
            <a:normAutofit fontScale="90000"/>
          </a:bodyPr>
          <a:lstStyle/>
          <a:p>
            <a:r>
              <a:rPr lang="en-US" sz="3400"/>
              <a:t>Ways and Means Public Testimony</a:t>
            </a:r>
          </a:p>
        </p:txBody>
      </p:sp>
      <p:sp>
        <p:nvSpPr>
          <p:cNvPr id="10" name="Content Placeholder 3">
            <a:extLst>
              <a:ext uri="{FF2B5EF4-FFF2-40B4-BE49-F238E27FC236}">
                <a16:creationId xmlns:a16="http://schemas.microsoft.com/office/drawing/2014/main" id="{D9D0F579-355D-0BC2-328F-E57473A12620}"/>
              </a:ext>
            </a:extLst>
          </p:cNvPr>
          <p:cNvSpPr>
            <a:spLocks noGrp="1"/>
          </p:cNvSpPr>
          <p:nvPr>
            <p:ph sz="quarter" idx="13"/>
          </p:nvPr>
        </p:nvSpPr>
        <p:spPr>
          <a:xfrm>
            <a:off x="8171848" y="1694047"/>
            <a:ext cx="3181952" cy="4374682"/>
          </a:xfrm>
        </p:spPr>
        <p:txBody>
          <a:bodyPr vert="horz" lIns="91440" tIns="45720" rIns="91440" bIns="45720" rtlCol="0" anchor="t">
            <a:noAutofit/>
          </a:bodyPr>
          <a:lstStyle/>
          <a:p>
            <a:pPr marL="0" indent="0">
              <a:buNone/>
            </a:pPr>
            <a:r>
              <a:rPr lang="en-US" dirty="0">
                <a:ea typeface="+mn-lt"/>
                <a:cs typeface="+mn-lt"/>
              </a:rPr>
              <a:t>“While I was incarcerated, I was able to become a certified recovery mentor, peer wellness specialist and I was also the first woman to achieve their bachelor’s degree through [PSU] while incarcerated … </a:t>
            </a:r>
            <a:r>
              <a:rPr lang="en-US" dirty="0">
                <a:solidFill>
                  <a:srgbClr val="FF0000"/>
                </a:solidFill>
                <a:ea typeface="+mn-lt"/>
                <a:cs typeface="+mn-lt"/>
              </a:rPr>
              <a:t>Everything that I did in there gave me the foundation to be successful and that’s why I sit here today and speak to you on behalf of the DOC.”</a:t>
            </a:r>
            <a:r>
              <a:rPr lang="en-US" b="1" dirty="0">
                <a:solidFill>
                  <a:srgbClr val="FF0000"/>
                </a:solidFill>
                <a:ea typeface="+mn-lt"/>
                <a:cs typeface="+mn-lt"/>
              </a:rPr>
              <a:t> </a:t>
            </a:r>
            <a:endParaRPr lang="en-US" dirty="0">
              <a:solidFill>
                <a:srgbClr val="FF0000"/>
              </a:solidFill>
              <a:ea typeface="+mn-lt"/>
              <a:cs typeface="+mn-lt"/>
            </a:endParaRPr>
          </a:p>
          <a:p>
            <a:pPr marL="0" indent="0">
              <a:buNone/>
            </a:pPr>
            <a:r>
              <a:rPr lang="en-US" dirty="0">
                <a:ea typeface="+mn-lt"/>
                <a:cs typeface="+mn-lt"/>
              </a:rPr>
              <a:t>- Michelle Ehlers</a:t>
            </a:r>
            <a:endParaRPr lang="en-US" dirty="0"/>
          </a:p>
        </p:txBody>
      </p:sp>
      <p:pic>
        <p:nvPicPr>
          <p:cNvPr id="5" name="Picture 4">
            <a:extLst>
              <a:ext uri="{FF2B5EF4-FFF2-40B4-BE49-F238E27FC236}">
                <a16:creationId xmlns:a16="http://schemas.microsoft.com/office/drawing/2014/main" id="{E3A19724-495C-C33D-C05F-727AAB1DFBE3}"/>
              </a:ext>
            </a:extLst>
          </p:cNvPr>
          <p:cNvPicPr>
            <a:picLocks noChangeAspect="1"/>
          </p:cNvPicPr>
          <p:nvPr/>
        </p:nvPicPr>
        <p:blipFill>
          <a:blip r:embed="rId3"/>
          <a:stretch>
            <a:fillRect/>
          </a:stretch>
        </p:blipFill>
        <p:spPr>
          <a:xfrm>
            <a:off x="538702" y="1694047"/>
            <a:ext cx="6962901" cy="437468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65483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84279-7E4C-EF06-4CB1-76F0FC2A50CA}"/>
              </a:ext>
            </a:extLst>
          </p:cNvPr>
          <p:cNvSpPr>
            <a:spLocks noGrp="1"/>
          </p:cNvSpPr>
          <p:nvPr>
            <p:ph type="title"/>
          </p:nvPr>
        </p:nvSpPr>
        <p:spPr/>
        <p:txBody>
          <a:bodyPr>
            <a:normAutofit/>
          </a:bodyPr>
          <a:lstStyle/>
          <a:p>
            <a:r>
              <a:rPr lang="en-US" dirty="0"/>
              <a:t>DOC Population by Gender</a:t>
            </a:r>
          </a:p>
        </p:txBody>
      </p:sp>
      <p:graphicFrame>
        <p:nvGraphicFramePr>
          <p:cNvPr id="8" name="Content Placeholder 21">
            <a:extLst>
              <a:ext uri="{FF2B5EF4-FFF2-40B4-BE49-F238E27FC236}">
                <a16:creationId xmlns:a16="http://schemas.microsoft.com/office/drawing/2014/main" id="{44954EDA-31F0-F87D-971A-B1438EBF574D}"/>
              </a:ext>
            </a:extLst>
          </p:cNvPr>
          <p:cNvGraphicFramePr>
            <a:graphicFrameLocks noGrp="1"/>
          </p:cNvGraphicFramePr>
          <p:nvPr>
            <p:ph sz="quarter" idx="16"/>
          </p:nvPr>
        </p:nvGraphicFramePr>
        <p:xfrm>
          <a:off x="5613986" y="1741886"/>
          <a:ext cx="4993857" cy="3416655"/>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Placeholder 6">
            <a:extLst>
              <a:ext uri="{FF2B5EF4-FFF2-40B4-BE49-F238E27FC236}">
                <a16:creationId xmlns:a16="http://schemas.microsoft.com/office/drawing/2014/main" id="{C25522CA-5605-CC6B-44EA-4934CF5CEBB3}"/>
              </a:ext>
            </a:extLst>
          </p:cNvPr>
          <p:cNvPicPr>
            <a:picLocks noGrp="1" noChangeAspect="1"/>
          </p:cNvPicPr>
          <p:nvPr>
            <p:ph type="pic" sz="quarter" idx="17"/>
          </p:nvPr>
        </p:nvPicPr>
        <p:blipFill rotWithShape="1">
          <a:blip r:embed="rId4" cstate="hqprint">
            <a:extLst>
              <a:ext uri="{28A0092B-C50C-407E-A947-70E740481C1C}">
                <a14:useLocalDpi xmlns:a14="http://schemas.microsoft.com/office/drawing/2010/main" val="0"/>
              </a:ext>
            </a:extLst>
          </a:blip>
          <a:srcRect/>
          <a:stretch/>
        </p:blipFill>
        <p:spPr>
          <a:xfrm>
            <a:off x="644059" y="1230898"/>
            <a:ext cx="4064086" cy="5044396"/>
          </a:xfrm>
        </p:spPr>
      </p:pic>
      <p:sp>
        <p:nvSpPr>
          <p:cNvPr id="4" name="TextBox 3">
            <a:extLst>
              <a:ext uri="{FF2B5EF4-FFF2-40B4-BE49-F238E27FC236}">
                <a16:creationId xmlns:a16="http://schemas.microsoft.com/office/drawing/2014/main" id="{0C6C30A9-52FA-B0C2-8B35-1292A7CE0708}"/>
              </a:ext>
            </a:extLst>
          </p:cNvPr>
          <p:cNvSpPr txBox="1"/>
          <p:nvPr/>
        </p:nvSpPr>
        <p:spPr>
          <a:xfrm>
            <a:off x="7698330" y="5449286"/>
            <a:ext cx="2460082" cy="253916"/>
          </a:xfrm>
          <a:prstGeom prst="rect">
            <a:avLst/>
          </a:prstGeom>
          <a:noFill/>
        </p:spPr>
        <p:txBody>
          <a:bodyPr wrap="square" rtlCol="0">
            <a:spAutoFit/>
          </a:bodyPr>
          <a:lstStyle/>
          <a:p>
            <a:pPr algn="r"/>
            <a:r>
              <a:rPr lang="en-US" sz="1050" dirty="0">
                <a:solidFill>
                  <a:srgbClr val="00698E"/>
                </a:solidFill>
                <a:latin typeface="Aptos Display"/>
              </a:rPr>
              <a:t>*as of December 2024.</a:t>
            </a:r>
          </a:p>
        </p:txBody>
      </p:sp>
    </p:spTree>
    <p:extLst>
      <p:ext uri="{BB962C8B-B14F-4D97-AF65-F5344CB8AC3E}">
        <p14:creationId xmlns:p14="http://schemas.microsoft.com/office/powerpoint/2010/main" val="2424455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27EAFA6-0F4F-10F4-CC61-7A34ABACCDAD}"/>
              </a:ext>
            </a:extLst>
          </p:cNvPr>
          <p:cNvSpPr>
            <a:spLocks noGrp="1"/>
          </p:cNvSpPr>
          <p:nvPr>
            <p:ph type="title"/>
          </p:nvPr>
        </p:nvSpPr>
        <p:spPr/>
        <p:txBody>
          <a:bodyPr>
            <a:normAutofit fontScale="90000"/>
          </a:bodyPr>
          <a:lstStyle/>
          <a:p>
            <a:r>
              <a:rPr lang="en-US"/>
              <a:t>GIPA Report Summary</a:t>
            </a:r>
          </a:p>
        </p:txBody>
      </p:sp>
      <p:sp>
        <p:nvSpPr>
          <p:cNvPr id="10" name="Content Placeholder 9">
            <a:extLst>
              <a:ext uri="{FF2B5EF4-FFF2-40B4-BE49-F238E27FC236}">
                <a16:creationId xmlns:a16="http://schemas.microsoft.com/office/drawing/2014/main" id="{183F07FE-A8D6-EAE9-E3BA-C1FC23249A73}"/>
              </a:ext>
            </a:extLst>
          </p:cNvPr>
          <p:cNvSpPr>
            <a:spLocks noGrp="1"/>
          </p:cNvSpPr>
          <p:nvPr>
            <p:ph sz="quarter" idx="13"/>
          </p:nvPr>
        </p:nvSpPr>
        <p:spPr>
          <a:xfrm>
            <a:off x="5153024" y="1053736"/>
            <a:ext cx="6705601" cy="5554116"/>
          </a:xfrm>
        </p:spPr>
        <p:txBody>
          <a:bodyPr>
            <a:normAutofit fontScale="92500"/>
          </a:bodyPr>
          <a:lstStyle/>
          <a:p>
            <a:pPr marL="0" indent="0" algn="r">
              <a:buNone/>
            </a:pPr>
            <a:r>
              <a:rPr lang="en-US" sz="4800">
                <a:latin typeface="Abadi Extra Light" panose="020B0204020104020204" pitchFamily="34" charset="0"/>
              </a:rPr>
              <a:t>“</a:t>
            </a:r>
            <a:r>
              <a:rPr lang="en-US" sz="3600">
                <a:latin typeface="Abadi Extra Light" panose="020B0204020104020204" pitchFamily="34" charset="0"/>
                <a:ea typeface="+mn-lt"/>
                <a:cs typeface="+mn-lt"/>
              </a:rPr>
              <a:t>To move forward, DOC must create dedicated leadership roles for women’s services, stabilize staffing, revamp training and culture, prioritize investment in women-centered services, and partner more intentionally with community organizations. </a:t>
            </a:r>
          </a:p>
          <a:p>
            <a:pPr marL="0" indent="0" algn="r">
              <a:buNone/>
            </a:pPr>
            <a:r>
              <a:rPr lang="en-US" sz="3600">
                <a:latin typeface="Abadi Extra Light" panose="020B0204020104020204" pitchFamily="34" charset="0"/>
                <a:ea typeface="+mn-lt"/>
                <a:cs typeface="+mn-lt"/>
              </a:rPr>
              <a:t>Immediate and sustained efforts are needed to improve outcomes for incarcerated women and their families.”</a:t>
            </a:r>
            <a:endParaRPr lang="en-US" sz="3600">
              <a:latin typeface="Abadi Extra Light" panose="020B0204020104020204" pitchFamily="34" charset="0"/>
            </a:endParaRPr>
          </a:p>
          <a:p>
            <a:pPr marL="0" indent="0">
              <a:buNone/>
            </a:pPr>
            <a:endParaRPr lang="en-US"/>
          </a:p>
        </p:txBody>
      </p:sp>
      <p:pic>
        <p:nvPicPr>
          <p:cNvPr id="13" name="Picture Placeholder 12" descr="Graphical user interface, website&#10;&#10;AI-generated content may be incorrect.">
            <a:extLst>
              <a:ext uri="{FF2B5EF4-FFF2-40B4-BE49-F238E27FC236}">
                <a16:creationId xmlns:a16="http://schemas.microsoft.com/office/drawing/2014/main" id="{4DBA4A49-B852-90C2-5452-9D5AF074F69C}"/>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t="3240" b="353"/>
          <a:stretch/>
        </p:blipFill>
        <p:spPr>
          <a:xfrm>
            <a:off x="333374" y="1053735"/>
            <a:ext cx="4408955" cy="5602608"/>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51159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2B5A5-665B-2A5D-8B13-0B19BC980ED9}"/>
              </a:ext>
            </a:extLst>
          </p:cNvPr>
          <p:cNvSpPr>
            <a:spLocks noGrp="1"/>
          </p:cNvSpPr>
          <p:nvPr>
            <p:ph type="title"/>
          </p:nvPr>
        </p:nvSpPr>
        <p:spPr/>
        <p:txBody>
          <a:bodyPr>
            <a:normAutofit fontScale="90000"/>
          </a:bodyPr>
          <a:lstStyle/>
          <a:p>
            <a:r>
              <a:rPr lang="en-US"/>
              <a:t>GIPA Timeline</a:t>
            </a:r>
          </a:p>
        </p:txBody>
      </p:sp>
      <p:graphicFrame>
        <p:nvGraphicFramePr>
          <p:cNvPr id="4" name="Content Placeholder 2">
            <a:extLst>
              <a:ext uri="{FF2B5EF4-FFF2-40B4-BE49-F238E27FC236}">
                <a16:creationId xmlns:a16="http://schemas.microsoft.com/office/drawing/2014/main" id="{9BC3B14E-1778-F02B-FA55-78C28C15D83C}"/>
              </a:ext>
            </a:extLst>
          </p:cNvPr>
          <p:cNvGraphicFramePr>
            <a:graphicFrameLocks noGrp="1"/>
          </p:cNvGraphicFramePr>
          <p:nvPr>
            <p:ph sz="quarter" idx="13"/>
            <p:extLst>
              <p:ext uri="{D42A27DB-BD31-4B8C-83A1-F6EECF244321}">
                <p14:modId xmlns:p14="http://schemas.microsoft.com/office/powerpoint/2010/main" val="2459437632"/>
              </p:ext>
            </p:extLst>
          </p:nvPr>
        </p:nvGraphicFramePr>
        <p:xfrm>
          <a:off x="838200" y="1054100"/>
          <a:ext cx="10515600" cy="5186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7219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8BF6-8EC0-ED70-DC37-628187D38965}"/>
              </a:ext>
            </a:extLst>
          </p:cNvPr>
          <p:cNvSpPr>
            <a:spLocks noGrp="1"/>
          </p:cNvSpPr>
          <p:nvPr>
            <p:ph type="title"/>
          </p:nvPr>
        </p:nvSpPr>
        <p:spPr/>
        <p:txBody>
          <a:bodyPr>
            <a:normAutofit fontScale="90000"/>
          </a:bodyPr>
          <a:lstStyle/>
          <a:p>
            <a:r>
              <a:rPr lang="en-US"/>
              <a:t>The Process of Prioritizing Proposals</a:t>
            </a:r>
          </a:p>
        </p:txBody>
      </p:sp>
      <p:pic>
        <p:nvPicPr>
          <p:cNvPr id="15" name="Content Placeholder 14">
            <a:extLst>
              <a:ext uri="{FF2B5EF4-FFF2-40B4-BE49-F238E27FC236}">
                <a16:creationId xmlns:a16="http://schemas.microsoft.com/office/drawing/2014/main" id="{DD2CD388-475C-17BB-0E43-67FF61334199}"/>
              </a:ext>
            </a:extLst>
          </p:cNvPr>
          <p:cNvPicPr>
            <a:picLocks noGrp="1" noChangeAspect="1"/>
          </p:cNvPicPr>
          <p:nvPr>
            <p:ph sz="quarter" idx="13"/>
          </p:nvPr>
        </p:nvPicPr>
        <p:blipFill rotWithShape="1">
          <a:blip r:embed="rId3"/>
          <a:srcRect t="2888" b="49796"/>
          <a:stretch/>
        </p:blipFill>
        <p:spPr>
          <a:xfrm>
            <a:off x="0" y="1081549"/>
            <a:ext cx="12196415" cy="3231735"/>
          </a:xfrm>
          <a:prstGeom prst="rect">
            <a:avLst/>
          </a:prstGeom>
        </p:spPr>
      </p:pic>
      <p:sp>
        <p:nvSpPr>
          <p:cNvPr id="3" name="TextBox 2">
            <a:extLst>
              <a:ext uri="{FF2B5EF4-FFF2-40B4-BE49-F238E27FC236}">
                <a16:creationId xmlns:a16="http://schemas.microsoft.com/office/drawing/2014/main" id="{1CFEE023-6DC4-EB6B-81E2-C8C875E1E355}"/>
              </a:ext>
            </a:extLst>
          </p:cNvPr>
          <p:cNvSpPr txBox="1"/>
          <p:nvPr/>
        </p:nvSpPr>
        <p:spPr>
          <a:xfrm>
            <a:off x="480768" y="4509591"/>
            <a:ext cx="2406316" cy="2031325"/>
          </a:xfrm>
          <a:prstGeom prst="rect">
            <a:avLst/>
          </a:prstGeom>
          <a:noFill/>
        </p:spPr>
        <p:txBody>
          <a:bodyPr wrap="square" rtlCol="0">
            <a:spAutoFit/>
          </a:bodyPr>
          <a:lstStyle/>
          <a:p>
            <a:r>
              <a:rPr lang="en-US"/>
              <a:t>The Governor’s Advisory Panel and DOC’s workgroups recommend key proposals from the GIPA Report and AIC input.</a:t>
            </a:r>
          </a:p>
        </p:txBody>
      </p:sp>
      <p:sp>
        <p:nvSpPr>
          <p:cNvPr id="5" name="TextBox 4">
            <a:extLst>
              <a:ext uri="{FF2B5EF4-FFF2-40B4-BE49-F238E27FC236}">
                <a16:creationId xmlns:a16="http://schemas.microsoft.com/office/drawing/2014/main" id="{D92717D5-98B1-23CB-B3A0-3A1E5F1EBEEC}"/>
              </a:ext>
            </a:extLst>
          </p:cNvPr>
          <p:cNvSpPr txBox="1"/>
          <p:nvPr/>
        </p:nvSpPr>
        <p:spPr>
          <a:xfrm>
            <a:off x="3420617" y="4480175"/>
            <a:ext cx="2406316" cy="2308324"/>
          </a:xfrm>
          <a:prstGeom prst="rect">
            <a:avLst/>
          </a:prstGeom>
          <a:noFill/>
        </p:spPr>
        <p:txBody>
          <a:bodyPr wrap="square" rtlCol="0">
            <a:spAutoFit/>
          </a:bodyPr>
          <a:lstStyle/>
          <a:p>
            <a:r>
              <a:rPr lang="en-US"/>
              <a:t>This smaller panel of two current CCCF AICs, Governor’s staff, CCCF leadership, and DOC leadership evaluate proposals and pass on to DOC Assistant Directors.</a:t>
            </a:r>
          </a:p>
        </p:txBody>
      </p:sp>
      <p:sp>
        <p:nvSpPr>
          <p:cNvPr id="6" name="TextBox 5">
            <a:extLst>
              <a:ext uri="{FF2B5EF4-FFF2-40B4-BE49-F238E27FC236}">
                <a16:creationId xmlns:a16="http://schemas.microsoft.com/office/drawing/2014/main" id="{04772D31-D4F4-BD66-7114-94FB04533D17}"/>
              </a:ext>
            </a:extLst>
          </p:cNvPr>
          <p:cNvSpPr txBox="1"/>
          <p:nvPr/>
        </p:nvSpPr>
        <p:spPr>
          <a:xfrm>
            <a:off x="6556848" y="4480174"/>
            <a:ext cx="2406316" cy="1754326"/>
          </a:xfrm>
          <a:prstGeom prst="rect">
            <a:avLst/>
          </a:prstGeom>
          <a:noFill/>
        </p:spPr>
        <p:txBody>
          <a:bodyPr wrap="square" rtlCol="0">
            <a:spAutoFit/>
          </a:bodyPr>
          <a:lstStyle/>
          <a:p>
            <a:r>
              <a:rPr lang="en-US" dirty="0"/>
              <a:t>DOC Assistant Directors lead Implementation Teams to review proposals and evaluate operational requirements.</a:t>
            </a:r>
          </a:p>
        </p:txBody>
      </p:sp>
      <p:sp>
        <p:nvSpPr>
          <p:cNvPr id="7" name="TextBox 6">
            <a:extLst>
              <a:ext uri="{FF2B5EF4-FFF2-40B4-BE49-F238E27FC236}">
                <a16:creationId xmlns:a16="http://schemas.microsoft.com/office/drawing/2014/main" id="{D6CEAC91-C4EF-C612-A737-42E2F81E551B}"/>
              </a:ext>
            </a:extLst>
          </p:cNvPr>
          <p:cNvSpPr txBox="1"/>
          <p:nvPr/>
        </p:nvSpPr>
        <p:spPr>
          <a:xfrm>
            <a:off x="9693079" y="4480173"/>
            <a:ext cx="2302276" cy="1754326"/>
          </a:xfrm>
          <a:prstGeom prst="rect">
            <a:avLst/>
          </a:prstGeom>
          <a:noFill/>
        </p:spPr>
        <p:txBody>
          <a:bodyPr wrap="square" rtlCol="0">
            <a:spAutoFit/>
          </a:bodyPr>
          <a:lstStyle/>
          <a:p>
            <a:r>
              <a:rPr lang="en-US" dirty="0"/>
              <a:t>Implementation Teams meet regularly to review projects, monitor progress, and communicate updates.</a:t>
            </a:r>
          </a:p>
        </p:txBody>
      </p:sp>
    </p:spTree>
    <p:extLst>
      <p:ext uri="{BB962C8B-B14F-4D97-AF65-F5344CB8AC3E}">
        <p14:creationId xmlns:p14="http://schemas.microsoft.com/office/powerpoint/2010/main" val="1563408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D6AC261-ED28-89DF-6AF8-3C0B1147DF3A}"/>
              </a:ext>
            </a:extLst>
          </p:cNvPr>
          <p:cNvSpPr>
            <a:spLocks noGrp="1"/>
          </p:cNvSpPr>
          <p:nvPr>
            <p:ph type="title"/>
          </p:nvPr>
        </p:nvSpPr>
        <p:spPr/>
        <p:txBody>
          <a:bodyPr>
            <a:normAutofit fontScale="90000"/>
          </a:bodyPr>
          <a:lstStyle/>
          <a:p>
            <a:r>
              <a:rPr lang="en-US"/>
              <a:t>Governor’s GIPA Panel</a:t>
            </a:r>
          </a:p>
        </p:txBody>
      </p:sp>
      <p:sp>
        <p:nvSpPr>
          <p:cNvPr id="6" name="Content Placeholder 5">
            <a:extLst>
              <a:ext uri="{FF2B5EF4-FFF2-40B4-BE49-F238E27FC236}">
                <a16:creationId xmlns:a16="http://schemas.microsoft.com/office/drawing/2014/main" id="{2F674834-3C2C-AEE1-F0D8-2A65EC234C02}"/>
              </a:ext>
            </a:extLst>
          </p:cNvPr>
          <p:cNvSpPr>
            <a:spLocks noGrp="1"/>
          </p:cNvSpPr>
          <p:nvPr>
            <p:ph sz="quarter" idx="13"/>
          </p:nvPr>
        </p:nvSpPr>
        <p:spPr>
          <a:xfrm>
            <a:off x="560799" y="1220442"/>
            <a:ext cx="5798903" cy="4658324"/>
          </a:xfrm>
        </p:spPr>
        <p:txBody>
          <a:bodyPr>
            <a:normAutofit lnSpcReduction="10000"/>
          </a:bodyPr>
          <a:lstStyle/>
          <a:p>
            <a:pPr marL="514350" indent="-514350">
              <a:buFont typeface="+mj-lt"/>
              <a:buAutoNum type="arabicPeriod"/>
            </a:pPr>
            <a:r>
              <a:rPr lang="en-US" sz="2000" b="1" dirty="0">
                <a:latin typeface="Aptos Light" panose="020B0004020202020204" pitchFamily="34" charset="0"/>
              </a:rPr>
              <a:t>Nichole Brown, </a:t>
            </a:r>
            <a:r>
              <a:rPr lang="en-US" sz="2000" dirty="0">
                <a:solidFill>
                  <a:srgbClr val="00B0F0"/>
                </a:solidFill>
                <a:latin typeface="Aptos Light" panose="020B0004020202020204" pitchFamily="34" charset="0"/>
              </a:rPr>
              <a:t>Gender Responsive Practices Superintendent</a:t>
            </a:r>
          </a:p>
          <a:p>
            <a:pPr marL="514350" indent="-514350">
              <a:buFont typeface="+mj-lt"/>
              <a:buAutoNum type="arabicPeriod"/>
            </a:pPr>
            <a:r>
              <a:rPr lang="en-US" sz="2000" b="1" dirty="0">
                <a:latin typeface="Aptos Light" panose="020B0004020202020204" pitchFamily="34" charset="0"/>
              </a:rPr>
              <a:t>Mandy Davis, PhD, </a:t>
            </a:r>
            <a:r>
              <a:rPr lang="en-US" sz="2000" dirty="0">
                <a:solidFill>
                  <a:srgbClr val="00B0F0"/>
                </a:solidFill>
                <a:latin typeface="Aptos Light" panose="020B0004020202020204" pitchFamily="34" charset="0"/>
              </a:rPr>
              <a:t>Trauma Informed Oregon</a:t>
            </a:r>
          </a:p>
          <a:p>
            <a:pPr marL="514350" indent="-514350">
              <a:buFont typeface="+mj-lt"/>
              <a:buAutoNum type="arabicPeriod"/>
            </a:pPr>
            <a:r>
              <a:rPr lang="en-US" sz="2000" b="1" dirty="0">
                <a:latin typeface="Aptos Light" panose="020B0004020202020204" pitchFamily="34" charset="0"/>
              </a:rPr>
              <a:t>Paige Frye-Holcomb, PhD, </a:t>
            </a:r>
            <a:r>
              <a:rPr lang="en-US" sz="2000" dirty="0">
                <a:solidFill>
                  <a:srgbClr val="00B0F0"/>
                </a:solidFill>
                <a:latin typeface="Aptos Light" panose="020B0004020202020204" pitchFamily="34" charset="0"/>
              </a:rPr>
              <a:t>Criminal Justice Commission</a:t>
            </a:r>
          </a:p>
          <a:p>
            <a:pPr marL="514350" indent="-514350">
              <a:buFont typeface="+mj-lt"/>
              <a:buAutoNum type="arabicPeriod"/>
            </a:pPr>
            <a:r>
              <a:rPr lang="en-US" sz="2000" b="1" dirty="0">
                <a:latin typeface="Aptos Light" panose="020B0004020202020204" pitchFamily="34" charset="0"/>
              </a:rPr>
              <a:t>Julia Yoshimoto, </a:t>
            </a:r>
            <a:r>
              <a:rPr lang="en-US" sz="2000" dirty="0">
                <a:solidFill>
                  <a:srgbClr val="00B0F0"/>
                </a:solidFill>
                <a:latin typeface="Aptos Light" panose="020B0004020202020204" pitchFamily="34" charset="0"/>
              </a:rPr>
              <a:t>Oregon Justice Resource Center</a:t>
            </a:r>
          </a:p>
          <a:p>
            <a:pPr marL="514350" indent="-514350">
              <a:buFont typeface="+mj-lt"/>
              <a:buAutoNum type="arabicPeriod"/>
            </a:pPr>
            <a:r>
              <a:rPr lang="en-US" sz="2000" b="1" dirty="0">
                <a:latin typeface="Aptos Light" panose="020B0004020202020204" pitchFamily="34" charset="0"/>
              </a:rPr>
              <a:t>Jessica Katz, </a:t>
            </a:r>
            <a:r>
              <a:rPr lang="en-US" sz="2000" dirty="0">
                <a:solidFill>
                  <a:srgbClr val="00B0F0"/>
                </a:solidFill>
                <a:latin typeface="Aptos Light" panose="020B0004020202020204" pitchFamily="34" charset="0"/>
              </a:rPr>
              <a:t>Family Preservation Project</a:t>
            </a:r>
          </a:p>
          <a:p>
            <a:pPr marL="514350" indent="-514350">
              <a:buFont typeface="+mj-lt"/>
              <a:buAutoNum type="arabicPeriod"/>
            </a:pPr>
            <a:r>
              <a:rPr lang="en-US" sz="2000" b="1" dirty="0">
                <a:latin typeface="Aptos Light" panose="020B0004020202020204" pitchFamily="34" charset="0"/>
              </a:rPr>
              <a:t>Brittany Wake, </a:t>
            </a:r>
            <a:r>
              <a:rPr lang="en-US" sz="2000" dirty="0">
                <a:solidFill>
                  <a:srgbClr val="00B0F0"/>
                </a:solidFill>
                <a:latin typeface="Aptos Light" panose="020B0004020202020204" pitchFamily="34" charset="0"/>
              </a:rPr>
              <a:t>OHA Behavioral Health</a:t>
            </a:r>
          </a:p>
          <a:p>
            <a:pPr marL="514350" indent="-514350">
              <a:buFont typeface="+mj-lt"/>
              <a:buAutoNum type="arabicPeriod"/>
            </a:pPr>
            <a:r>
              <a:rPr lang="en-US" sz="2000" b="1" dirty="0">
                <a:latin typeface="Aptos Light" panose="020B0004020202020204" pitchFamily="34" charset="0"/>
              </a:rPr>
              <a:t>Anna </a:t>
            </a:r>
            <a:r>
              <a:rPr lang="en-US" sz="2000" b="1" dirty="0" err="1">
                <a:latin typeface="Aptos Light" panose="020B0004020202020204" pitchFamily="34" charset="0"/>
              </a:rPr>
              <a:t>Stiefvater</a:t>
            </a:r>
            <a:r>
              <a:rPr lang="en-US" sz="2000" b="1" dirty="0">
                <a:latin typeface="Aptos Light" panose="020B0004020202020204" pitchFamily="34" charset="0"/>
              </a:rPr>
              <a:t>, </a:t>
            </a:r>
            <a:r>
              <a:rPr lang="en-US" sz="2000" dirty="0">
                <a:solidFill>
                  <a:schemeClr val="accent1"/>
                </a:solidFill>
                <a:latin typeface="Aptos Light" panose="020B0004020202020204" pitchFamily="34" charset="0"/>
              </a:rPr>
              <a:t>OHA Maternal and Child Health</a:t>
            </a:r>
          </a:p>
          <a:p>
            <a:pPr marL="514350" indent="-514350">
              <a:buFont typeface="+mj-lt"/>
              <a:buAutoNum type="arabicPeriod"/>
            </a:pPr>
            <a:r>
              <a:rPr lang="en-US" sz="2000" b="1" dirty="0">
                <a:latin typeface="Aptos Light" panose="020B0004020202020204" pitchFamily="34" charset="0"/>
              </a:rPr>
              <a:t>Chelsea </a:t>
            </a:r>
            <a:r>
              <a:rPr lang="en-US" sz="2000" b="1" dirty="0" err="1">
                <a:latin typeface="Aptos Light" panose="020B0004020202020204" pitchFamily="34" charset="0"/>
              </a:rPr>
              <a:t>Cappadona</a:t>
            </a:r>
            <a:r>
              <a:rPr lang="en-US" sz="2000" b="1" dirty="0">
                <a:latin typeface="Aptos Light" panose="020B0004020202020204" pitchFamily="34" charset="0"/>
              </a:rPr>
              <a:t>, </a:t>
            </a:r>
            <a:r>
              <a:rPr lang="en-US" sz="2000" dirty="0">
                <a:solidFill>
                  <a:schemeClr val="accent1"/>
                </a:solidFill>
                <a:latin typeface="Aptos Light" panose="020B0004020202020204" pitchFamily="34" charset="0"/>
              </a:rPr>
              <a:t>ODHS Child Welfare</a:t>
            </a:r>
          </a:p>
          <a:p>
            <a:pPr marL="514350" indent="-514350">
              <a:buFont typeface="+mj-lt"/>
              <a:buAutoNum type="arabicPeriod"/>
            </a:pPr>
            <a:r>
              <a:rPr lang="en-US" sz="2000" b="1" dirty="0">
                <a:latin typeface="Aptos Light" panose="020B0004020202020204" pitchFamily="34" charset="0"/>
              </a:rPr>
              <a:t>Leticia Longoria Navarro,</a:t>
            </a:r>
            <a:r>
              <a:rPr lang="en-US" sz="2000" dirty="0">
                <a:latin typeface="Aptos Light" panose="020B0004020202020204" pitchFamily="34" charset="0"/>
              </a:rPr>
              <a:t> </a:t>
            </a:r>
            <a:r>
              <a:rPr lang="en-US" sz="2000" dirty="0">
                <a:solidFill>
                  <a:schemeClr val="accent1"/>
                </a:solidFill>
                <a:latin typeface="Aptos Light" panose="020B0004020202020204" pitchFamily="34" charset="0"/>
              </a:rPr>
              <a:t>The Pathfinder Network</a:t>
            </a:r>
          </a:p>
          <a:p>
            <a:pPr marL="514350" indent="-514350">
              <a:buFont typeface="+mj-lt"/>
              <a:buAutoNum type="arabicPeriod"/>
            </a:pPr>
            <a:r>
              <a:rPr lang="en-US" sz="2000" b="1" dirty="0">
                <a:latin typeface="Aptos Light" panose="020B0004020202020204" pitchFamily="34" charset="0"/>
              </a:rPr>
              <a:t>Rima Green, </a:t>
            </a:r>
            <a:r>
              <a:rPr lang="en-US" sz="2000" dirty="0">
                <a:solidFill>
                  <a:schemeClr val="accent1"/>
                </a:solidFill>
                <a:latin typeface="Aptos Light" panose="020B0004020202020204" pitchFamily="34" charset="0"/>
              </a:rPr>
              <a:t>Growing Gardens</a:t>
            </a: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p:txBody>
      </p:sp>
      <p:sp>
        <p:nvSpPr>
          <p:cNvPr id="9" name="Content Placeholder 5">
            <a:extLst>
              <a:ext uri="{FF2B5EF4-FFF2-40B4-BE49-F238E27FC236}">
                <a16:creationId xmlns:a16="http://schemas.microsoft.com/office/drawing/2014/main" id="{55875B76-6CD7-AC92-A5E1-2FC116DEB49E}"/>
              </a:ext>
            </a:extLst>
          </p:cNvPr>
          <p:cNvSpPr txBox="1">
            <a:spLocks/>
          </p:cNvSpPr>
          <p:nvPr/>
        </p:nvSpPr>
        <p:spPr>
          <a:xfrm>
            <a:off x="6486095" y="1220442"/>
            <a:ext cx="5572555" cy="46583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startAt="11"/>
            </a:pPr>
            <a:r>
              <a:rPr lang="en-US" sz="2000" b="1" dirty="0">
                <a:latin typeface="Aptos Light" panose="020B0004020202020204" pitchFamily="34" charset="0"/>
              </a:rPr>
              <a:t> Seth Johnstone, </a:t>
            </a:r>
            <a:r>
              <a:rPr lang="en-US" sz="2000" dirty="0">
                <a:solidFill>
                  <a:schemeClr val="accent1"/>
                </a:solidFill>
                <a:latin typeface="Aptos Light" panose="020B0004020202020204" pitchFamily="34" charset="0"/>
              </a:rPr>
              <a:t>Basic Rights Oregon</a:t>
            </a:r>
          </a:p>
          <a:p>
            <a:pPr marL="342900" indent="-342900">
              <a:buFont typeface="+mj-lt"/>
              <a:buAutoNum type="arabicPeriod" startAt="11"/>
            </a:pPr>
            <a:r>
              <a:rPr lang="en-US" sz="2000" b="1" dirty="0">
                <a:latin typeface="Aptos Light" panose="020B0004020202020204" pitchFamily="34" charset="0"/>
              </a:rPr>
              <a:t> Biff </a:t>
            </a:r>
            <a:r>
              <a:rPr lang="en-US" sz="2000" b="1" dirty="0" err="1">
                <a:latin typeface="Aptos Light" panose="020B0004020202020204" pitchFamily="34" charset="0"/>
              </a:rPr>
              <a:t>Chaplow</a:t>
            </a:r>
            <a:r>
              <a:rPr lang="en-US" sz="2000" b="1" dirty="0">
                <a:latin typeface="Aptos Light" panose="020B0004020202020204" pitchFamily="34" charset="0"/>
              </a:rPr>
              <a:t>, </a:t>
            </a:r>
            <a:r>
              <a:rPr lang="en-US" sz="2000" dirty="0">
                <a:solidFill>
                  <a:schemeClr val="accent1"/>
                </a:solidFill>
                <a:latin typeface="Aptos Light" panose="020B0004020202020204" pitchFamily="34" charset="0"/>
              </a:rPr>
              <a:t>Beyond These Walls</a:t>
            </a:r>
          </a:p>
          <a:p>
            <a:pPr marL="342900" indent="-342900">
              <a:buFont typeface="+mj-lt"/>
              <a:buAutoNum type="arabicPeriod" startAt="11"/>
            </a:pPr>
            <a:r>
              <a:rPr lang="en-US" sz="2000" b="1" dirty="0">
                <a:latin typeface="Aptos Light" panose="020B0004020202020204" pitchFamily="34" charset="0"/>
              </a:rPr>
              <a:t> Mariana Garcia Medina</a:t>
            </a:r>
            <a:r>
              <a:rPr lang="en-US" sz="2000" dirty="0">
                <a:latin typeface="Aptos Light" panose="020B0004020202020204" pitchFamily="34" charset="0"/>
              </a:rPr>
              <a:t>, </a:t>
            </a:r>
            <a:r>
              <a:rPr lang="en-US" sz="2000" dirty="0">
                <a:solidFill>
                  <a:schemeClr val="accent1"/>
                </a:solidFill>
                <a:latin typeface="Aptos Light" panose="020B0004020202020204" pitchFamily="34" charset="0"/>
              </a:rPr>
              <a:t>ACLU</a:t>
            </a:r>
          </a:p>
          <a:p>
            <a:pPr marL="342900" indent="-342900">
              <a:buFont typeface="+mj-lt"/>
              <a:buAutoNum type="arabicPeriod" startAt="11"/>
            </a:pPr>
            <a:r>
              <a:rPr lang="en-US" sz="2000" b="1" dirty="0">
                <a:latin typeface="Aptos Light" panose="020B0004020202020204" pitchFamily="34" charset="0"/>
              </a:rPr>
              <a:t> Kacie Hollinger, </a:t>
            </a:r>
            <a:r>
              <a:rPr lang="en-US" sz="2000" dirty="0">
                <a:solidFill>
                  <a:schemeClr val="accent1"/>
                </a:solidFill>
                <a:latin typeface="Aptos Light" panose="020B0004020202020204" pitchFamily="34" charset="0"/>
              </a:rPr>
              <a:t>Parent Mentor &amp; Co-chair of Incarcerated Parent Workgroup</a:t>
            </a:r>
          </a:p>
          <a:p>
            <a:pPr marL="342900" indent="-342900">
              <a:buFont typeface="+mj-lt"/>
              <a:buAutoNum type="arabicPeriod" startAt="11"/>
            </a:pPr>
            <a:r>
              <a:rPr lang="en-US" sz="2000" b="1" dirty="0">
                <a:latin typeface="Aptos Light" panose="020B0004020202020204" pitchFamily="34" charset="0"/>
              </a:rPr>
              <a:t> Meghan </a:t>
            </a:r>
            <a:r>
              <a:rPr lang="en-US" sz="2000" b="1" dirty="0" err="1">
                <a:latin typeface="Aptos Light" panose="020B0004020202020204" pitchFamily="34" charset="0"/>
              </a:rPr>
              <a:t>Apshaga</a:t>
            </a:r>
            <a:r>
              <a:rPr lang="en-US" sz="2000" b="1" dirty="0">
                <a:latin typeface="Aptos Light" panose="020B0004020202020204" pitchFamily="34" charset="0"/>
              </a:rPr>
              <a:t>, </a:t>
            </a:r>
            <a:r>
              <a:rPr lang="en-US" sz="2000" dirty="0">
                <a:solidFill>
                  <a:schemeClr val="accent1"/>
                </a:solidFill>
                <a:latin typeface="Aptos Light" panose="020B0004020202020204" pitchFamily="34" charset="0"/>
              </a:rPr>
              <a:t>Disability Rights Oregon</a:t>
            </a:r>
          </a:p>
          <a:p>
            <a:pPr marL="342900" indent="-342900">
              <a:buFont typeface="+mj-lt"/>
              <a:buAutoNum type="arabicPeriod" startAt="11"/>
            </a:pPr>
            <a:r>
              <a:rPr lang="en-US" sz="2000" b="1" dirty="0">
                <a:latin typeface="Aptos Light" panose="020B0004020202020204" pitchFamily="34" charset="0"/>
              </a:rPr>
              <a:t> Alicia Roach, </a:t>
            </a:r>
            <a:r>
              <a:rPr lang="en-US" sz="2000" dirty="0">
                <a:solidFill>
                  <a:schemeClr val="accent1"/>
                </a:solidFill>
                <a:latin typeface="Aptos Light" panose="020B0004020202020204" pitchFamily="34" charset="0"/>
              </a:rPr>
              <a:t>The Ostara Initiative</a:t>
            </a:r>
          </a:p>
          <a:p>
            <a:pPr marL="342900" indent="-342900">
              <a:buFont typeface="+mj-lt"/>
              <a:buAutoNum type="arabicPeriod" startAt="11"/>
            </a:pPr>
            <a:r>
              <a:rPr lang="en-US" sz="2000" b="1" dirty="0">
                <a:latin typeface="Aptos Light" panose="020B0004020202020204" pitchFamily="34" charset="0"/>
              </a:rPr>
              <a:t> Ray Mooney, </a:t>
            </a:r>
            <a:r>
              <a:rPr lang="en-US" sz="2000" dirty="0">
                <a:solidFill>
                  <a:schemeClr val="accent1"/>
                </a:solidFill>
                <a:latin typeface="Aptos Light" panose="020B0004020202020204" pitchFamily="34" charset="0"/>
              </a:rPr>
              <a:t>local AFSCME VP &amp; CCCF Staff</a:t>
            </a:r>
          </a:p>
          <a:p>
            <a:pPr marL="342900" indent="-342900">
              <a:buFont typeface="+mj-lt"/>
              <a:buAutoNum type="arabicPeriod" startAt="11"/>
            </a:pPr>
            <a:r>
              <a:rPr lang="en-US" sz="2000" b="1" dirty="0">
                <a:latin typeface="Aptos Light" panose="020B0004020202020204" pitchFamily="34" charset="0"/>
              </a:rPr>
              <a:t> Kendra </a:t>
            </a:r>
            <a:r>
              <a:rPr lang="en-US" sz="2000" b="1" dirty="0" err="1">
                <a:latin typeface="Aptos Light" panose="020B0004020202020204" pitchFamily="34" charset="0"/>
              </a:rPr>
              <a:t>Stidhem</a:t>
            </a:r>
            <a:r>
              <a:rPr lang="en-US" sz="2000" b="1" dirty="0">
                <a:latin typeface="Aptos Light" panose="020B0004020202020204" pitchFamily="34" charset="0"/>
              </a:rPr>
              <a:t>, </a:t>
            </a:r>
            <a:r>
              <a:rPr lang="en-US" sz="2000" dirty="0">
                <a:solidFill>
                  <a:schemeClr val="accent1"/>
                </a:solidFill>
                <a:latin typeface="Aptos Light" panose="020B0004020202020204" pitchFamily="34" charset="0"/>
              </a:rPr>
              <a:t>Peer Wellness Specialist &amp; former CCCF AIC</a:t>
            </a:r>
          </a:p>
          <a:p>
            <a:pPr marL="342900" indent="-342900">
              <a:buFont typeface="+mj-lt"/>
              <a:buAutoNum type="arabicPeriod" startAt="11"/>
            </a:pPr>
            <a:r>
              <a:rPr lang="en-US" sz="2000" b="1" dirty="0">
                <a:latin typeface="Aptos Light" panose="020B0004020202020204" pitchFamily="34" charset="0"/>
              </a:rPr>
              <a:t> Kristina Rice, </a:t>
            </a:r>
            <a:r>
              <a:rPr lang="en-US" sz="2000" dirty="0">
                <a:solidFill>
                  <a:schemeClr val="accent1"/>
                </a:solidFill>
                <a:latin typeface="Aptos Light" panose="020B0004020202020204" pitchFamily="34" charset="0"/>
              </a:rPr>
              <a:t>Corrections Ombuds</a:t>
            </a:r>
          </a:p>
        </p:txBody>
      </p:sp>
      <p:sp>
        <p:nvSpPr>
          <p:cNvPr id="2" name="TextBox 1">
            <a:extLst>
              <a:ext uri="{FF2B5EF4-FFF2-40B4-BE49-F238E27FC236}">
                <a16:creationId xmlns:a16="http://schemas.microsoft.com/office/drawing/2014/main" id="{E0C605FA-0C45-B5D1-995C-F0208A271E01}"/>
              </a:ext>
            </a:extLst>
          </p:cNvPr>
          <p:cNvSpPr txBox="1"/>
          <p:nvPr/>
        </p:nvSpPr>
        <p:spPr>
          <a:xfrm>
            <a:off x="480768" y="6309360"/>
            <a:ext cx="11234982" cy="615553"/>
          </a:xfrm>
          <a:prstGeom prst="rect">
            <a:avLst/>
          </a:prstGeom>
          <a:noFill/>
        </p:spPr>
        <p:txBody>
          <a:bodyPr wrap="square" rtlCol="0">
            <a:spAutoFit/>
          </a:bodyPr>
          <a:lstStyle/>
          <a:p>
            <a:r>
              <a:rPr lang="en-US" sz="1600" b="1" dirty="0"/>
              <a:t>*Many others are included in this work through participation in panel workgroups and Implementation Teams - thank you!</a:t>
            </a:r>
            <a:endParaRPr lang="en-US" sz="2400" b="1" dirty="0"/>
          </a:p>
          <a:p>
            <a:endParaRPr lang="en-US" dirty="0"/>
          </a:p>
        </p:txBody>
      </p:sp>
    </p:spTree>
    <p:extLst>
      <p:ext uri="{BB962C8B-B14F-4D97-AF65-F5344CB8AC3E}">
        <p14:creationId xmlns:p14="http://schemas.microsoft.com/office/powerpoint/2010/main" val="2625610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35D75D27-6D59-5055-A8F3-E4C1E267DBDE}"/>
              </a:ext>
            </a:extLst>
          </p:cNvPr>
          <p:cNvPicPr>
            <a:picLocks noGrp="1" noChangeAspect="1"/>
          </p:cNvPicPr>
          <p:nvPr>
            <p:ph type="pic" sz="quarter" idx="10"/>
          </p:nvPr>
        </p:nvPicPr>
        <p:blipFill rotWithShape="1">
          <a:blip r:embed="rId3"/>
          <a:srcRect l="7552" t="3274" r="3852" b="1011"/>
          <a:stretch/>
        </p:blipFill>
        <p:spPr>
          <a:xfrm>
            <a:off x="5904993" y="1127054"/>
            <a:ext cx="6049194" cy="4603892"/>
          </a:xfrm>
          <a:prstGeom prst="rect">
            <a:avLst/>
          </a:prstGeom>
        </p:spPr>
      </p:pic>
      <p:sp>
        <p:nvSpPr>
          <p:cNvPr id="8" name="Title 7">
            <a:extLst>
              <a:ext uri="{FF2B5EF4-FFF2-40B4-BE49-F238E27FC236}">
                <a16:creationId xmlns:a16="http://schemas.microsoft.com/office/drawing/2014/main" id="{99B7146F-29DD-D06C-7C33-F9BF6D7F7BB8}"/>
              </a:ext>
            </a:extLst>
          </p:cNvPr>
          <p:cNvSpPr>
            <a:spLocks noGrp="1"/>
          </p:cNvSpPr>
          <p:nvPr>
            <p:ph type="title"/>
          </p:nvPr>
        </p:nvSpPr>
        <p:spPr/>
        <p:txBody>
          <a:bodyPr/>
          <a:lstStyle/>
          <a:p>
            <a:r>
              <a:rPr lang="en-US"/>
              <a:t>Implementation Teams</a:t>
            </a:r>
          </a:p>
        </p:txBody>
      </p:sp>
      <p:sp>
        <p:nvSpPr>
          <p:cNvPr id="9" name="Text Placeholder 8">
            <a:extLst>
              <a:ext uri="{FF2B5EF4-FFF2-40B4-BE49-F238E27FC236}">
                <a16:creationId xmlns:a16="http://schemas.microsoft.com/office/drawing/2014/main" id="{38C31980-F4FC-39C0-E06E-92638EB16BBD}"/>
              </a:ext>
            </a:extLst>
          </p:cNvPr>
          <p:cNvSpPr>
            <a:spLocks noGrp="1"/>
          </p:cNvSpPr>
          <p:nvPr>
            <p:ph type="body" idx="1"/>
          </p:nvPr>
        </p:nvSpPr>
        <p:spPr/>
        <p:txBody>
          <a:bodyPr/>
          <a:lstStyle/>
          <a:p>
            <a:endParaRPr lang="en-US"/>
          </a:p>
        </p:txBody>
      </p:sp>
      <p:sp>
        <p:nvSpPr>
          <p:cNvPr id="11" name="Online Image Placeholder 10">
            <a:extLst>
              <a:ext uri="{FF2B5EF4-FFF2-40B4-BE49-F238E27FC236}">
                <a16:creationId xmlns:a16="http://schemas.microsoft.com/office/drawing/2014/main" id="{653217C2-004E-8DA1-A125-A5C5AD99EEE9}"/>
              </a:ext>
            </a:extLst>
          </p:cNvPr>
          <p:cNvSpPr>
            <a:spLocks noGrp="1"/>
          </p:cNvSpPr>
          <p:nvPr>
            <p:ph type="clipArt" sz="quarter" idx="13"/>
          </p:nvPr>
        </p:nvSpPr>
        <p:spPr>
          <a:xfrm>
            <a:off x="404067" y="5661673"/>
            <a:ext cx="861291" cy="913965"/>
          </a:xfrm>
        </p:spPr>
        <p:txBody>
          <a:bodyPr/>
          <a:lstStyle/>
          <a:p>
            <a:endParaRPr lang="en-US"/>
          </a:p>
        </p:txBody>
      </p:sp>
      <p:sp>
        <p:nvSpPr>
          <p:cNvPr id="3" name="TextBox 2">
            <a:extLst>
              <a:ext uri="{FF2B5EF4-FFF2-40B4-BE49-F238E27FC236}">
                <a16:creationId xmlns:a16="http://schemas.microsoft.com/office/drawing/2014/main" id="{B58BC77D-58E5-D73C-F0A9-5141087C5233}"/>
              </a:ext>
            </a:extLst>
          </p:cNvPr>
          <p:cNvSpPr txBox="1"/>
          <p:nvPr/>
        </p:nvSpPr>
        <p:spPr>
          <a:xfrm>
            <a:off x="6393896" y="5825995"/>
            <a:ext cx="5560291" cy="369332"/>
          </a:xfrm>
          <a:prstGeom prst="rect">
            <a:avLst/>
          </a:prstGeom>
          <a:noFill/>
        </p:spPr>
        <p:txBody>
          <a:bodyPr wrap="square">
            <a:spAutoFit/>
          </a:bodyPr>
          <a:lstStyle/>
          <a:p>
            <a:r>
              <a:rPr lang="en-US"/>
              <a:t>GIPA Staff Training &amp; Facility Culture Implementation Team</a:t>
            </a:r>
          </a:p>
        </p:txBody>
      </p:sp>
    </p:spTree>
    <p:extLst>
      <p:ext uri="{BB962C8B-B14F-4D97-AF65-F5344CB8AC3E}">
        <p14:creationId xmlns:p14="http://schemas.microsoft.com/office/powerpoint/2010/main" val="866265822"/>
      </p:ext>
    </p:extLst>
  </p:cSld>
  <p:clrMapOvr>
    <a:masterClrMapping/>
  </p:clrMapOvr>
</p:sld>
</file>

<file path=ppt/theme/theme1.xml><?xml version="1.0" encoding="utf-8"?>
<a:theme xmlns:a="http://schemas.openxmlformats.org/drawingml/2006/main" name="ODOC_PPT_Theme">
  <a:themeElements>
    <a:clrScheme name="ODOC">
      <a:dk1>
        <a:srgbClr val="0F2C52"/>
      </a:dk1>
      <a:lt1>
        <a:sysClr val="window" lastClr="FFFFFF"/>
      </a:lt1>
      <a:dk2>
        <a:srgbClr val="0F2C52"/>
      </a:dk2>
      <a:lt2>
        <a:srgbClr val="E7E6E6"/>
      </a:lt2>
      <a:accent1>
        <a:srgbClr val="00A8E1"/>
      </a:accent1>
      <a:accent2>
        <a:srgbClr val="FCB526"/>
      </a:accent2>
      <a:accent3>
        <a:srgbClr val="CECAC6"/>
      </a:accent3>
      <a:accent4>
        <a:srgbClr val="C89800"/>
      </a:accent4>
      <a:accent5>
        <a:srgbClr val="00698E"/>
      </a:accent5>
      <a:accent6>
        <a:srgbClr val="6BAD39"/>
      </a:accent6>
      <a:hlink>
        <a:srgbClr val="0563C1"/>
      </a:hlink>
      <a:folHlink>
        <a:srgbClr val="954F72"/>
      </a:folHlink>
    </a:clrScheme>
    <a:fontScheme name="ODOC">
      <a:majorFont>
        <a:latin typeface="Aptos Narrow"/>
        <a:ea typeface=""/>
        <a:cs typeface=""/>
      </a:majorFont>
      <a:minorFont>
        <a:latin typeface="Aptos Display"/>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OC_TemplateBuild_V2.pptx" id="{4566D203-C8A2-432E-B5A2-A9B4927EBD07}" vid="{AC53A841-3E71-4E17-9B0A-4EEB7CC092B1}"/>
    </a:ext>
  </a:extLst>
</a:theme>
</file>

<file path=ppt/theme/theme2.xml><?xml version="1.0" encoding="utf-8"?>
<a:theme xmlns:a="http://schemas.openxmlformats.org/drawingml/2006/main" name="1_ODOC_PPT_Theme">
  <a:themeElements>
    <a:clrScheme name="ODOC">
      <a:dk1>
        <a:srgbClr val="0F2C52"/>
      </a:dk1>
      <a:lt1>
        <a:sysClr val="window" lastClr="FFFFFF"/>
      </a:lt1>
      <a:dk2>
        <a:srgbClr val="0F2C52"/>
      </a:dk2>
      <a:lt2>
        <a:srgbClr val="E7E6E6"/>
      </a:lt2>
      <a:accent1>
        <a:srgbClr val="00A8E1"/>
      </a:accent1>
      <a:accent2>
        <a:srgbClr val="FCB526"/>
      </a:accent2>
      <a:accent3>
        <a:srgbClr val="CECAC6"/>
      </a:accent3>
      <a:accent4>
        <a:srgbClr val="C89800"/>
      </a:accent4>
      <a:accent5>
        <a:srgbClr val="00698E"/>
      </a:accent5>
      <a:accent6>
        <a:srgbClr val="6BAD39"/>
      </a:accent6>
      <a:hlink>
        <a:srgbClr val="0563C1"/>
      </a:hlink>
      <a:folHlink>
        <a:srgbClr val="954F72"/>
      </a:folHlink>
    </a:clrScheme>
    <a:fontScheme name="ODOC">
      <a:majorFont>
        <a:latin typeface="Aptos Narrow"/>
        <a:ea typeface=""/>
        <a:cs typeface=""/>
      </a:majorFont>
      <a:minorFont>
        <a:latin typeface="Aptos Display"/>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OC_TemplateTest_V2.potx" id="{DE5A6B36-2453-4B56-BDEF-9614A43F9A62}" vid="{198024E3-9E45-4B5F-A6CD-342D34469EF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E92BB08510824BB52F0001C1DFD615" ma:contentTypeVersion="15" ma:contentTypeDescription="Create a new document." ma:contentTypeScope="" ma:versionID="37abb81ddc8c8124be2573237e49af33">
  <xsd:schema xmlns:xsd="http://www.w3.org/2001/XMLSchema" xmlns:xs="http://www.w3.org/2001/XMLSchema" xmlns:p="http://schemas.microsoft.com/office/2006/metadata/properties" xmlns:ns1="http://schemas.microsoft.com/sharepoint/v3" xmlns:ns2="b2574edc-d291-4359-881d-ec44363dae00" xmlns:ns3="3c54a1c1-ee5b-41ef-b458-075407784223" targetNamespace="http://schemas.microsoft.com/office/2006/metadata/properties" ma:root="true" ma:fieldsID="58c563749a8c7de860db6f3b9c5c172d" ns1:_="" ns2:_="" ns3:_="">
    <xsd:import namespace="http://schemas.microsoft.com/sharepoint/v3"/>
    <xsd:import namespace="b2574edc-d291-4359-881d-ec44363dae00"/>
    <xsd:import namespace="3c54a1c1-ee5b-41ef-b458-075407784223"/>
    <xsd:element name="properties">
      <xsd:complexType>
        <xsd:sequence>
          <xsd:element name="documentManagement">
            <xsd:complexType>
              <xsd:all>
                <xsd:element ref="ns1:PublishingStartDate" minOccurs="0"/>
                <xsd:element ref="ns1:PublishingExpirationDate" minOccurs="0"/>
                <xsd:element ref="ns2:Area" minOccurs="0"/>
                <xsd:element ref="ns2:Date_x0020_Create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574edc-d291-4359-881d-ec44363dae00" elementFormDefault="qualified">
    <xsd:import namespace="http://schemas.microsoft.com/office/2006/documentManagement/types"/>
    <xsd:import namespace="http://schemas.microsoft.com/office/infopath/2007/PartnerControls"/>
    <xsd:element name="Area" ma:index="6" nillable="true" ma:displayName="Area" ma:format="Dropdown" ma:internalName="Area" ma:readOnly="false">
      <xsd:simpleType>
        <xsd:restriction base="dms:Choice">
          <xsd:enumeration value="About Us"/>
          <xsd:enumeration value="Careers"/>
          <xsd:enumeration value="Contact"/>
          <xsd:enumeration value="Facilities and Programs"/>
          <xsd:enumeration value="Friends and Family"/>
          <xsd:enumeration value="Most Wanted"/>
          <xsd:enumeration value="PREA"/>
          <xsd:enumeration value="Research"/>
          <xsd:enumeration value="General"/>
          <xsd:enumeration value="Public Records"/>
          <xsd:enumeration value="COVID-19"/>
        </xsd:restriction>
      </xsd:simpleType>
    </xsd:element>
    <xsd:element name="Date_x0020_Created" ma:index="7" nillable="true" ma:displayName="Date Created" ma:description="The date a document was created. This is needed only when the document will need to be replaced or updated regularly." ma:format="DateOnly" ma:internalName="Date_x0020_Created"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c54a1c1-ee5b-41ef-b458-0754077842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_x0020_Created xmlns="b2574edc-d291-4359-881d-ec44363dae00" xsi:nil="true"/>
    <PublishingExpirationDate xmlns="http://schemas.microsoft.com/sharepoint/v3" xsi:nil="true"/>
    <Area xmlns="b2574edc-d291-4359-881d-ec44363dae00" xsi:nil="true"/>
    <PublishingStartDate xmlns="http://schemas.microsoft.com/sharepoint/v3" xsi:nil="true"/>
  </documentManagement>
</p:properties>
</file>

<file path=customXml/itemProps1.xml><?xml version="1.0" encoding="utf-8"?>
<ds:datastoreItem xmlns:ds="http://schemas.openxmlformats.org/officeDocument/2006/customXml" ds:itemID="{815C801C-AD34-48FA-8D55-9BD672C77FA8}"/>
</file>

<file path=customXml/itemProps2.xml><?xml version="1.0" encoding="utf-8"?>
<ds:datastoreItem xmlns:ds="http://schemas.openxmlformats.org/officeDocument/2006/customXml" ds:itemID="{EA149BCE-C4EF-49A4-8E33-E50DE6D74082}"/>
</file>

<file path=customXml/itemProps3.xml><?xml version="1.0" encoding="utf-8"?>
<ds:datastoreItem xmlns:ds="http://schemas.openxmlformats.org/officeDocument/2006/customXml" ds:itemID="{0D69D875-F140-4CE2-912D-B9E35D09E805}"/>
</file>

<file path=docProps/app.xml><?xml version="1.0" encoding="utf-8"?>
<Properties xmlns="http://schemas.openxmlformats.org/officeDocument/2006/extended-properties" xmlns:vt="http://schemas.openxmlformats.org/officeDocument/2006/docPropsVTypes">
  <Template>DOC_PPT_template_16x9</Template>
  <TotalTime>20</TotalTime>
  <Words>10288</Words>
  <Application>Microsoft Office PowerPoint</Application>
  <PresentationFormat>Widescreen</PresentationFormat>
  <Paragraphs>674</Paragraphs>
  <Slides>32</Slides>
  <Notes>31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32</vt:i4>
      </vt:variant>
    </vt:vector>
  </HeadingPairs>
  <TitlesOfParts>
    <vt:vector size="46" baseType="lpstr">
      <vt:lpstr>Abadi Extra Light</vt:lpstr>
      <vt:lpstr>Aptos</vt:lpstr>
      <vt:lpstr>Aptos Display</vt:lpstr>
      <vt:lpstr>Aptos Light</vt:lpstr>
      <vt:lpstr>Aptos Narrow</vt:lpstr>
      <vt:lpstr>Arial</vt:lpstr>
      <vt:lpstr>Calibri</vt:lpstr>
      <vt:lpstr>Calibri Light</vt:lpstr>
      <vt:lpstr>Courier New</vt:lpstr>
      <vt:lpstr>Rockwell</vt:lpstr>
      <vt:lpstr>Symbol</vt:lpstr>
      <vt:lpstr>Times New Roman</vt:lpstr>
      <vt:lpstr>ODOC_PPT_Theme</vt:lpstr>
      <vt:lpstr>1_ODOC_PPT_Theme</vt:lpstr>
      <vt:lpstr>Gender Informed Practices Assessment </vt:lpstr>
      <vt:lpstr>Our Mission</vt:lpstr>
      <vt:lpstr>Incarcerated Women are Unique</vt:lpstr>
      <vt:lpstr>DOC Population by Gender</vt:lpstr>
      <vt:lpstr>GIPA Report Summary</vt:lpstr>
      <vt:lpstr>GIPA Timeline</vt:lpstr>
      <vt:lpstr>The Process of Prioritizing Proposals</vt:lpstr>
      <vt:lpstr>Governor’s GIPA Panel</vt:lpstr>
      <vt:lpstr>Implementation Teams</vt:lpstr>
      <vt:lpstr>GIPA Implementation Team: PREA</vt:lpstr>
      <vt:lpstr>GIPA Implementation Team: Staff Training &amp; Facility Culture </vt:lpstr>
      <vt:lpstr>GIPA Implementation Team: Re-entry and Release</vt:lpstr>
      <vt:lpstr>GIPA Implementation Team: Gender Responsive Operations</vt:lpstr>
      <vt:lpstr>GIPA Implementation Team: Medical Services</vt:lpstr>
      <vt:lpstr>Two Phase Approach to Implementation</vt:lpstr>
      <vt:lpstr>PowerPoint Presentation</vt:lpstr>
      <vt:lpstr>Our Challenges</vt:lpstr>
      <vt:lpstr>Staffing</vt:lpstr>
      <vt:lpstr>Institution Culture</vt:lpstr>
      <vt:lpstr>PREA</vt:lpstr>
      <vt:lpstr>Health Services</vt:lpstr>
      <vt:lpstr>Gender Informed Practices Assessment (POP)</vt:lpstr>
      <vt:lpstr>Our Successes</vt:lpstr>
      <vt:lpstr>Freedom House Reentry Housing Unit</vt:lpstr>
      <vt:lpstr>Doula Program</vt:lpstr>
      <vt:lpstr>Communication </vt:lpstr>
      <vt:lpstr>Success through Partnership</vt:lpstr>
      <vt:lpstr>Charlotte Thrasher, new CCCF Superintendent</vt:lpstr>
      <vt:lpstr>Ways and Means Public Testimony</vt:lpstr>
      <vt:lpstr>Ways and Means Public Testimony</vt:lpstr>
      <vt:lpstr>Ways and Means Public Testimony</vt:lpstr>
      <vt:lpstr>Ways and Means Public Testimony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CAMPEAU Veva E * DOC</dc:creator>
  <cp:lastModifiedBy>BASINGER Nickie * DOC</cp:lastModifiedBy>
  <cp:revision>2</cp:revision>
  <cp:lastPrinted>2025-04-15T17:13:31Z</cp:lastPrinted>
  <dcterms:created xsi:type="dcterms:W3CDTF">2025-02-18T21:39:27Z</dcterms:created>
  <dcterms:modified xsi:type="dcterms:W3CDTF">2025-04-21T22:00:28Z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534139d-1f91-49c5-a68b-d06b9305417a_Enabled">
    <vt:lpwstr>true</vt:lpwstr>
  </property>
  <property fmtid="{D5CDD505-2E9C-101B-9397-08002B2CF9AE}" pid="3" name="MSIP_Label_c534139d-1f91-49c5-a68b-d06b9305417a_SetDate">
    <vt:lpwstr>2025-04-16T00:26:14Z</vt:lpwstr>
  </property>
  <property fmtid="{D5CDD505-2E9C-101B-9397-08002B2CF9AE}" pid="4" name="MSIP_Label_c534139d-1f91-49c5-a68b-d06b9305417a_Method">
    <vt:lpwstr>Privileged</vt:lpwstr>
  </property>
  <property fmtid="{D5CDD505-2E9C-101B-9397-08002B2CF9AE}" pid="5" name="MSIP_Label_c534139d-1f91-49c5-a68b-d06b9305417a_Name">
    <vt:lpwstr>Level 1 - Published (Items)</vt:lpwstr>
  </property>
  <property fmtid="{D5CDD505-2E9C-101B-9397-08002B2CF9AE}" pid="6" name="MSIP_Label_c534139d-1f91-49c5-a68b-d06b9305417a_SiteId">
    <vt:lpwstr>3f781cf3-3792-477b-abf5-ff27250dd659</vt:lpwstr>
  </property>
  <property fmtid="{D5CDD505-2E9C-101B-9397-08002B2CF9AE}" pid="7" name="MSIP_Label_c534139d-1f91-49c5-a68b-d06b9305417a_ActionId">
    <vt:lpwstr>34ef6e80-0cdf-493b-86b2-58f4749ee61c</vt:lpwstr>
  </property>
  <property fmtid="{D5CDD505-2E9C-101B-9397-08002B2CF9AE}" pid="8" name="MSIP_Label_c534139d-1f91-49c5-a68b-d06b9305417a_ContentBits">
    <vt:lpwstr>0</vt:lpwstr>
  </property>
  <property fmtid="{D5CDD505-2E9C-101B-9397-08002B2CF9AE}" pid="9" name="ContentTypeId">
    <vt:lpwstr>0x010100F0E92BB08510824BB52F0001C1DFD615</vt:lpwstr>
  </property>
</Properties>
</file>