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1.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4.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21.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slides/slide29.xml" ContentType="application/vnd.openxmlformats-officedocument.presentationml.slide+xml"/>
  <Override PartName="/ppt/slides/slide16.xml" ContentType="application/vnd.openxmlformats-officedocument.presentationml.slide+xml"/>
  <Override PartName="/ppt/slides/slide13.xml" ContentType="application/vnd.openxmlformats-officedocument.presentationml.slide+xml"/>
  <Override PartName="/ppt/slides/slide32.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12.xml" ContentType="application/vnd.openxmlformats-officedocument.presentationml.slide+xml"/>
  <Override PartName="/ppt/slides/slide34.xml" ContentType="application/vnd.openxmlformats-officedocument.presentationml.slide+xml"/>
  <Override PartName="/ppt/slides/slide41.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5.xml" ContentType="application/vnd.openxmlformats-officedocument.presentationml.slide+xml"/>
  <Override PartName="/ppt/slides/slide39.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38.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37.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0.xml" ContentType="application/vnd.openxmlformats-officedocument.presentationml.slide+xml"/>
  <Override PartName="/ppt/notesSlides/notesSlide30.xml" ContentType="application/vnd.openxmlformats-officedocument.presentationml.notesSlide+xml"/>
  <Override PartName="/ppt/notesSlides/notesSlide37.xml" ContentType="application/vnd.openxmlformats-officedocument.presentationml.notesSlide+xml"/>
  <Override PartName="/ppt/slideMasters/slideMaster1.xml" ContentType="application/vnd.openxmlformats-officedocument.presentationml.slideMaster+xml"/>
  <Override PartName="/ppt/notesSlides/notesSlide36.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1.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39.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8.xml" ContentType="application/vnd.openxmlformats-officedocument.presentationml.notesSlide+xml"/>
  <Override PartName="/ppt/notesSlides/notesSlide26.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Masters/slideMaster2.xml" ContentType="application/vnd.openxmlformats-officedocument.presentationml.slideMaster+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diagrams/colors3.xml" ContentType="application/vnd.openxmlformats-officedocument.drawingml.diagramColors+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diagrams/layout1.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drawing3.xml" ContentType="application/vnd.ms-office.drawingml.diagramDrawing+xml"/>
  <Override PartName="/ppt/diagrams/quickStyle3.xml" ContentType="application/vnd.openxmlformats-officedocument.drawingml.diagramStyle+xml"/>
  <Override PartName="/ppt/diagrams/layout3.xml" ContentType="application/vnd.openxmlformats-officedocument.drawingml.diagramLayout+xml"/>
  <Override PartName="/ppt/diagrams/quickStyle2.xml" ContentType="application/vnd.openxmlformats-officedocument.drawingml.diagramStyl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2.xml" ContentType="application/vnd.openxmlformats-officedocument.drawingml.diagramLayou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 id="2147483672" r:id="rId2"/>
  </p:sldMasterIdLst>
  <p:notesMasterIdLst>
    <p:notesMasterId r:id="rId44"/>
  </p:notesMasterIdLst>
  <p:sldIdLst>
    <p:sldId id="256" r:id="rId3"/>
    <p:sldId id="298" r:id="rId4"/>
    <p:sldId id="257" r:id="rId5"/>
    <p:sldId id="258" r:id="rId6"/>
    <p:sldId id="299" r:id="rId7"/>
    <p:sldId id="260" r:id="rId8"/>
    <p:sldId id="261" r:id="rId9"/>
    <p:sldId id="262" r:id="rId10"/>
    <p:sldId id="263" r:id="rId11"/>
    <p:sldId id="264" r:id="rId12"/>
    <p:sldId id="265" r:id="rId13"/>
    <p:sldId id="266" r:id="rId14"/>
    <p:sldId id="267" r:id="rId15"/>
    <p:sldId id="268" r:id="rId16"/>
    <p:sldId id="270" r:id="rId17"/>
    <p:sldId id="271" r:id="rId18"/>
    <p:sldId id="272" r:id="rId19"/>
    <p:sldId id="273" r:id="rId20"/>
    <p:sldId id="274" r:id="rId21"/>
    <p:sldId id="275" r:id="rId22"/>
    <p:sldId id="276" r:id="rId23"/>
    <p:sldId id="277" r:id="rId24"/>
    <p:sldId id="278" r:id="rId25"/>
    <p:sldId id="279"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80" r:id="rId43"/>
  </p:sldIdLst>
  <p:sldSz cx="9144000" cy="5143500" type="screen16x9"/>
  <p:notesSz cx="6858000" cy="9144000"/>
  <p:embeddedFontLst>
    <p:embeddedFont>
      <p:font typeface="Proxima Nova" charset="0"/>
      <p:regular r:id="rId45"/>
      <p:bold r:id="rId46"/>
      <p:italic r:id="rId47"/>
      <p:boldItalic r:id="rId48"/>
    </p:embeddedFont>
    <p:embeddedFont>
      <p:font typeface="Open Sans" charset="0"/>
      <p:regular r:id="rId49"/>
      <p:bold r:id="rId50"/>
      <p:italic r:id="rId51"/>
      <p:boldItalic r:id="rId52"/>
    </p:embeddedFont>
    <p:embeddedFont>
      <p:font typeface="PT Sans Narrow" charset="0"/>
      <p:regular r:id="rId53"/>
      <p:bold r:id="rId54"/>
    </p:embeddedFont>
    <p:embeddedFont>
      <p:font typeface="Verdana" pitchFamily="34" charset="0"/>
      <p:regular r:id="rId55"/>
      <p:bold r:id="rId56"/>
      <p:italic r:id="rId57"/>
      <p:boldItalic r:id="rId58"/>
    </p:embeddedFont>
    <p:embeddedFont>
      <p:font typeface="Wingdings 3" pitchFamily="18" charset="2"/>
      <p:regular r:id="rId59"/>
    </p:embeddedFont>
    <p:embeddedFont>
      <p:font typeface="Comic Sans MS" pitchFamily="66" charset="0"/>
      <p:regular r:id="rId60"/>
      <p:bold r:id="rId61"/>
      <p:italic r:id="rId62"/>
      <p:boldItalic r:id="rId63"/>
    </p:embeddedFont>
    <p:embeddedFont>
      <p:font typeface="Lucida Sans Unicode" pitchFamily="34" charset="0"/>
      <p:regular r:id="rId64"/>
    </p:embeddedFont>
    <p:embeddedFont>
      <p:font typeface="Calibri" pitchFamily="34"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993" autoAdjust="0"/>
  </p:normalViewPr>
  <p:slideViewPr>
    <p:cSldViewPr>
      <p:cViewPr varScale="1">
        <p:scale>
          <a:sx n="85" d="100"/>
          <a:sy n="85" d="100"/>
        </p:scale>
        <p:origin x="-924" y="-90"/>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font" Target="fonts/font3.fntdata"/><Relationship Id="rId63" Type="http://schemas.openxmlformats.org/officeDocument/2006/relationships/font" Target="fonts/font19.fntdata"/><Relationship Id="rId68" Type="http://schemas.openxmlformats.org/officeDocument/2006/relationships/font" Target="fonts/font24.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customXml" Target="../customXml/item2.xml"/><Relationship Id="rId5" Type="http://schemas.openxmlformats.org/officeDocument/2006/relationships/slide" Target="slides/slide3.xml"/><Relationship Id="rId61" Type="http://schemas.openxmlformats.org/officeDocument/2006/relationships/font" Target="fonts/font17.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7.fntdata"/><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viewProps" Target="viewProps.xml"/><Relationship Id="rId75"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5.xml"/><Relationship Id="rId7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764D77-DEF2-4C84-BF31-4BA696DE0AE4}" type="doc">
      <dgm:prSet loTypeId="urn:microsoft.com/office/officeart/2005/8/layout/hProcess9" loCatId="process" qsTypeId="urn:microsoft.com/office/officeart/2005/8/quickstyle/simple1#3" qsCatId="simple" csTypeId="urn:microsoft.com/office/officeart/2005/8/colors/accent1_2#3" csCatId="accent1" phldr="1"/>
      <dgm:spPr/>
    </dgm:pt>
    <dgm:pt modelId="{C1ACFD54-6E1E-4230-B96F-62268924CAD7}">
      <dgm:prSet phldrT="[Text]"/>
      <dgm:spPr/>
      <dgm:t>
        <a:bodyPr/>
        <a:lstStyle/>
        <a:p>
          <a:r>
            <a:rPr lang="en-US" dirty="0" smtClean="0"/>
            <a:t>Information</a:t>
          </a:r>
          <a:endParaRPr lang="en-US" dirty="0"/>
        </a:p>
      </dgm:t>
    </dgm:pt>
    <dgm:pt modelId="{F0E4AB65-0F85-47C7-B055-243AFA3883DB}" type="parTrans" cxnId="{B65C35E1-6DCE-4E49-AA68-1E511B31C818}">
      <dgm:prSet/>
      <dgm:spPr/>
      <dgm:t>
        <a:bodyPr/>
        <a:lstStyle/>
        <a:p>
          <a:endParaRPr lang="en-US"/>
        </a:p>
      </dgm:t>
    </dgm:pt>
    <dgm:pt modelId="{491C6BBD-8BC3-4228-A4F2-428BB2FC9FA4}" type="sibTrans" cxnId="{B65C35E1-6DCE-4E49-AA68-1E511B31C818}">
      <dgm:prSet/>
      <dgm:spPr/>
      <dgm:t>
        <a:bodyPr/>
        <a:lstStyle/>
        <a:p>
          <a:endParaRPr lang="en-US"/>
        </a:p>
      </dgm:t>
    </dgm:pt>
    <dgm:pt modelId="{AA729B8E-9E84-4367-BF9E-39A966E483E8}">
      <dgm:prSet phldrT="[Text]"/>
      <dgm:spPr/>
      <dgm:t>
        <a:bodyPr/>
        <a:lstStyle/>
        <a:p>
          <a:r>
            <a:rPr lang="en-US" dirty="0" smtClean="0"/>
            <a:t>Referral and Assistance</a:t>
          </a:r>
          <a:endParaRPr lang="en-US" dirty="0"/>
        </a:p>
      </dgm:t>
    </dgm:pt>
    <dgm:pt modelId="{E6E6BD0E-EF9C-4EA9-BDFF-DA09E67AC892}" type="parTrans" cxnId="{7B59341D-4F12-40A2-90DC-206BA9D2B955}">
      <dgm:prSet/>
      <dgm:spPr/>
      <dgm:t>
        <a:bodyPr/>
        <a:lstStyle/>
        <a:p>
          <a:endParaRPr lang="en-US"/>
        </a:p>
      </dgm:t>
    </dgm:pt>
    <dgm:pt modelId="{3B854220-9CF6-4684-B91F-1A2A5AEE695B}" type="sibTrans" cxnId="{7B59341D-4F12-40A2-90DC-206BA9D2B955}">
      <dgm:prSet/>
      <dgm:spPr/>
      <dgm:t>
        <a:bodyPr/>
        <a:lstStyle/>
        <a:p>
          <a:endParaRPr lang="en-US"/>
        </a:p>
      </dgm:t>
    </dgm:pt>
    <dgm:pt modelId="{287AC306-1F96-4CB3-9F40-59F24F7D17C6}">
      <dgm:prSet phldrT="[Text]"/>
      <dgm:spPr/>
      <dgm:t>
        <a:bodyPr/>
        <a:lstStyle/>
        <a:p>
          <a:r>
            <a:rPr lang="en-US" dirty="0" smtClean="0"/>
            <a:t>Person-Centered Options Counseling</a:t>
          </a:r>
          <a:endParaRPr lang="en-US" dirty="0"/>
        </a:p>
      </dgm:t>
    </dgm:pt>
    <dgm:pt modelId="{2DD7875B-2875-4083-99B6-8E309C68A2FD}" type="parTrans" cxnId="{3D9DEE2E-D22C-4043-B27D-638B1E7F01D5}">
      <dgm:prSet/>
      <dgm:spPr/>
      <dgm:t>
        <a:bodyPr/>
        <a:lstStyle/>
        <a:p>
          <a:endParaRPr lang="en-US"/>
        </a:p>
      </dgm:t>
    </dgm:pt>
    <dgm:pt modelId="{43D7215C-D674-4A76-9EEE-ADA28CEEF9C9}" type="sibTrans" cxnId="{3D9DEE2E-D22C-4043-B27D-638B1E7F01D5}">
      <dgm:prSet/>
      <dgm:spPr/>
      <dgm:t>
        <a:bodyPr/>
        <a:lstStyle/>
        <a:p>
          <a:endParaRPr lang="en-US"/>
        </a:p>
      </dgm:t>
    </dgm:pt>
    <dgm:pt modelId="{410F347A-B391-417A-89C0-62C12781A8B0}">
      <dgm:prSet/>
      <dgm:spPr/>
      <dgm:t>
        <a:bodyPr/>
        <a:lstStyle/>
        <a:p>
          <a:r>
            <a:rPr lang="en-US" dirty="0" smtClean="0"/>
            <a:t>Case Management</a:t>
          </a:r>
          <a:endParaRPr lang="en-US" dirty="0"/>
        </a:p>
      </dgm:t>
    </dgm:pt>
    <dgm:pt modelId="{05DB1DAF-2C63-46BF-9BCD-7390027DB72A}" type="parTrans" cxnId="{0EB58CAE-D5D6-470E-BD88-955260BE5F8F}">
      <dgm:prSet/>
      <dgm:spPr/>
      <dgm:t>
        <a:bodyPr/>
        <a:lstStyle/>
        <a:p>
          <a:endParaRPr lang="en-US"/>
        </a:p>
      </dgm:t>
    </dgm:pt>
    <dgm:pt modelId="{2DA33C04-F5C5-4634-AC2F-AB34B2DA001C}" type="sibTrans" cxnId="{0EB58CAE-D5D6-470E-BD88-955260BE5F8F}">
      <dgm:prSet/>
      <dgm:spPr/>
      <dgm:t>
        <a:bodyPr/>
        <a:lstStyle/>
        <a:p>
          <a:endParaRPr lang="en-US"/>
        </a:p>
      </dgm:t>
    </dgm:pt>
    <dgm:pt modelId="{25A1871B-4D6D-44B8-BEB0-5F3477E0983D}" type="pres">
      <dgm:prSet presAssocID="{46764D77-DEF2-4C84-BF31-4BA696DE0AE4}" presName="CompostProcess" presStyleCnt="0">
        <dgm:presLayoutVars>
          <dgm:dir/>
          <dgm:resizeHandles val="exact"/>
        </dgm:presLayoutVars>
      </dgm:prSet>
      <dgm:spPr/>
    </dgm:pt>
    <dgm:pt modelId="{B336212A-C758-4135-8D13-42053D1B428B}" type="pres">
      <dgm:prSet presAssocID="{46764D77-DEF2-4C84-BF31-4BA696DE0AE4}" presName="arrow" presStyleLbl="bgShp" presStyleIdx="0" presStyleCnt="1"/>
      <dgm:spPr/>
    </dgm:pt>
    <dgm:pt modelId="{002CAD4D-54CD-4274-A697-A6990F7528A1}" type="pres">
      <dgm:prSet presAssocID="{46764D77-DEF2-4C84-BF31-4BA696DE0AE4}" presName="linearProcess" presStyleCnt="0"/>
      <dgm:spPr/>
    </dgm:pt>
    <dgm:pt modelId="{EA05EE49-015E-4BC9-8A0A-FA71E2C29FEB}" type="pres">
      <dgm:prSet presAssocID="{C1ACFD54-6E1E-4230-B96F-62268924CAD7}" presName="textNode" presStyleLbl="node1" presStyleIdx="0" presStyleCnt="4">
        <dgm:presLayoutVars>
          <dgm:bulletEnabled val="1"/>
        </dgm:presLayoutVars>
      </dgm:prSet>
      <dgm:spPr/>
      <dgm:t>
        <a:bodyPr/>
        <a:lstStyle/>
        <a:p>
          <a:endParaRPr lang="en-US"/>
        </a:p>
      </dgm:t>
    </dgm:pt>
    <dgm:pt modelId="{62D8ABE6-9E56-4807-9FF5-78DFF30F5E4C}" type="pres">
      <dgm:prSet presAssocID="{491C6BBD-8BC3-4228-A4F2-428BB2FC9FA4}" presName="sibTrans" presStyleCnt="0"/>
      <dgm:spPr/>
    </dgm:pt>
    <dgm:pt modelId="{60E222FF-7892-49EE-93D0-897AF270BBAF}" type="pres">
      <dgm:prSet presAssocID="{AA729B8E-9E84-4367-BF9E-39A966E483E8}" presName="textNode" presStyleLbl="node1" presStyleIdx="1" presStyleCnt="4">
        <dgm:presLayoutVars>
          <dgm:bulletEnabled val="1"/>
        </dgm:presLayoutVars>
      </dgm:prSet>
      <dgm:spPr/>
      <dgm:t>
        <a:bodyPr/>
        <a:lstStyle/>
        <a:p>
          <a:endParaRPr lang="en-US"/>
        </a:p>
      </dgm:t>
    </dgm:pt>
    <dgm:pt modelId="{7BAA3435-8924-425C-B3E3-CCBC07576DFE}" type="pres">
      <dgm:prSet presAssocID="{3B854220-9CF6-4684-B91F-1A2A5AEE695B}" presName="sibTrans" presStyleCnt="0"/>
      <dgm:spPr/>
    </dgm:pt>
    <dgm:pt modelId="{4EB12F06-A938-4C17-8A72-ECB9B8408302}" type="pres">
      <dgm:prSet presAssocID="{287AC306-1F96-4CB3-9F40-59F24F7D17C6}" presName="textNode" presStyleLbl="node1" presStyleIdx="2" presStyleCnt="4">
        <dgm:presLayoutVars>
          <dgm:bulletEnabled val="1"/>
        </dgm:presLayoutVars>
      </dgm:prSet>
      <dgm:spPr/>
      <dgm:t>
        <a:bodyPr/>
        <a:lstStyle/>
        <a:p>
          <a:endParaRPr lang="en-US"/>
        </a:p>
      </dgm:t>
    </dgm:pt>
    <dgm:pt modelId="{2C178503-ED31-4239-A716-F63EACBA307F}" type="pres">
      <dgm:prSet presAssocID="{43D7215C-D674-4A76-9EEE-ADA28CEEF9C9}" presName="sibTrans" presStyleCnt="0"/>
      <dgm:spPr/>
    </dgm:pt>
    <dgm:pt modelId="{BCB97B61-2747-4DB9-BA12-5005B3D9F345}" type="pres">
      <dgm:prSet presAssocID="{410F347A-B391-417A-89C0-62C12781A8B0}" presName="textNode" presStyleLbl="node1" presStyleIdx="3" presStyleCnt="4">
        <dgm:presLayoutVars>
          <dgm:bulletEnabled val="1"/>
        </dgm:presLayoutVars>
      </dgm:prSet>
      <dgm:spPr/>
      <dgm:t>
        <a:bodyPr/>
        <a:lstStyle/>
        <a:p>
          <a:endParaRPr lang="en-US"/>
        </a:p>
      </dgm:t>
    </dgm:pt>
  </dgm:ptLst>
  <dgm:cxnLst>
    <dgm:cxn modelId="{3D9DEE2E-D22C-4043-B27D-638B1E7F01D5}" srcId="{46764D77-DEF2-4C84-BF31-4BA696DE0AE4}" destId="{287AC306-1F96-4CB3-9F40-59F24F7D17C6}" srcOrd="2" destOrd="0" parTransId="{2DD7875B-2875-4083-99B6-8E309C68A2FD}" sibTransId="{43D7215C-D674-4A76-9EEE-ADA28CEEF9C9}"/>
    <dgm:cxn modelId="{0EB58CAE-D5D6-470E-BD88-955260BE5F8F}" srcId="{46764D77-DEF2-4C84-BF31-4BA696DE0AE4}" destId="{410F347A-B391-417A-89C0-62C12781A8B0}" srcOrd="3" destOrd="0" parTransId="{05DB1DAF-2C63-46BF-9BCD-7390027DB72A}" sibTransId="{2DA33C04-F5C5-4634-AC2F-AB34B2DA001C}"/>
    <dgm:cxn modelId="{377D5289-D919-40EF-8B1D-6FDA1C771B22}" type="presOf" srcId="{287AC306-1F96-4CB3-9F40-59F24F7D17C6}" destId="{4EB12F06-A938-4C17-8A72-ECB9B8408302}" srcOrd="0" destOrd="0" presId="urn:microsoft.com/office/officeart/2005/8/layout/hProcess9"/>
    <dgm:cxn modelId="{6608D8A4-6B18-4327-8B0A-CD7C03D42315}" type="presOf" srcId="{410F347A-B391-417A-89C0-62C12781A8B0}" destId="{BCB97B61-2747-4DB9-BA12-5005B3D9F345}" srcOrd="0" destOrd="0" presId="urn:microsoft.com/office/officeart/2005/8/layout/hProcess9"/>
    <dgm:cxn modelId="{FE823157-2E7E-4C97-AFE1-A28BE8A06A91}" type="presOf" srcId="{AA729B8E-9E84-4367-BF9E-39A966E483E8}" destId="{60E222FF-7892-49EE-93D0-897AF270BBAF}" srcOrd="0" destOrd="0" presId="urn:microsoft.com/office/officeart/2005/8/layout/hProcess9"/>
    <dgm:cxn modelId="{7B59341D-4F12-40A2-90DC-206BA9D2B955}" srcId="{46764D77-DEF2-4C84-BF31-4BA696DE0AE4}" destId="{AA729B8E-9E84-4367-BF9E-39A966E483E8}" srcOrd="1" destOrd="0" parTransId="{E6E6BD0E-EF9C-4EA9-BDFF-DA09E67AC892}" sibTransId="{3B854220-9CF6-4684-B91F-1A2A5AEE695B}"/>
    <dgm:cxn modelId="{B65C35E1-6DCE-4E49-AA68-1E511B31C818}" srcId="{46764D77-DEF2-4C84-BF31-4BA696DE0AE4}" destId="{C1ACFD54-6E1E-4230-B96F-62268924CAD7}" srcOrd="0" destOrd="0" parTransId="{F0E4AB65-0F85-47C7-B055-243AFA3883DB}" sibTransId="{491C6BBD-8BC3-4228-A4F2-428BB2FC9FA4}"/>
    <dgm:cxn modelId="{B639F697-03FD-42B4-B7B4-810AF4370C33}" type="presOf" srcId="{C1ACFD54-6E1E-4230-B96F-62268924CAD7}" destId="{EA05EE49-015E-4BC9-8A0A-FA71E2C29FEB}" srcOrd="0" destOrd="0" presId="urn:microsoft.com/office/officeart/2005/8/layout/hProcess9"/>
    <dgm:cxn modelId="{77BFEBF7-0452-4D7B-8337-EDDF5BE27A41}" type="presOf" srcId="{46764D77-DEF2-4C84-BF31-4BA696DE0AE4}" destId="{25A1871B-4D6D-44B8-BEB0-5F3477E0983D}" srcOrd="0" destOrd="0" presId="urn:microsoft.com/office/officeart/2005/8/layout/hProcess9"/>
    <dgm:cxn modelId="{7AB43BA6-8023-482B-BC7D-D83C6F177233}" type="presParOf" srcId="{25A1871B-4D6D-44B8-BEB0-5F3477E0983D}" destId="{B336212A-C758-4135-8D13-42053D1B428B}" srcOrd="0" destOrd="0" presId="urn:microsoft.com/office/officeart/2005/8/layout/hProcess9"/>
    <dgm:cxn modelId="{14DE0A6D-BC2B-4EA3-9393-7232D0ADDA17}" type="presParOf" srcId="{25A1871B-4D6D-44B8-BEB0-5F3477E0983D}" destId="{002CAD4D-54CD-4274-A697-A6990F7528A1}" srcOrd="1" destOrd="0" presId="urn:microsoft.com/office/officeart/2005/8/layout/hProcess9"/>
    <dgm:cxn modelId="{60A5183B-80BC-4801-A965-ED996F23CA63}" type="presParOf" srcId="{002CAD4D-54CD-4274-A697-A6990F7528A1}" destId="{EA05EE49-015E-4BC9-8A0A-FA71E2C29FEB}" srcOrd="0" destOrd="0" presId="urn:microsoft.com/office/officeart/2005/8/layout/hProcess9"/>
    <dgm:cxn modelId="{967FE38F-D0DE-45FB-8FF1-12FD17C3186F}" type="presParOf" srcId="{002CAD4D-54CD-4274-A697-A6990F7528A1}" destId="{62D8ABE6-9E56-4807-9FF5-78DFF30F5E4C}" srcOrd="1" destOrd="0" presId="urn:microsoft.com/office/officeart/2005/8/layout/hProcess9"/>
    <dgm:cxn modelId="{566D05CA-45C4-42E8-A544-50CFEE2B2363}" type="presParOf" srcId="{002CAD4D-54CD-4274-A697-A6990F7528A1}" destId="{60E222FF-7892-49EE-93D0-897AF270BBAF}" srcOrd="2" destOrd="0" presId="urn:microsoft.com/office/officeart/2005/8/layout/hProcess9"/>
    <dgm:cxn modelId="{4D05518D-F85C-4F00-A587-98E5A99DA781}" type="presParOf" srcId="{002CAD4D-54CD-4274-A697-A6990F7528A1}" destId="{7BAA3435-8924-425C-B3E3-CCBC07576DFE}" srcOrd="3" destOrd="0" presId="urn:microsoft.com/office/officeart/2005/8/layout/hProcess9"/>
    <dgm:cxn modelId="{1BF6B3AF-ACED-4551-ADA0-6D9AFB91AC8F}" type="presParOf" srcId="{002CAD4D-54CD-4274-A697-A6990F7528A1}" destId="{4EB12F06-A938-4C17-8A72-ECB9B8408302}" srcOrd="4" destOrd="0" presId="urn:microsoft.com/office/officeart/2005/8/layout/hProcess9"/>
    <dgm:cxn modelId="{5DBDE072-0C07-42B4-BFAD-60DEFC54E774}" type="presParOf" srcId="{002CAD4D-54CD-4274-A697-A6990F7528A1}" destId="{2C178503-ED31-4239-A716-F63EACBA307F}" srcOrd="5" destOrd="0" presId="urn:microsoft.com/office/officeart/2005/8/layout/hProcess9"/>
    <dgm:cxn modelId="{57AA6184-893F-4128-9D7D-1BA5229B946E}" type="presParOf" srcId="{002CAD4D-54CD-4274-A697-A6990F7528A1}" destId="{BCB97B61-2747-4DB9-BA12-5005B3D9F345}" srcOrd="6"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764D77-DEF2-4C84-BF31-4BA696DE0AE4}" type="doc">
      <dgm:prSet loTypeId="urn:microsoft.com/office/officeart/2005/8/layout/hProcess9" loCatId="process" qsTypeId="urn:microsoft.com/office/officeart/2005/8/quickstyle/simple1#3" qsCatId="simple" csTypeId="urn:microsoft.com/office/officeart/2005/8/colors/accent1_2#3" csCatId="accent1" phldr="1"/>
      <dgm:spPr/>
    </dgm:pt>
    <dgm:pt modelId="{C1ACFD54-6E1E-4230-B96F-62268924CAD7}">
      <dgm:prSet phldrT="[Text]"/>
      <dgm:spPr/>
      <dgm:t>
        <a:bodyPr/>
        <a:lstStyle/>
        <a:p>
          <a:r>
            <a:rPr lang="en-US" dirty="0" smtClean="0"/>
            <a:t>Information</a:t>
          </a:r>
          <a:endParaRPr lang="en-US" dirty="0"/>
        </a:p>
      </dgm:t>
    </dgm:pt>
    <dgm:pt modelId="{F0E4AB65-0F85-47C7-B055-243AFA3883DB}" type="parTrans" cxnId="{B65C35E1-6DCE-4E49-AA68-1E511B31C818}">
      <dgm:prSet/>
      <dgm:spPr/>
      <dgm:t>
        <a:bodyPr/>
        <a:lstStyle/>
        <a:p>
          <a:endParaRPr lang="en-US"/>
        </a:p>
      </dgm:t>
    </dgm:pt>
    <dgm:pt modelId="{491C6BBD-8BC3-4228-A4F2-428BB2FC9FA4}" type="sibTrans" cxnId="{B65C35E1-6DCE-4E49-AA68-1E511B31C818}">
      <dgm:prSet/>
      <dgm:spPr/>
      <dgm:t>
        <a:bodyPr/>
        <a:lstStyle/>
        <a:p>
          <a:endParaRPr lang="en-US"/>
        </a:p>
      </dgm:t>
    </dgm:pt>
    <dgm:pt modelId="{AA729B8E-9E84-4367-BF9E-39A966E483E8}">
      <dgm:prSet phldrT="[Text]"/>
      <dgm:spPr/>
      <dgm:t>
        <a:bodyPr/>
        <a:lstStyle/>
        <a:p>
          <a:r>
            <a:rPr lang="en-US" dirty="0" smtClean="0"/>
            <a:t>Referral and Assistance</a:t>
          </a:r>
          <a:endParaRPr lang="en-US" dirty="0"/>
        </a:p>
      </dgm:t>
    </dgm:pt>
    <dgm:pt modelId="{E6E6BD0E-EF9C-4EA9-BDFF-DA09E67AC892}" type="parTrans" cxnId="{7B59341D-4F12-40A2-90DC-206BA9D2B955}">
      <dgm:prSet/>
      <dgm:spPr/>
      <dgm:t>
        <a:bodyPr/>
        <a:lstStyle/>
        <a:p>
          <a:endParaRPr lang="en-US"/>
        </a:p>
      </dgm:t>
    </dgm:pt>
    <dgm:pt modelId="{3B854220-9CF6-4684-B91F-1A2A5AEE695B}" type="sibTrans" cxnId="{7B59341D-4F12-40A2-90DC-206BA9D2B955}">
      <dgm:prSet/>
      <dgm:spPr/>
      <dgm:t>
        <a:bodyPr/>
        <a:lstStyle/>
        <a:p>
          <a:endParaRPr lang="en-US"/>
        </a:p>
      </dgm:t>
    </dgm:pt>
    <dgm:pt modelId="{287AC306-1F96-4CB3-9F40-59F24F7D17C6}">
      <dgm:prSet phldrT="[Text]"/>
      <dgm:spPr/>
      <dgm:t>
        <a:bodyPr/>
        <a:lstStyle/>
        <a:p>
          <a:r>
            <a:rPr lang="en-US" dirty="0" smtClean="0"/>
            <a:t>Person-Centered Options Counseling</a:t>
          </a:r>
          <a:endParaRPr lang="en-US" dirty="0"/>
        </a:p>
      </dgm:t>
    </dgm:pt>
    <dgm:pt modelId="{2DD7875B-2875-4083-99B6-8E309C68A2FD}" type="parTrans" cxnId="{3D9DEE2E-D22C-4043-B27D-638B1E7F01D5}">
      <dgm:prSet/>
      <dgm:spPr/>
      <dgm:t>
        <a:bodyPr/>
        <a:lstStyle/>
        <a:p>
          <a:endParaRPr lang="en-US"/>
        </a:p>
      </dgm:t>
    </dgm:pt>
    <dgm:pt modelId="{43D7215C-D674-4A76-9EEE-ADA28CEEF9C9}" type="sibTrans" cxnId="{3D9DEE2E-D22C-4043-B27D-638B1E7F01D5}">
      <dgm:prSet/>
      <dgm:spPr/>
      <dgm:t>
        <a:bodyPr/>
        <a:lstStyle/>
        <a:p>
          <a:endParaRPr lang="en-US"/>
        </a:p>
      </dgm:t>
    </dgm:pt>
    <dgm:pt modelId="{410F347A-B391-417A-89C0-62C12781A8B0}">
      <dgm:prSet/>
      <dgm:spPr/>
      <dgm:t>
        <a:bodyPr/>
        <a:lstStyle/>
        <a:p>
          <a:r>
            <a:rPr lang="en-US" dirty="0" smtClean="0"/>
            <a:t>Case Management</a:t>
          </a:r>
          <a:endParaRPr lang="en-US" dirty="0"/>
        </a:p>
      </dgm:t>
    </dgm:pt>
    <dgm:pt modelId="{05DB1DAF-2C63-46BF-9BCD-7390027DB72A}" type="parTrans" cxnId="{0EB58CAE-D5D6-470E-BD88-955260BE5F8F}">
      <dgm:prSet/>
      <dgm:spPr/>
      <dgm:t>
        <a:bodyPr/>
        <a:lstStyle/>
        <a:p>
          <a:endParaRPr lang="en-US"/>
        </a:p>
      </dgm:t>
    </dgm:pt>
    <dgm:pt modelId="{2DA33C04-F5C5-4634-AC2F-AB34B2DA001C}" type="sibTrans" cxnId="{0EB58CAE-D5D6-470E-BD88-955260BE5F8F}">
      <dgm:prSet/>
      <dgm:spPr/>
      <dgm:t>
        <a:bodyPr/>
        <a:lstStyle/>
        <a:p>
          <a:endParaRPr lang="en-US"/>
        </a:p>
      </dgm:t>
    </dgm:pt>
    <dgm:pt modelId="{25A1871B-4D6D-44B8-BEB0-5F3477E0983D}" type="pres">
      <dgm:prSet presAssocID="{46764D77-DEF2-4C84-BF31-4BA696DE0AE4}" presName="CompostProcess" presStyleCnt="0">
        <dgm:presLayoutVars>
          <dgm:dir/>
          <dgm:resizeHandles val="exact"/>
        </dgm:presLayoutVars>
      </dgm:prSet>
      <dgm:spPr/>
    </dgm:pt>
    <dgm:pt modelId="{B336212A-C758-4135-8D13-42053D1B428B}" type="pres">
      <dgm:prSet presAssocID="{46764D77-DEF2-4C84-BF31-4BA696DE0AE4}" presName="arrow" presStyleLbl="bgShp" presStyleIdx="0" presStyleCnt="1"/>
      <dgm:spPr/>
    </dgm:pt>
    <dgm:pt modelId="{002CAD4D-54CD-4274-A697-A6990F7528A1}" type="pres">
      <dgm:prSet presAssocID="{46764D77-DEF2-4C84-BF31-4BA696DE0AE4}" presName="linearProcess" presStyleCnt="0"/>
      <dgm:spPr/>
    </dgm:pt>
    <dgm:pt modelId="{EA05EE49-015E-4BC9-8A0A-FA71E2C29FEB}" type="pres">
      <dgm:prSet presAssocID="{C1ACFD54-6E1E-4230-B96F-62268924CAD7}" presName="textNode" presStyleLbl="node1" presStyleIdx="0" presStyleCnt="4">
        <dgm:presLayoutVars>
          <dgm:bulletEnabled val="1"/>
        </dgm:presLayoutVars>
      </dgm:prSet>
      <dgm:spPr/>
      <dgm:t>
        <a:bodyPr/>
        <a:lstStyle/>
        <a:p>
          <a:endParaRPr lang="en-US"/>
        </a:p>
      </dgm:t>
    </dgm:pt>
    <dgm:pt modelId="{62D8ABE6-9E56-4807-9FF5-78DFF30F5E4C}" type="pres">
      <dgm:prSet presAssocID="{491C6BBD-8BC3-4228-A4F2-428BB2FC9FA4}" presName="sibTrans" presStyleCnt="0"/>
      <dgm:spPr/>
    </dgm:pt>
    <dgm:pt modelId="{60E222FF-7892-49EE-93D0-897AF270BBAF}" type="pres">
      <dgm:prSet presAssocID="{AA729B8E-9E84-4367-BF9E-39A966E483E8}" presName="textNode" presStyleLbl="node1" presStyleIdx="1" presStyleCnt="4">
        <dgm:presLayoutVars>
          <dgm:bulletEnabled val="1"/>
        </dgm:presLayoutVars>
      </dgm:prSet>
      <dgm:spPr/>
      <dgm:t>
        <a:bodyPr/>
        <a:lstStyle/>
        <a:p>
          <a:endParaRPr lang="en-US"/>
        </a:p>
      </dgm:t>
    </dgm:pt>
    <dgm:pt modelId="{7BAA3435-8924-425C-B3E3-CCBC07576DFE}" type="pres">
      <dgm:prSet presAssocID="{3B854220-9CF6-4684-B91F-1A2A5AEE695B}" presName="sibTrans" presStyleCnt="0"/>
      <dgm:spPr/>
    </dgm:pt>
    <dgm:pt modelId="{4EB12F06-A938-4C17-8A72-ECB9B8408302}" type="pres">
      <dgm:prSet presAssocID="{287AC306-1F96-4CB3-9F40-59F24F7D17C6}" presName="textNode" presStyleLbl="node1" presStyleIdx="2" presStyleCnt="4">
        <dgm:presLayoutVars>
          <dgm:bulletEnabled val="1"/>
        </dgm:presLayoutVars>
      </dgm:prSet>
      <dgm:spPr/>
      <dgm:t>
        <a:bodyPr/>
        <a:lstStyle/>
        <a:p>
          <a:endParaRPr lang="en-US"/>
        </a:p>
      </dgm:t>
    </dgm:pt>
    <dgm:pt modelId="{2C178503-ED31-4239-A716-F63EACBA307F}" type="pres">
      <dgm:prSet presAssocID="{43D7215C-D674-4A76-9EEE-ADA28CEEF9C9}" presName="sibTrans" presStyleCnt="0"/>
      <dgm:spPr/>
    </dgm:pt>
    <dgm:pt modelId="{BCB97B61-2747-4DB9-BA12-5005B3D9F345}" type="pres">
      <dgm:prSet presAssocID="{410F347A-B391-417A-89C0-62C12781A8B0}" presName="textNode" presStyleLbl="node1" presStyleIdx="3" presStyleCnt="4">
        <dgm:presLayoutVars>
          <dgm:bulletEnabled val="1"/>
        </dgm:presLayoutVars>
      </dgm:prSet>
      <dgm:spPr/>
      <dgm:t>
        <a:bodyPr/>
        <a:lstStyle/>
        <a:p>
          <a:endParaRPr lang="en-US"/>
        </a:p>
      </dgm:t>
    </dgm:pt>
  </dgm:ptLst>
  <dgm:cxnLst>
    <dgm:cxn modelId="{A67C0852-BEF8-49B7-92E5-E6B1A2457D04}" type="presOf" srcId="{46764D77-DEF2-4C84-BF31-4BA696DE0AE4}" destId="{25A1871B-4D6D-44B8-BEB0-5F3477E0983D}" srcOrd="0" destOrd="0" presId="urn:microsoft.com/office/officeart/2005/8/layout/hProcess9"/>
    <dgm:cxn modelId="{3D9DEE2E-D22C-4043-B27D-638B1E7F01D5}" srcId="{46764D77-DEF2-4C84-BF31-4BA696DE0AE4}" destId="{287AC306-1F96-4CB3-9F40-59F24F7D17C6}" srcOrd="2" destOrd="0" parTransId="{2DD7875B-2875-4083-99B6-8E309C68A2FD}" sibTransId="{43D7215C-D674-4A76-9EEE-ADA28CEEF9C9}"/>
    <dgm:cxn modelId="{BB499358-5313-4329-AE96-5ACCAAA328AB}" type="presOf" srcId="{287AC306-1F96-4CB3-9F40-59F24F7D17C6}" destId="{4EB12F06-A938-4C17-8A72-ECB9B8408302}" srcOrd="0" destOrd="0" presId="urn:microsoft.com/office/officeart/2005/8/layout/hProcess9"/>
    <dgm:cxn modelId="{E3AED0D8-E35A-42D9-97B8-D1EE525472EE}" type="presOf" srcId="{AA729B8E-9E84-4367-BF9E-39A966E483E8}" destId="{60E222FF-7892-49EE-93D0-897AF270BBAF}" srcOrd="0" destOrd="0" presId="urn:microsoft.com/office/officeart/2005/8/layout/hProcess9"/>
    <dgm:cxn modelId="{0EB58CAE-D5D6-470E-BD88-955260BE5F8F}" srcId="{46764D77-DEF2-4C84-BF31-4BA696DE0AE4}" destId="{410F347A-B391-417A-89C0-62C12781A8B0}" srcOrd="3" destOrd="0" parTransId="{05DB1DAF-2C63-46BF-9BCD-7390027DB72A}" sibTransId="{2DA33C04-F5C5-4634-AC2F-AB34B2DA001C}"/>
    <dgm:cxn modelId="{7B59341D-4F12-40A2-90DC-206BA9D2B955}" srcId="{46764D77-DEF2-4C84-BF31-4BA696DE0AE4}" destId="{AA729B8E-9E84-4367-BF9E-39A966E483E8}" srcOrd="1" destOrd="0" parTransId="{E6E6BD0E-EF9C-4EA9-BDFF-DA09E67AC892}" sibTransId="{3B854220-9CF6-4684-B91F-1A2A5AEE695B}"/>
    <dgm:cxn modelId="{B65C35E1-6DCE-4E49-AA68-1E511B31C818}" srcId="{46764D77-DEF2-4C84-BF31-4BA696DE0AE4}" destId="{C1ACFD54-6E1E-4230-B96F-62268924CAD7}" srcOrd="0" destOrd="0" parTransId="{F0E4AB65-0F85-47C7-B055-243AFA3883DB}" sibTransId="{491C6BBD-8BC3-4228-A4F2-428BB2FC9FA4}"/>
    <dgm:cxn modelId="{1BFCF5EF-891C-4122-AB0A-C9F03F749392}" type="presOf" srcId="{C1ACFD54-6E1E-4230-B96F-62268924CAD7}" destId="{EA05EE49-015E-4BC9-8A0A-FA71E2C29FEB}" srcOrd="0" destOrd="0" presId="urn:microsoft.com/office/officeart/2005/8/layout/hProcess9"/>
    <dgm:cxn modelId="{8BC850FD-10BE-4811-936B-40E9F4F04950}" type="presOf" srcId="{410F347A-B391-417A-89C0-62C12781A8B0}" destId="{BCB97B61-2747-4DB9-BA12-5005B3D9F345}" srcOrd="0" destOrd="0" presId="urn:microsoft.com/office/officeart/2005/8/layout/hProcess9"/>
    <dgm:cxn modelId="{D15555E9-F2EF-4DB8-8D87-9FB28B5AEF39}" type="presParOf" srcId="{25A1871B-4D6D-44B8-BEB0-5F3477E0983D}" destId="{B336212A-C758-4135-8D13-42053D1B428B}" srcOrd="0" destOrd="0" presId="urn:microsoft.com/office/officeart/2005/8/layout/hProcess9"/>
    <dgm:cxn modelId="{C7E9A602-60EF-443D-8D93-AAE4AE50121C}" type="presParOf" srcId="{25A1871B-4D6D-44B8-BEB0-5F3477E0983D}" destId="{002CAD4D-54CD-4274-A697-A6990F7528A1}" srcOrd="1" destOrd="0" presId="urn:microsoft.com/office/officeart/2005/8/layout/hProcess9"/>
    <dgm:cxn modelId="{876E35C0-D041-4F46-AF7E-137DE3C12DDA}" type="presParOf" srcId="{002CAD4D-54CD-4274-A697-A6990F7528A1}" destId="{EA05EE49-015E-4BC9-8A0A-FA71E2C29FEB}" srcOrd="0" destOrd="0" presId="urn:microsoft.com/office/officeart/2005/8/layout/hProcess9"/>
    <dgm:cxn modelId="{96A03C03-9983-403B-BF8D-13B27151329A}" type="presParOf" srcId="{002CAD4D-54CD-4274-A697-A6990F7528A1}" destId="{62D8ABE6-9E56-4807-9FF5-78DFF30F5E4C}" srcOrd="1" destOrd="0" presId="urn:microsoft.com/office/officeart/2005/8/layout/hProcess9"/>
    <dgm:cxn modelId="{514DDA72-F64E-44D6-9290-F27BB8DC9F24}" type="presParOf" srcId="{002CAD4D-54CD-4274-A697-A6990F7528A1}" destId="{60E222FF-7892-49EE-93D0-897AF270BBAF}" srcOrd="2" destOrd="0" presId="urn:microsoft.com/office/officeart/2005/8/layout/hProcess9"/>
    <dgm:cxn modelId="{AF9FFE94-565F-4EE2-A396-E7E6FA4B4555}" type="presParOf" srcId="{002CAD4D-54CD-4274-A697-A6990F7528A1}" destId="{7BAA3435-8924-425C-B3E3-CCBC07576DFE}" srcOrd="3" destOrd="0" presId="urn:microsoft.com/office/officeart/2005/8/layout/hProcess9"/>
    <dgm:cxn modelId="{ACF174ED-23A1-4A92-AD80-40C75AEDC3F5}" type="presParOf" srcId="{002CAD4D-54CD-4274-A697-A6990F7528A1}" destId="{4EB12F06-A938-4C17-8A72-ECB9B8408302}" srcOrd="4" destOrd="0" presId="urn:microsoft.com/office/officeart/2005/8/layout/hProcess9"/>
    <dgm:cxn modelId="{2992B9F7-DE84-46D7-812E-7E5E87B4F2D2}" type="presParOf" srcId="{002CAD4D-54CD-4274-A697-A6990F7528A1}" destId="{2C178503-ED31-4239-A716-F63EACBA307F}" srcOrd="5" destOrd="0" presId="urn:microsoft.com/office/officeart/2005/8/layout/hProcess9"/>
    <dgm:cxn modelId="{EB64FB97-370C-42FE-BF83-791C4F267AFD}" type="presParOf" srcId="{002CAD4D-54CD-4274-A697-A6990F7528A1}" destId="{BCB97B61-2747-4DB9-BA12-5005B3D9F345}" srcOrd="6"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CFA878-63A8-4F7D-860A-6FCB4F609E72}" type="doc">
      <dgm:prSet loTypeId="urn:microsoft.com/office/officeart/2005/8/layout/equation1" loCatId="process" qsTypeId="urn:microsoft.com/office/officeart/2005/8/quickstyle/simple1#4" qsCatId="simple" csTypeId="urn:microsoft.com/office/officeart/2005/8/colors/accent1_2#4" csCatId="accent1" phldr="1"/>
      <dgm:spPr/>
    </dgm:pt>
    <dgm:pt modelId="{238010ED-5E3F-4137-AAF1-32419A1858EC}">
      <dgm:prSet phldrT="[Text]"/>
      <dgm:spPr/>
      <dgm:t>
        <a:bodyPr/>
        <a:lstStyle/>
        <a:p>
          <a:r>
            <a:rPr lang="en-US" dirty="0" smtClean="0"/>
            <a:t>Person-Centered Assessment</a:t>
          </a:r>
          <a:endParaRPr lang="en-US" dirty="0"/>
        </a:p>
      </dgm:t>
    </dgm:pt>
    <dgm:pt modelId="{ACA7355F-6FDF-40A0-86EC-97CC80FCCABC}" type="parTrans" cxnId="{D55F76B6-F8A1-4390-BA6F-5F4A3274C0BF}">
      <dgm:prSet/>
      <dgm:spPr/>
      <dgm:t>
        <a:bodyPr/>
        <a:lstStyle/>
        <a:p>
          <a:endParaRPr lang="en-US"/>
        </a:p>
      </dgm:t>
    </dgm:pt>
    <dgm:pt modelId="{0EC7F39F-CDD5-4AB8-9897-2F32F3BAD6B2}" type="sibTrans" cxnId="{D55F76B6-F8A1-4390-BA6F-5F4A3274C0BF}">
      <dgm:prSet/>
      <dgm:spPr/>
      <dgm:t>
        <a:bodyPr/>
        <a:lstStyle/>
        <a:p>
          <a:endParaRPr lang="en-US"/>
        </a:p>
      </dgm:t>
    </dgm:pt>
    <dgm:pt modelId="{BB38F1CB-BE06-4FBA-94F0-45314F404B14}">
      <dgm:prSet phldrT="[Text]"/>
      <dgm:spPr/>
      <dgm:t>
        <a:bodyPr/>
        <a:lstStyle/>
        <a:p>
          <a:r>
            <a:rPr lang="en-US" dirty="0" smtClean="0"/>
            <a:t>Information about Resources and Options</a:t>
          </a:r>
          <a:endParaRPr lang="en-US" dirty="0"/>
        </a:p>
      </dgm:t>
    </dgm:pt>
    <dgm:pt modelId="{6A53A16C-7B60-4484-8053-00ACA2F2F496}" type="parTrans" cxnId="{2CF148D5-A4C7-4E5E-B8C0-15B6FF09ACAF}">
      <dgm:prSet/>
      <dgm:spPr/>
      <dgm:t>
        <a:bodyPr/>
        <a:lstStyle/>
        <a:p>
          <a:endParaRPr lang="en-US"/>
        </a:p>
      </dgm:t>
    </dgm:pt>
    <dgm:pt modelId="{11CF0268-348E-4A0D-9738-7B86559FAABF}" type="sibTrans" cxnId="{2CF148D5-A4C7-4E5E-B8C0-15B6FF09ACAF}">
      <dgm:prSet/>
      <dgm:spPr/>
      <dgm:t>
        <a:bodyPr/>
        <a:lstStyle/>
        <a:p>
          <a:endParaRPr lang="en-US"/>
        </a:p>
      </dgm:t>
    </dgm:pt>
    <dgm:pt modelId="{25BF6ADD-D0E1-494C-8888-7AD5E52C3FB4}">
      <dgm:prSet phldrT="[Text]"/>
      <dgm:spPr/>
      <dgm:t>
        <a:bodyPr/>
        <a:lstStyle/>
        <a:p>
          <a:r>
            <a:rPr lang="en-US" dirty="0" smtClean="0"/>
            <a:t>Knowledge Needed for Decision-Making</a:t>
          </a:r>
          <a:endParaRPr lang="en-US" dirty="0"/>
        </a:p>
      </dgm:t>
    </dgm:pt>
    <dgm:pt modelId="{ADF1D5F1-8025-4712-8683-BFBEA1C65847}" type="parTrans" cxnId="{E13FDBE9-70DE-486E-849F-323D16DEF9D9}">
      <dgm:prSet/>
      <dgm:spPr/>
      <dgm:t>
        <a:bodyPr/>
        <a:lstStyle/>
        <a:p>
          <a:endParaRPr lang="en-US"/>
        </a:p>
      </dgm:t>
    </dgm:pt>
    <dgm:pt modelId="{C6E42D77-6936-4FAC-9EC4-4166E40B9BF9}" type="sibTrans" cxnId="{E13FDBE9-70DE-486E-849F-323D16DEF9D9}">
      <dgm:prSet/>
      <dgm:spPr/>
      <dgm:t>
        <a:bodyPr/>
        <a:lstStyle/>
        <a:p>
          <a:endParaRPr lang="en-US"/>
        </a:p>
      </dgm:t>
    </dgm:pt>
    <dgm:pt modelId="{C796CF42-0D4C-4EEB-989D-9CFD2F31B39B}" type="pres">
      <dgm:prSet presAssocID="{29CFA878-63A8-4F7D-860A-6FCB4F609E72}" presName="linearFlow" presStyleCnt="0">
        <dgm:presLayoutVars>
          <dgm:dir/>
          <dgm:resizeHandles val="exact"/>
        </dgm:presLayoutVars>
      </dgm:prSet>
      <dgm:spPr/>
    </dgm:pt>
    <dgm:pt modelId="{DFC5EB55-25ED-419B-BBF0-DD712FF79F9E}" type="pres">
      <dgm:prSet presAssocID="{238010ED-5E3F-4137-AAF1-32419A1858EC}" presName="node" presStyleLbl="node1" presStyleIdx="0" presStyleCnt="3">
        <dgm:presLayoutVars>
          <dgm:bulletEnabled val="1"/>
        </dgm:presLayoutVars>
      </dgm:prSet>
      <dgm:spPr/>
      <dgm:t>
        <a:bodyPr/>
        <a:lstStyle/>
        <a:p>
          <a:endParaRPr lang="en-US"/>
        </a:p>
      </dgm:t>
    </dgm:pt>
    <dgm:pt modelId="{CED5FF55-2925-4367-900C-34C0808E8473}" type="pres">
      <dgm:prSet presAssocID="{0EC7F39F-CDD5-4AB8-9897-2F32F3BAD6B2}" presName="spacerL" presStyleCnt="0"/>
      <dgm:spPr/>
    </dgm:pt>
    <dgm:pt modelId="{22919E88-8C4E-412F-9113-420254C161BA}" type="pres">
      <dgm:prSet presAssocID="{0EC7F39F-CDD5-4AB8-9897-2F32F3BAD6B2}" presName="sibTrans" presStyleLbl="sibTrans2D1" presStyleIdx="0" presStyleCnt="2"/>
      <dgm:spPr/>
      <dgm:t>
        <a:bodyPr/>
        <a:lstStyle/>
        <a:p>
          <a:endParaRPr lang="en-US"/>
        </a:p>
      </dgm:t>
    </dgm:pt>
    <dgm:pt modelId="{C00D817C-D96A-4E69-B1B3-AFAD1AD473AC}" type="pres">
      <dgm:prSet presAssocID="{0EC7F39F-CDD5-4AB8-9897-2F32F3BAD6B2}" presName="spacerR" presStyleCnt="0"/>
      <dgm:spPr/>
    </dgm:pt>
    <dgm:pt modelId="{C0AFF92A-1418-4963-A974-62869691D8CF}" type="pres">
      <dgm:prSet presAssocID="{BB38F1CB-BE06-4FBA-94F0-45314F404B14}" presName="node" presStyleLbl="node1" presStyleIdx="1" presStyleCnt="3">
        <dgm:presLayoutVars>
          <dgm:bulletEnabled val="1"/>
        </dgm:presLayoutVars>
      </dgm:prSet>
      <dgm:spPr/>
      <dgm:t>
        <a:bodyPr/>
        <a:lstStyle/>
        <a:p>
          <a:endParaRPr lang="en-US"/>
        </a:p>
      </dgm:t>
    </dgm:pt>
    <dgm:pt modelId="{9CBA318A-6486-4BAE-A6EA-5B62BB347E7E}" type="pres">
      <dgm:prSet presAssocID="{11CF0268-348E-4A0D-9738-7B86559FAABF}" presName="spacerL" presStyleCnt="0"/>
      <dgm:spPr/>
    </dgm:pt>
    <dgm:pt modelId="{606DDED7-7DC5-44E8-916E-AA97CCE46ADC}" type="pres">
      <dgm:prSet presAssocID="{11CF0268-348E-4A0D-9738-7B86559FAABF}" presName="sibTrans" presStyleLbl="sibTrans2D1" presStyleIdx="1" presStyleCnt="2"/>
      <dgm:spPr/>
      <dgm:t>
        <a:bodyPr/>
        <a:lstStyle/>
        <a:p>
          <a:endParaRPr lang="en-US"/>
        </a:p>
      </dgm:t>
    </dgm:pt>
    <dgm:pt modelId="{219B8E0F-8910-4D69-AC33-4BF089DCFDC2}" type="pres">
      <dgm:prSet presAssocID="{11CF0268-348E-4A0D-9738-7B86559FAABF}" presName="spacerR" presStyleCnt="0"/>
      <dgm:spPr/>
    </dgm:pt>
    <dgm:pt modelId="{AD3CD2E8-F275-492A-B2DC-D349F2DF0CDF}" type="pres">
      <dgm:prSet presAssocID="{25BF6ADD-D0E1-494C-8888-7AD5E52C3FB4}" presName="node" presStyleLbl="node1" presStyleIdx="2" presStyleCnt="3">
        <dgm:presLayoutVars>
          <dgm:bulletEnabled val="1"/>
        </dgm:presLayoutVars>
      </dgm:prSet>
      <dgm:spPr/>
      <dgm:t>
        <a:bodyPr/>
        <a:lstStyle/>
        <a:p>
          <a:endParaRPr lang="en-US"/>
        </a:p>
      </dgm:t>
    </dgm:pt>
  </dgm:ptLst>
  <dgm:cxnLst>
    <dgm:cxn modelId="{2D8AF0E8-75AA-4793-8D17-AF647643DF0F}" type="presOf" srcId="{238010ED-5E3F-4137-AAF1-32419A1858EC}" destId="{DFC5EB55-25ED-419B-BBF0-DD712FF79F9E}" srcOrd="0" destOrd="0" presId="urn:microsoft.com/office/officeart/2005/8/layout/equation1"/>
    <dgm:cxn modelId="{E13FDBE9-70DE-486E-849F-323D16DEF9D9}" srcId="{29CFA878-63A8-4F7D-860A-6FCB4F609E72}" destId="{25BF6ADD-D0E1-494C-8888-7AD5E52C3FB4}" srcOrd="2" destOrd="0" parTransId="{ADF1D5F1-8025-4712-8683-BFBEA1C65847}" sibTransId="{C6E42D77-6936-4FAC-9EC4-4166E40B9BF9}"/>
    <dgm:cxn modelId="{D55F76B6-F8A1-4390-BA6F-5F4A3274C0BF}" srcId="{29CFA878-63A8-4F7D-860A-6FCB4F609E72}" destId="{238010ED-5E3F-4137-AAF1-32419A1858EC}" srcOrd="0" destOrd="0" parTransId="{ACA7355F-6FDF-40A0-86EC-97CC80FCCABC}" sibTransId="{0EC7F39F-CDD5-4AB8-9897-2F32F3BAD6B2}"/>
    <dgm:cxn modelId="{2CF148D5-A4C7-4E5E-B8C0-15B6FF09ACAF}" srcId="{29CFA878-63A8-4F7D-860A-6FCB4F609E72}" destId="{BB38F1CB-BE06-4FBA-94F0-45314F404B14}" srcOrd="1" destOrd="0" parTransId="{6A53A16C-7B60-4484-8053-00ACA2F2F496}" sibTransId="{11CF0268-348E-4A0D-9738-7B86559FAABF}"/>
    <dgm:cxn modelId="{4D398C82-88C8-4900-802A-B28A53DDE321}" type="presOf" srcId="{BB38F1CB-BE06-4FBA-94F0-45314F404B14}" destId="{C0AFF92A-1418-4963-A974-62869691D8CF}" srcOrd="0" destOrd="0" presId="urn:microsoft.com/office/officeart/2005/8/layout/equation1"/>
    <dgm:cxn modelId="{E44A01E3-DABE-4FD9-B801-200063EC179D}" type="presOf" srcId="{0EC7F39F-CDD5-4AB8-9897-2F32F3BAD6B2}" destId="{22919E88-8C4E-412F-9113-420254C161BA}" srcOrd="0" destOrd="0" presId="urn:microsoft.com/office/officeart/2005/8/layout/equation1"/>
    <dgm:cxn modelId="{C40471EC-C6A0-43F2-B71C-06F0F83BB353}" type="presOf" srcId="{29CFA878-63A8-4F7D-860A-6FCB4F609E72}" destId="{C796CF42-0D4C-4EEB-989D-9CFD2F31B39B}" srcOrd="0" destOrd="0" presId="urn:microsoft.com/office/officeart/2005/8/layout/equation1"/>
    <dgm:cxn modelId="{B928E996-4F1C-41AE-9FBA-F2F8A9FD27C8}" type="presOf" srcId="{25BF6ADD-D0E1-494C-8888-7AD5E52C3FB4}" destId="{AD3CD2E8-F275-492A-B2DC-D349F2DF0CDF}" srcOrd="0" destOrd="0" presId="urn:microsoft.com/office/officeart/2005/8/layout/equation1"/>
    <dgm:cxn modelId="{5B4B29EE-4496-4D38-B2BC-395F22CCB8AE}" type="presOf" srcId="{11CF0268-348E-4A0D-9738-7B86559FAABF}" destId="{606DDED7-7DC5-44E8-916E-AA97CCE46ADC}" srcOrd="0" destOrd="0" presId="urn:microsoft.com/office/officeart/2005/8/layout/equation1"/>
    <dgm:cxn modelId="{001D93FB-E0C8-4922-9F33-9BC867006C40}" type="presParOf" srcId="{C796CF42-0D4C-4EEB-989D-9CFD2F31B39B}" destId="{DFC5EB55-25ED-419B-BBF0-DD712FF79F9E}" srcOrd="0" destOrd="0" presId="urn:microsoft.com/office/officeart/2005/8/layout/equation1"/>
    <dgm:cxn modelId="{BD38B433-E7E7-4285-87CD-F738A9648717}" type="presParOf" srcId="{C796CF42-0D4C-4EEB-989D-9CFD2F31B39B}" destId="{CED5FF55-2925-4367-900C-34C0808E8473}" srcOrd="1" destOrd="0" presId="urn:microsoft.com/office/officeart/2005/8/layout/equation1"/>
    <dgm:cxn modelId="{24A5A12C-E9CE-426E-B2CB-ECFF3D39E67D}" type="presParOf" srcId="{C796CF42-0D4C-4EEB-989D-9CFD2F31B39B}" destId="{22919E88-8C4E-412F-9113-420254C161BA}" srcOrd="2" destOrd="0" presId="urn:microsoft.com/office/officeart/2005/8/layout/equation1"/>
    <dgm:cxn modelId="{83E19A98-974B-4365-9936-2DB3608DC280}" type="presParOf" srcId="{C796CF42-0D4C-4EEB-989D-9CFD2F31B39B}" destId="{C00D817C-D96A-4E69-B1B3-AFAD1AD473AC}" srcOrd="3" destOrd="0" presId="urn:microsoft.com/office/officeart/2005/8/layout/equation1"/>
    <dgm:cxn modelId="{8E1F76CB-BA3F-4375-AFF6-F976ECAD5F3B}" type="presParOf" srcId="{C796CF42-0D4C-4EEB-989D-9CFD2F31B39B}" destId="{C0AFF92A-1418-4963-A974-62869691D8CF}" srcOrd="4" destOrd="0" presId="urn:microsoft.com/office/officeart/2005/8/layout/equation1"/>
    <dgm:cxn modelId="{4F45EFB1-8A89-4BF1-A6EF-957355508807}" type="presParOf" srcId="{C796CF42-0D4C-4EEB-989D-9CFD2F31B39B}" destId="{9CBA318A-6486-4BAE-A6EA-5B62BB347E7E}" srcOrd="5" destOrd="0" presId="urn:microsoft.com/office/officeart/2005/8/layout/equation1"/>
    <dgm:cxn modelId="{5EA26F60-C0C6-427F-BF8C-07714DCABD82}" type="presParOf" srcId="{C796CF42-0D4C-4EEB-989D-9CFD2F31B39B}" destId="{606DDED7-7DC5-44E8-916E-AA97CCE46ADC}" srcOrd="6" destOrd="0" presId="urn:microsoft.com/office/officeart/2005/8/layout/equation1"/>
    <dgm:cxn modelId="{681369F4-2B86-453B-AFF7-FE464F5CC8A2}" type="presParOf" srcId="{C796CF42-0D4C-4EEB-989D-9CFD2F31B39B}" destId="{219B8E0F-8910-4D69-AC33-4BF089DCFDC2}" srcOrd="7" destOrd="0" presId="urn:microsoft.com/office/officeart/2005/8/layout/equation1"/>
    <dgm:cxn modelId="{30090702-C0C0-4E92-BFAC-A6374EFEB487}" type="presParOf" srcId="{C796CF42-0D4C-4EEB-989D-9CFD2F31B39B}" destId="{AD3CD2E8-F275-492A-B2DC-D349F2DF0CDF}" srcOrd="8" destOrd="0" presId="urn:microsoft.com/office/officeart/2005/8/layout/equati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336212A-C758-4135-8D13-42053D1B428B}">
      <dsp:nvSpPr>
        <dsp:cNvPr id="0" name=""/>
        <dsp:cNvSpPr/>
      </dsp:nvSpPr>
      <dsp:spPr>
        <a:xfrm>
          <a:off x="462914" y="0"/>
          <a:ext cx="5246370" cy="339447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05EE49-015E-4BC9-8A0A-FA71E2C29FEB}">
      <dsp:nvSpPr>
        <dsp:cNvPr id="0" name=""/>
        <dsp:cNvSpPr/>
      </dsp:nvSpPr>
      <dsp:spPr>
        <a:xfrm>
          <a:off x="3089" y="1018341"/>
          <a:ext cx="148578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Information</a:t>
          </a:r>
          <a:endParaRPr lang="en-US" sz="1600" kern="1200" dirty="0"/>
        </a:p>
      </dsp:txBody>
      <dsp:txXfrm>
        <a:off x="3089" y="1018341"/>
        <a:ext cx="1485788" cy="1357788"/>
      </dsp:txXfrm>
    </dsp:sp>
    <dsp:sp modelId="{60E222FF-7892-49EE-93D0-897AF270BBAF}">
      <dsp:nvSpPr>
        <dsp:cNvPr id="0" name=""/>
        <dsp:cNvSpPr/>
      </dsp:nvSpPr>
      <dsp:spPr>
        <a:xfrm>
          <a:off x="1563166" y="1018341"/>
          <a:ext cx="148578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Referral and Assistance</a:t>
          </a:r>
          <a:endParaRPr lang="en-US" sz="1600" kern="1200" dirty="0"/>
        </a:p>
      </dsp:txBody>
      <dsp:txXfrm>
        <a:off x="1563166" y="1018341"/>
        <a:ext cx="1485788" cy="1357788"/>
      </dsp:txXfrm>
    </dsp:sp>
    <dsp:sp modelId="{4EB12F06-A938-4C17-8A72-ECB9B8408302}">
      <dsp:nvSpPr>
        <dsp:cNvPr id="0" name=""/>
        <dsp:cNvSpPr/>
      </dsp:nvSpPr>
      <dsp:spPr>
        <a:xfrm>
          <a:off x="3123244" y="1018341"/>
          <a:ext cx="148578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Person-Centered Options Counseling</a:t>
          </a:r>
          <a:endParaRPr lang="en-US" sz="1600" kern="1200" dirty="0"/>
        </a:p>
      </dsp:txBody>
      <dsp:txXfrm>
        <a:off x="3123244" y="1018341"/>
        <a:ext cx="1485788" cy="1357788"/>
      </dsp:txXfrm>
    </dsp:sp>
    <dsp:sp modelId="{BCB97B61-2747-4DB9-BA12-5005B3D9F345}">
      <dsp:nvSpPr>
        <dsp:cNvPr id="0" name=""/>
        <dsp:cNvSpPr/>
      </dsp:nvSpPr>
      <dsp:spPr>
        <a:xfrm>
          <a:off x="4683322" y="1018341"/>
          <a:ext cx="148578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Case Management</a:t>
          </a:r>
          <a:endParaRPr lang="en-US" sz="1600" kern="1200" dirty="0"/>
        </a:p>
      </dsp:txBody>
      <dsp:txXfrm>
        <a:off x="4683322" y="1018341"/>
        <a:ext cx="1485788" cy="135778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336212A-C758-4135-8D13-42053D1B428B}">
      <dsp:nvSpPr>
        <dsp:cNvPr id="0" name=""/>
        <dsp:cNvSpPr/>
      </dsp:nvSpPr>
      <dsp:spPr>
        <a:xfrm>
          <a:off x="462914" y="0"/>
          <a:ext cx="5246370" cy="339447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05EE49-015E-4BC9-8A0A-FA71E2C29FEB}">
      <dsp:nvSpPr>
        <dsp:cNvPr id="0" name=""/>
        <dsp:cNvSpPr/>
      </dsp:nvSpPr>
      <dsp:spPr>
        <a:xfrm>
          <a:off x="3089" y="1018341"/>
          <a:ext cx="148578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Information</a:t>
          </a:r>
          <a:endParaRPr lang="en-US" sz="1600" kern="1200" dirty="0"/>
        </a:p>
      </dsp:txBody>
      <dsp:txXfrm>
        <a:off x="3089" y="1018341"/>
        <a:ext cx="1485788" cy="1357788"/>
      </dsp:txXfrm>
    </dsp:sp>
    <dsp:sp modelId="{60E222FF-7892-49EE-93D0-897AF270BBAF}">
      <dsp:nvSpPr>
        <dsp:cNvPr id="0" name=""/>
        <dsp:cNvSpPr/>
      </dsp:nvSpPr>
      <dsp:spPr>
        <a:xfrm>
          <a:off x="1563166" y="1018341"/>
          <a:ext cx="148578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Referral and Assistance</a:t>
          </a:r>
          <a:endParaRPr lang="en-US" sz="1600" kern="1200" dirty="0"/>
        </a:p>
      </dsp:txBody>
      <dsp:txXfrm>
        <a:off x="1563166" y="1018341"/>
        <a:ext cx="1485788" cy="1357788"/>
      </dsp:txXfrm>
    </dsp:sp>
    <dsp:sp modelId="{4EB12F06-A938-4C17-8A72-ECB9B8408302}">
      <dsp:nvSpPr>
        <dsp:cNvPr id="0" name=""/>
        <dsp:cNvSpPr/>
      </dsp:nvSpPr>
      <dsp:spPr>
        <a:xfrm>
          <a:off x="3123244" y="1018341"/>
          <a:ext cx="148578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Person-Centered Options Counseling</a:t>
          </a:r>
          <a:endParaRPr lang="en-US" sz="1600" kern="1200" dirty="0"/>
        </a:p>
      </dsp:txBody>
      <dsp:txXfrm>
        <a:off x="3123244" y="1018341"/>
        <a:ext cx="1485788" cy="1357788"/>
      </dsp:txXfrm>
    </dsp:sp>
    <dsp:sp modelId="{BCB97B61-2747-4DB9-BA12-5005B3D9F345}">
      <dsp:nvSpPr>
        <dsp:cNvPr id="0" name=""/>
        <dsp:cNvSpPr/>
      </dsp:nvSpPr>
      <dsp:spPr>
        <a:xfrm>
          <a:off x="4683322" y="1018341"/>
          <a:ext cx="148578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Case Management</a:t>
          </a:r>
          <a:endParaRPr lang="en-US" sz="1600" kern="1200" dirty="0"/>
        </a:p>
      </dsp:txBody>
      <dsp:txXfrm>
        <a:off x="4683322" y="1018341"/>
        <a:ext cx="1485788" cy="135778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C5EB55-25ED-419B-BBF0-DD712FF79F9E}">
      <dsp:nvSpPr>
        <dsp:cNvPr id="0" name=""/>
        <dsp:cNvSpPr/>
      </dsp:nvSpPr>
      <dsp:spPr>
        <a:xfrm>
          <a:off x="1069" y="1044320"/>
          <a:ext cx="1417059" cy="14170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Person-Centered Assessment</a:t>
          </a:r>
          <a:endParaRPr lang="en-US" sz="1300" kern="1200" dirty="0"/>
        </a:p>
      </dsp:txBody>
      <dsp:txXfrm>
        <a:off x="1069" y="1044320"/>
        <a:ext cx="1417059" cy="1417059"/>
      </dsp:txXfrm>
    </dsp:sp>
    <dsp:sp modelId="{22919E88-8C4E-412F-9113-420254C161BA}">
      <dsp:nvSpPr>
        <dsp:cNvPr id="0" name=""/>
        <dsp:cNvSpPr/>
      </dsp:nvSpPr>
      <dsp:spPr>
        <a:xfrm>
          <a:off x="1533193" y="1341902"/>
          <a:ext cx="821894" cy="821894"/>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1533193" y="1341902"/>
        <a:ext cx="821894" cy="821894"/>
      </dsp:txXfrm>
    </dsp:sp>
    <dsp:sp modelId="{C0AFF92A-1418-4963-A974-62869691D8CF}">
      <dsp:nvSpPr>
        <dsp:cNvPr id="0" name=""/>
        <dsp:cNvSpPr/>
      </dsp:nvSpPr>
      <dsp:spPr>
        <a:xfrm>
          <a:off x="2470153" y="1044320"/>
          <a:ext cx="1417059" cy="14170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Information about Resources and Options</a:t>
          </a:r>
          <a:endParaRPr lang="en-US" sz="1300" kern="1200" dirty="0"/>
        </a:p>
      </dsp:txBody>
      <dsp:txXfrm>
        <a:off x="2470153" y="1044320"/>
        <a:ext cx="1417059" cy="1417059"/>
      </dsp:txXfrm>
    </dsp:sp>
    <dsp:sp modelId="{606DDED7-7DC5-44E8-916E-AA97CCE46ADC}">
      <dsp:nvSpPr>
        <dsp:cNvPr id="0" name=""/>
        <dsp:cNvSpPr/>
      </dsp:nvSpPr>
      <dsp:spPr>
        <a:xfrm>
          <a:off x="4002277" y="1341902"/>
          <a:ext cx="821894" cy="821894"/>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4002277" y="1341902"/>
        <a:ext cx="821894" cy="821894"/>
      </dsp:txXfrm>
    </dsp:sp>
    <dsp:sp modelId="{AD3CD2E8-F275-492A-B2DC-D349F2DF0CDF}">
      <dsp:nvSpPr>
        <dsp:cNvPr id="0" name=""/>
        <dsp:cNvSpPr/>
      </dsp:nvSpPr>
      <dsp:spPr>
        <a:xfrm>
          <a:off x="4939237" y="1044320"/>
          <a:ext cx="1417059" cy="14170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Knowledge Needed for Decision-Making</a:t>
          </a:r>
          <a:endParaRPr lang="en-US" sz="1300" kern="1200" dirty="0"/>
        </a:p>
      </dsp:txBody>
      <dsp:txXfrm>
        <a:off x="4939237" y="1044320"/>
        <a:ext cx="1417059" cy="141705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har char="●"/>
              <a:defRPr sz="1100" b="0" i="0" u="none" strike="noStrike" cap="none"/>
            </a:lvl1pPr>
            <a:lvl2pPr marL="457200" marR="0" lvl="1" indent="0" algn="l" rtl="0">
              <a:spcBef>
                <a:spcPts val="0"/>
              </a:spcBef>
              <a:buChar char="○"/>
              <a:defRPr sz="1100" b="0" i="0" u="none" strike="noStrike" cap="none"/>
            </a:lvl2pPr>
            <a:lvl3pPr marL="914400" marR="0" lvl="2" indent="0" algn="l" rtl="0">
              <a:spcBef>
                <a:spcPts val="0"/>
              </a:spcBef>
              <a:buChar char="■"/>
              <a:defRPr sz="1100" b="0" i="0" u="none" strike="noStrike" cap="none"/>
            </a:lvl3pPr>
            <a:lvl4pPr marL="1371600" marR="0" lvl="3" indent="0" algn="l" rtl="0">
              <a:spcBef>
                <a:spcPts val="0"/>
              </a:spcBef>
              <a:buChar char="●"/>
              <a:defRPr sz="1100" b="0" i="0" u="none" strike="noStrike" cap="none"/>
            </a:lvl4pPr>
            <a:lvl5pPr marL="1828800" marR="0" lvl="4" indent="0" algn="l" rtl="0">
              <a:spcBef>
                <a:spcPts val="0"/>
              </a:spcBef>
              <a:buChar char="○"/>
              <a:defRPr sz="1100" b="0" i="0" u="none" strike="noStrike" cap="none"/>
            </a:lvl5pPr>
            <a:lvl6pPr marL="2286000" marR="0" lvl="5" indent="0" algn="l" rtl="0">
              <a:spcBef>
                <a:spcPts val="0"/>
              </a:spcBef>
              <a:buChar char="■"/>
              <a:defRPr sz="1100" b="0" i="0" u="none" strike="noStrike" cap="none"/>
            </a:lvl6pPr>
            <a:lvl7pPr marL="2743200" marR="0" lvl="6" indent="0" algn="l" rtl="0">
              <a:spcBef>
                <a:spcPts val="0"/>
              </a:spcBef>
              <a:buChar char="●"/>
              <a:defRPr sz="1100" b="0" i="0" u="none" strike="noStrike" cap="none"/>
            </a:lvl7pPr>
            <a:lvl8pPr marL="3200400" marR="0" lvl="7" indent="0" algn="l" rtl="0">
              <a:spcBef>
                <a:spcPts val="0"/>
              </a:spcBef>
              <a:buChar char="○"/>
              <a:defRPr sz="1100" b="0" i="0" u="none" strike="noStrike" cap="none"/>
            </a:lvl8pPr>
            <a:lvl9pPr marL="3657600" marR="0" lvl="8" indent="0" algn="l" rtl="0">
              <a:spcBef>
                <a:spcPts val="0"/>
              </a:spcBef>
              <a:buChar char="■"/>
              <a:defRPr sz="1100" b="0" i="0" u="none" strike="noStrike" cap="none"/>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airs.org/i4a/pages/index.cfm?pageid=1"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airs.org/i4a/pages/index.cfm?pageid=3310"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adrcoforegon.org/consite/"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stage.oregon.gov/dhs/SENIORS-DISABILITIES/SUA/Pages/index.aspx" TargetMode="External"/><Relationship Id="rId5" Type="http://schemas.openxmlformats.org/officeDocument/2006/relationships/hyperlink" Target="https://nwd.acl.gov/" TargetMode="External"/><Relationship Id="rId4" Type="http://schemas.openxmlformats.org/officeDocument/2006/relationships/hyperlink" Target="http://www.nasuad.org/initiatives/information-and-referralassistance/ira-training"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6" name="Shape 11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8" name="Shape 16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r>
              <a:rPr lang="en"/>
              <a:t>Discuss coverage for unrepresented areas</a:t>
            </a:r>
          </a:p>
          <a:p>
            <a:pPr marL="0" marR="0" lvl="0" indent="0" algn="l" rtl="0">
              <a:spcBef>
                <a:spcPts val="0"/>
              </a:spcBef>
              <a:buSzPct val="25000"/>
              <a:buFont typeface="Arial"/>
              <a:buNone/>
            </a:pPr>
            <a:r>
              <a:rPr lang="en"/>
              <a:t>EOCIL helps Mid-Columbia, LILA helps NW, UVDN helps South Coast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3" name="Shape 17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0" name="Shape 18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r>
              <a:rPr lang="en" sz="1100" b="0" i="0" u="none" strike="noStrike" cap="none"/>
              <a:t>A solution to a complicated system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6" name="Shape 18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SzPct val="25000"/>
              <a:buFont typeface="Arial"/>
              <a:buNone/>
            </a:pPr>
            <a:r>
              <a:rPr lang="en" sz="1100" b="0" i="0" u="none" strike="noStrike" cap="none"/>
              <a:t>O4AD Created ADRC Regions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2" name="Shape 19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2" name="Shape 2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8" name="Shape 21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4" name="Shape 22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36" name="Shape 23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hlink"/>
              </a:buClr>
              <a:buSzPct val="25000"/>
              <a:buFont typeface="Arial"/>
              <a:buNone/>
            </a:pPr>
            <a:r>
              <a:rPr lang="en" sz="1100" b="0" i="0" u="sng" strike="noStrike" cap="none">
                <a:solidFill>
                  <a:schemeClr val="hlink"/>
                </a:solidFill>
                <a:hlinkClick r:id="rId3"/>
              </a:rPr>
              <a:t>http://www.airs.org/i4a/pages/index.cfm?pageid=1</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 name="Shape 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38714575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45" name="Shape 24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3" name="Shape 25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lnSpc>
                <a:spcPct val="115000"/>
              </a:lnSpc>
              <a:spcBef>
                <a:spcPts val="0"/>
              </a:spcBef>
              <a:spcAft>
                <a:spcPts val="0"/>
              </a:spcAft>
              <a:buClr>
                <a:schemeClr val="dk2"/>
              </a:buClr>
              <a:buSzPct val="25000"/>
              <a:buFont typeface="Open Sans"/>
              <a:buNone/>
            </a:pPr>
            <a:r>
              <a:rPr lang="en" sz="1200" b="0" i="0" u="none" strike="noStrike" cap="none">
                <a:solidFill>
                  <a:schemeClr val="dk2"/>
                </a:solidFill>
                <a:latin typeface="Open Sans"/>
                <a:ea typeface="Open Sans"/>
                <a:cs typeface="Open Sans"/>
                <a:sym typeface="Open Sans"/>
              </a:rPr>
              <a:t>* The I&amp;R service maintains accurate, comprehensive, unbiased information about the health and human services available in their community. </a:t>
            </a:r>
            <a:br>
              <a:rPr lang="en" sz="1200" b="0" i="0" u="none" strike="noStrike" cap="none">
                <a:solidFill>
                  <a:schemeClr val="dk2"/>
                </a:solidFill>
                <a:latin typeface="Open Sans"/>
                <a:ea typeface="Open Sans"/>
                <a:cs typeface="Open Sans"/>
                <a:sym typeface="Open Sans"/>
              </a:rPr>
            </a:br>
            <a:r>
              <a:rPr lang="en" sz="1200" b="0" i="0" u="none" strike="noStrike" cap="none">
                <a:solidFill>
                  <a:schemeClr val="dk2"/>
                </a:solidFill>
                <a:latin typeface="Open Sans"/>
                <a:ea typeface="Open Sans"/>
                <a:cs typeface="Open Sans"/>
                <a:sym typeface="Open Sans"/>
              </a:rPr>
              <a:t>* The I&amp;R service provides confidential and/or anonymous access to information. </a:t>
            </a:r>
            <a:br>
              <a:rPr lang="en" sz="1200" b="0" i="0" u="none" strike="noStrike" cap="none">
                <a:solidFill>
                  <a:schemeClr val="dk2"/>
                </a:solidFill>
                <a:latin typeface="Open Sans"/>
                <a:ea typeface="Open Sans"/>
                <a:cs typeface="Open Sans"/>
                <a:sym typeface="Open Sans"/>
              </a:rPr>
            </a:br>
            <a:r>
              <a:rPr lang="en" sz="1200" b="0" i="0" u="none" strike="noStrike" cap="none">
                <a:solidFill>
                  <a:schemeClr val="dk2"/>
                </a:solidFill>
                <a:latin typeface="Open Sans"/>
                <a:ea typeface="Open Sans"/>
                <a:cs typeface="Open Sans"/>
                <a:sym typeface="Open Sans"/>
              </a:rPr>
              <a:t>* The I&amp;R service provides assessment and assistance based on the inquirer’s need(s). </a:t>
            </a:r>
            <a:br>
              <a:rPr lang="en" sz="1200" b="0" i="0" u="none" strike="noStrike" cap="none">
                <a:solidFill>
                  <a:schemeClr val="dk2"/>
                </a:solidFill>
                <a:latin typeface="Open Sans"/>
                <a:ea typeface="Open Sans"/>
                <a:cs typeface="Open Sans"/>
                <a:sym typeface="Open Sans"/>
              </a:rPr>
            </a:br>
            <a:r>
              <a:rPr lang="en" sz="1200" b="0" i="0" u="none" strike="noStrike" cap="none">
                <a:solidFill>
                  <a:schemeClr val="dk2"/>
                </a:solidFill>
                <a:latin typeface="Open Sans"/>
                <a:ea typeface="Open Sans"/>
                <a:cs typeface="Open Sans"/>
                <a:sym typeface="Open Sans"/>
              </a:rPr>
              <a:t>* The I&amp;R service provides barrier-free access to information. </a:t>
            </a:r>
            <a:br>
              <a:rPr lang="en" sz="1200" b="0" i="0" u="none" strike="noStrike" cap="none">
                <a:solidFill>
                  <a:schemeClr val="dk2"/>
                </a:solidFill>
                <a:latin typeface="Open Sans"/>
                <a:ea typeface="Open Sans"/>
                <a:cs typeface="Open Sans"/>
                <a:sym typeface="Open Sans"/>
              </a:rPr>
            </a:br>
            <a:r>
              <a:rPr lang="en" sz="1200" b="0" i="0" u="none" strike="noStrike" cap="none">
                <a:solidFill>
                  <a:schemeClr val="dk2"/>
                </a:solidFill>
                <a:latin typeface="Open Sans"/>
                <a:ea typeface="Open Sans"/>
                <a:cs typeface="Open Sans"/>
                <a:sym typeface="Open Sans"/>
              </a:rPr>
              <a:t>* The I&amp;R service recognizes the inquirer’s right to self-determination. </a:t>
            </a:r>
            <a:br>
              <a:rPr lang="en" sz="1200" b="0" i="0" u="none" strike="noStrike" cap="none">
                <a:solidFill>
                  <a:schemeClr val="dk2"/>
                </a:solidFill>
                <a:latin typeface="Open Sans"/>
                <a:ea typeface="Open Sans"/>
                <a:cs typeface="Open Sans"/>
                <a:sym typeface="Open Sans"/>
              </a:rPr>
            </a:br>
            <a:r>
              <a:rPr lang="en" sz="1200" b="0" i="0" u="none" strike="noStrike" cap="none">
                <a:solidFill>
                  <a:schemeClr val="dk2"/>
                </a:solidFill>
                <a:latin typeface="Open Sans"/>
                <a:ea typeface="Open Sans"/>
                <a:cs typeface="Open Sans"/>
                <a:sym typeface="Open Sans"/>
              </a:rPr>
              <a:t>* The I&amp;R service provides an appropriate level of support in obtaining services. </a:t>
            </a:r>
            <a:br>
              <a:rPr lang="en" sz="1200" b="0" i="0" u="none" strike="noStrike" cap="none">
                <a:solidFill>
                  <a:schemeClr val="dk2"/>
                </a:solidFill>
                <a:latin typeface="Open Sans"/>
                <a:ea typeface="Open Sans"/>
                <a:cs typeface="Open Sans"/>
                <a:sym typeface="Open Sans"/>
              </a:rPr>
            </a:br>
            <a:r>
              <a:rPr lang="en" sz="1200" b="0" i="0" u="none" strike="noStrike" cap="none">
                <a:solidFill>
                  <a:schemeClr val="dk2"/>
                </a:solidFill>
                <a:latin typeface="Open Sans"/>
                <a:ea typeface="Open Sans"/>
                <a:cs typeface="Open Sans"/>
                <a:sym typeface="Open Sans"/>
              </a:rPr>
              <a:t>* The I&amp;R service assures that inquirers are empowered to the extent possible. </a:t>
            </a:r>
            <a:br>
              <a:rPr lang="en" sz="1200" b="0" i="0" u="none" strike="noStrike" cap="none">
                <a:solidFill>
                  <a:schemeClr val="dk2"/>
                </a:solidFill>
                <a:latin typeface="Open Sans"/>
                <a:ea typeface="Open Sans"/>
                <a:cs typeface="Open Sans"/>
                <a:sym typeface="Open Sans"/>
              </a:rPr>
            </a:br>
            <a:r>
              <a:rPr lang="en" sz="1200" b="0" i="0" u="none" strike="noStrike" cap="none">
                <a:solidFill>
                  <a:schemeClr val="dk2"/>
                </a:solidFill>
                <a:latin typeface="Open Sans"/>
                <a:ea typeface="Open Sans"/>
                <a:cs typeface="Open Sans"/>
                <a:sym typeface="Open Sans"/>
              </a:rPr>
              <a:t>* The I&amp;R service assures that inquirers have the opportunity to access the most appropriate I&amp;R service available in the system.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61" name="Shape 26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69" name="Shape 26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Shape 2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77" name="Shape 27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SzPct val="25000"/>
              <a:buFont typeface="Arial"/>
              <a:buNone/>
            </a:pPr>
            <a:r>
              <a:rPr lang="en" sz="1100" b="0" i="0" u="none" strike="noStrike" cap="none"/>
              <a:t>AIRS Certification information: </a:t>
            </a:r>
            <a:r>
              <a:rPr lang="en" sz="1100" b="0" i="0" u="sng" strike="noStrike" cap="none">
                <a:solidFill>
                  <a:schemeClr val="hlink"/>
                </a:solidFill>
                <a:hlinkClick r:id="rId3"/>
              </a:rPr>
              <a:t>http://www.airs.org/i4a/pages/index.cfm?pageid=3310</a:t>
            </a:r>
          </a:p>
          <a:p>
            <a:pPr marL="0" marR="0" lvl="0" indent="0" algn="l" rtl="0">
              <a:spcBef>
                <a:spcPts val="0"/>
              </a:spcBef>
              <a:spcAft>
                <a:spcPts val="0"/>
              </a:spcAft>
              <a:buSzPct val="25000"/>
              <a:buFont typeface="Arial"/>
              <a:buNone/>
            </a:pPr>
            <a:r>
              <a:rPr lang="en" sz="1100" b="0" i="0" u="none" strike="noStrike" cap="none"/>
              <a:t>CRS — Certification for Resource Specialists (This is designed for practitioners who maintain databases of resources for the communities they serve and have expertise in the gathering, organizing, indexing and dissemination of information about programs/services and the organizations that provide them)</a:t>
            </a:r>
          </a:p>
          <a:p>
            <a:pPr marL="0" marR="0" lvl="0" indent="0" algn="l" rtl="0">
              <a:spcBef>
                <a:spcPts val="0"/>
              </a:spcBef>
              <a:spcAft>
                <a:spcPts val="0"/>
              </a:spcAft>
              <a:buSzPct val="25000"/>
              <a:buFont typeface="Arial"/>
              <a:buNone/>
            </a:pPr>
            <a:endParaRPr sz="1100" b="0" i="0" u="none" strike="noStrike" cap="none"/>
          </a:p>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499203E4-0152-434F-87B3-5895F2721EA6}" type="slidenum">
              <a:rPr lang="en-US" smtClean="0"/>
              <a:pPr>
                <a:defRPr/>
              </a:pPr>
              <a:t>25</a:t>
            </a:fld>
            <a:endParaRPr lang="en-US" dirty="0"/>
          </a:p>
        </p:txBody>
      </p:sp>
    </p:spTree>
    <p:extLst>
      <p:ext uri="{BB962C8B-B14F-4D97-AF65-F5344CB8AC3E}">
        <p14:creationId xmlns:p14="http://schemas.microsoft.com/office/powerpoint/2010/main" xmlns="" val="267860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a:buFont typeface="Calibri" pitchFamily="34" charset="0"/>
              <a:buAutoNum type="arabicPeriod"/>
            </a:pPr>
            <a:r>
              <a:rPr lang="en-US" smtClean="0"/>
              <a:t>This is Oregon’s definition  of how OC applies to us. (there are also federal and national definitions).</a:t>
            </a:r>
          </a:p>
          <a:p>
            <a:pPr marL="228600" indent="-228600">
              <a:buFont typeface="Calibri" pitchFamily="34" charset="0"/>
              <a:buAutoNum type="arabicPeriod"/>
            </a:pPr>
            <a:r>
              <a:rPr lang="en-US" smtClean="0"/>
              <a:t>Read definition.</a:t>
            </a:r>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1230BF5C-03B3-4603-9B2B-2E76E5C8497F}" type="slidenum">
              <a:rPr lang="en-US" smtClean="0"/>
              <a:pPr>
                <a:defRPr/>
              </a:pPr>
              <a:t>26</a:t>
            </a:fld>
            <a:endParaRPr lang="en-US" dirty="0"/>
          </a:p>
        </p:txBody>
      </p:sp>
    </p:spTree>
    <p:extLst>
      <p:ext uri="{BB962C8B-B14F-4D97-AF65-F5344CB8AC3E}">
        <p14:creationId xmlns:p14="http://schemas.microsoft.com/office/powerpoint/2010/main" xmlns="" val="3655909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1.   Go through each point on the slide.</a:t>
            </a:r>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6B6D7E1F-2FAC-44A6-983B-C0DFF4D74BA4}" type="slidenum">
              <a:rPr lang="en-US" smtClean="0"/>
              <a:pPr>
                <a:defRPr/>
              </a:pPr>
              <a:t>27</a:t>
            </a:fld>
            <a:endParaRPr lang="en-US" dirty="0"/>
          </a:p>
        </p:txBody>
      </p:sp>
    </p:spTree>
    <p:extLst>
      <p:ext uri="{BB962C8B-B14F-4D97-AF65-F5344CB8AC3E}">
        <p14:creationId xmlns:p14="http://schemas.microsoft.com/office/powerpoint/2010/main" xmlns="" val="2498385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1. Go over each point.</a:t>
            </a:r>
          </a:p>
          <a:p>
            <a:r>
              <a:rPr lang="en-US" smtClean="0"/>
              <a:t>2. Can ask participants if they can think of any other benefits.</a:t>
            </a:r>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376FCD87-2662-486A-9C22-CCFD2E829C02}" type="slidenum">
              <a:rPr lang="en-US" smtClean="0"/>
              <a:pPr>
                <a:defRPr/>
              </a:pPr>
              <a:t>28</a:t>
            </a:fld>
            <a:endParaRPr lang="en-US" dirty="0"/>
          </a:p>
        </p:txBody>
      </p:sp>
    </p:spTree>
    <p:extLst>
      <p:ext uri="{BB962C8B-B14F-4D97-AF65-F5344CB8AC3E}">
        <p14:creationId xmlns:p14="http://schemas.microsoft.com/office/powerpoint/2010/main" xmlns="" val="9149956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10:15-10:25 (10 min) Slide 24-25</a:t>
            </a:r>
          </a:p>
          <a:p>
            <a:pPr>
              <a:defRPr/>
            </a:pPr>
            <a:endParaRPr lang="en-US" dirty="0"/>
          </a:p>
          <a:p>
            <a:pPr marL="228600" indent="-228600">
              <a:buFontTx/>
              <a:buAutoNum type="arabicPeriod"/>
              <a:defRPr/>
            </a:pPr>
            <a:r>
              <a:rPr lang="en-US" dirty="0" smtClean="0"/>
              <a:t>Ask participants: What are the elements  in I&amp;R? What is involved in I&amp;A?</a:t>
            </a:r>
          </a:p>
          <a:p>
            <a:pPr marL="228600" indent="-228600">
              <a:buFontTx/>
              <a:buAutoNum type="arabicPeriod"/>
              <a:defRPr/>
            </a:pPr>
            <a:r>
              <a:rPr lang="en-US" dirty="0" smtClean="0"/>
              <a:t>Explain that OC goes beyond this. Review slide and go to next slide of continuum. </a:t>
            </a:r>
          </a:p>
          <a:p>
            <a:pPr>
              <a:defRPr/>
            </a:pPr>
            <a:endParaRPr lang="en-US" dirty="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E23BE01E-1577-4E6F-92BB-2F0DED6C93FE}" type="slidenum">
              <a:rPr lang="en-US" smtClean="0"/>
              <a:pPr>
                <a:defRPr/>
              </a:pPr>
              <a:t>29</a:t>
            </a:fld>
            <a:endParaRPr lang="en-US" dirty="0"/>
          </a:p>
        </p:txBody>
      </p:sp>
    </p:spTree>
    <p:extLst>
      <p:ext uri="{BB962C8B-B14F-4D97-AF65-F5344CB8AC3E}">
        <p14:creationId xmlns:p14="http://schemas.microsoft.com/office/powerpoint/2010/main" xmlns="" val="22823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r>
              <a:rPr lang="en" sz="1100" b="0" i="0" u="none" strike="noStrike" cap="none"/>
              <a:t>We are one of 8 states who got a grant to pilot the ADRC since 2012 to pull together standards and best practices. They will be pulling recommendations together to create a handbook for other states.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1. Refer Participants to Continuum handout</a:t>
            </a:r>
          </a:p>
          <a:p>
            <a:pPr>
              <a:defRPr/>
            </a:pPr>
            <a:r>
              <a:rPr lang="en-US" dirty="0" smtClean="0"/>
              <a:t>2. Explain that the continuum is a flow of service that sometimes does not have hard, clear lines. This is a way to begin to identify when you are moving from one type of </a:t>
            </a:r>
            <a:r>
              <a:rPr lang="en-US" dirty="0"/>
              <a:t>s</a:t>
            </a:r>
            <a:r>
              <a:rPr lang="en-US" dirty="0" smtClean="0"/>
              <a:t>ervice to another.</a:t>
            </a:r>
          </a:p>
          <a:p>
            <a:pPr marL="342900" indent="-342900">
              <a:buFont typeface="+mj-lt"/>
              <a:buAutoNum type="arabicParenR"/>
              <a:defRPr/>
            </a:pPr>
            <a:r>
              <a:rPr lang="en-US" b="1" dirty="0" smtClean="0"/>
              <a:t>Information and Referral</a:t>
            </a:r>
            <a:r>
              <a:rPr lang="en-US" dirty="0" smtClean="0"/>
              <a:t>: Brief encounter; Consumer knows what they want; Information given</a:t>
            </a:r>
          </a:p>
          <a:p>
            <a:pPr marL="342900" indent="-342900">
              <a:buFont typeface="+mj-lt"/>
              <a:buAutoNum type="arabicParenR"/>
              <a:defRPr/>
            </a:pPr>
            <a:r>
              <a:rPr lang="en-US" b="1" dirty="0" smtClean="0"/>
              <a:t>Information and Assistance</a:t>
            </a:r>
            <a:r>
              <a:rPr lang="en-US" dirty="0" smtClean="0"/>
              <a:t>:</a:t>
            </a:r>
            <a:r>
              <a:rPr lang="en-US" dirty="0"/>
              <a:t> </a:t>
            </a:r>
            <a:r>
              <a:rPr lang="en-US" dirty="0" smtClean="0"/>
              <a:t>Brief encounter;</a:t>
            </a:r>
            <a:r>
              <a:rPr lang="en-US" dirty="0"/>
              <a:t> </a:t>
            </a:r>
            <a:r>
              <a:rPr lang="en-US" dirty="0" smtClean="0"/>
              <a:t>Consumer may need help identifying what they want; Information given </a:t>
            </a:r>
          </a:p>
          <a:p>
            <a:pPr marL="342900" indent="-342900">
              <a:buFont typeface="+mj-lt"/>
              <a:buAutoNum type="arabicParenR"/>
              <a:defRPr/>
            </a:pPr>
            <a:r>
              <a:rPr lang="en-US" b="1" dirty="0" smtClean="0"/>
              <a:t>Options Counseling</a:t>
            </a:r>
            <a:r>
              <a:rPr lang="en-US" dirty="0" smtClean="0"/>
              <a:t>:</a:t>
            </a:r>
            <a:r>
              <a:rPr lang="en-US" dirty="0"/>
              <a:t> </a:t>
            </a:r>
            <a:r>
              <a:rPr lang="en-US" dirty="0" smtClean="0"/>
              <a:t>Longer or multiple encounters;</a:t>
            </a:r>
            <a:r>
              <a:rPr lang="en-US" dirty="0"/>
              <a:t> </a:t>
            </a:r>
            <a:r>
              <a:rPr lang="en-US" dirty="0" smtClean="0"/>
              <a:t>Assessment of strengths, resources and needs;</a:t>
            </a:r>
            <a:r>
              <a:rPr lang="en-US" dirty="0"/>
              <a:t> </a:t>
            </a:r>
            <a:r>
              <a:rPr lang="en-US" dirty="0" smtClean="0"/>
              <a:t>Decision making support; Follow-up</a:t>
            </a:r>
          </a:p>
          <a:p>
            <a:pPr marL="342900" indent="-342900">
              <a:buFont typeface="+mj-lt"/>
              <a:buAutoNum type="arabicParenR"/>
              <a:defRPr/>
            </a:pPr>
            <a:r>
              <a:rPr lang="en-US" b="1" dirty="0" smtClean="0"/>
              <a:t>Case Management</a:t>
            </a:r>
            <a:r>
              <a:rPr lang="en-US" dirty="0" smtClean="0"/>
              <a:t>:</a:t>
            </a:r>
            <a:r>
              <a:rPr lang="en-US" dirty="0"/>
              <a:t> </a:t>
            </a:r>
            <a:r>
              <a:rPr lang="en-US" dirty="0" smtClean="0"/>
              <a:t>On-going relationship and support;</a:t>
            </a:r>
            <a:r>
              <a:rPr lang="en-US" dirty="0"/>
              <a:t> </a:t>
            </a:r>
            <a:r>
              <a:rPr lang="en-US" dirty="0" smtClean="0"/>
              <a:t>Active assistance with access to resources; Monitoring of consumer needs over time </a:t>
            </a:r>
          </a:p>
          <a:p>
            <a:pPr>
              <a:defRPr/>
            </a:pPr>
            <a:r>
              <a:rPr lang="en-US" dirty="0" smtClean="0"/>
              <a:t>3. Ask participants if they have any questions.</a:t>
            </a:r>
          </a:p>
          <a:p>
            <a:pPr lvl="1">
              <a:defRPr/>
            </a:pPr>
            <a:endParaRPr lang="en-US" sz="1400" dirty="0" smtClean="0"/>
          </a:p>
          <a:p>
            <a:pPr lvl="1">
              <a:defRPr/>
            </a:pPr>
            <a:endParaRPr lang="en-US" sz="1400" dirty="0" smtClean="0"/>
          </a:p>
          <a:p>
            <a:pPr>
              <a:defRPr/>
            </a:pPr>
            <a:endParaRPr lang="en-US" dirty="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B905C87F-6CD3-4389-8DC6-410001742974}" type="slidenum">
              <a:rPr lang="en-US" smtClean="0"/>
              <a:pPr>
                <a:defRPr/>
              </a:pPr>
              <a:t>30</a:t>
            </a:fld>
            <a:endParaRPr lang="en-US" dirty="0"/>
          </a:p>
        </p:txBody>
      </p:sp>
    </p:spTree>
    <p:extLst>
      <p:ext uri="{BB962C8B-B14F-4D97-AF65-F5344CB8AC3E}">
        <p14:creationId xmlns:p14="http://schemas.microsoft.com/office/powerpoint/2010/main" xmlns="" val="6375321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 name="Notes Placeholder 2"/>
          <p:cNvSpPr>
            <a:spLocks noGrp="1"/>
          </p:cNvSpPr>
          <p:nvPr>
            <p:ph type="body" idx="1"/>
          </p:nvPr>
        </p:nvSpPr>
        <p:spPr>
          <a:xfrm>
            <a:off x="686421" y="4429906"/>
            <a:ext cx="5485158" cy="4114487"/>
          </a:xfrm>
        </p:spPr>
        <p:txBody>
          <a:bodyPr/>
          <a:lstStyle/>
          <a:p>
            <a:pPr>
              <a:defRPr/>
            </a:pPr>
            <a:r>
              <a:rPr lang="en-US" dirty="0" smtClean="0"/>
              <a:t>11:25-11:45 (20 minutes) Slides 28-33</a:t>
            </a:r>
          </a:p>
          <a:p>
            <a:pPr>
              <a:defRPr/>
            </a:pPr>
            <a:endParaRPr lang="en-US" dirty="0"/>
          </a:p>
          <a:p>
            <a:pPr marL="228600" indent="-228600">
              <a:buFontTx/>
              <a:buAutoNum type="arabicPeriod"/>
              <a:defRPr/>
            </a:pPr>
            <a:r>
              <a:rPr lang="en-US" dirty="0" smtClean="0"/>
              <a:t>Options Counseling is based in guiding values that are reflected in all aspects of practice.</a:t>
            </a:r>
          </a:p>
          <a:p>
            <a:pPr marL="685800" lvl="1" indent="-228600">
              <a:buFont typeface="+mj-lt"/>
              <a:buAutoNum type="arabicParenR"/>
              <a:defRPr/>
            </a:pPr>
            <a:r>
              <a:rPr lang="en-US" b="1" dirty="0" smtClean="0"/>
              <a:t>Relationship Based</a:t>
            </a:r>
            <a:r>
              <a:rPr lang="en-US" dirty="0" smtClean="0"/>
              <a:t>: This is about really getting to know the person and understanding what they need, what their strengths and resources are, and what will really fit with their preferences and life.</a:t>
            </a:r>
          </a:p>
          <a:p>
            <a:pPr marL="685800" lvl="1" indent="-228600">
              <a:buFont typeface="+mj-lt"/>
              <a:buAutoNum type="arabicParenR"/>
              <a:defRPr/>
            </a:pPr>
            <a:r>
              <a:rPr lang="en-US" b="1" dirty="0" smtClean="0"/>
              <a:t>Empowering Personal Choice</a:t>
            </a:r>
            <a:r>
              <a:rPr lang="en-US" dirty="0" smtClean="0"/>
              <a:t>: OC is about using your skills to help consumers make their own choices and decisions about what they want to do to meet their current and long term needs.</a:t>
            </a:r>
          </a:p>
          <a:p>
            <a:pPr marL="685800" lvl="1" indent="-228600">
              <a:buFont typeface="+mj-lt"/>
              <a:buAutoNum type="arabicParenR"/>
              <a:defRPr/>
            </a:pPr>
            <a:r>
              <a:rPr lang="en-US" b="1" dirty="0" smtClean="0"/>
              <a:t>Facilitating Connection to Resources</a:t>
            </a:r>
            <a:r>
              <a:rPr lang="en-US" dirty="0" smtClean="0"/>
              <a:t>: Options Counselors bring a knowledge of resources that consumers can use to inform their choices and planning.</a:t>
            </a:r>
          </a:p>
          <a:p>
            <a:pPr marL="228600" indent="-228600">
              <a:buFontTx/>
              <a:buAutoNum type="arabicPeriod"/>
              <a:defRPr/>
            </a:pPr>
            <a:endParaRPr lang="en-US" dirty="0"/>
          </a:p>
          <a:p>
            <a:pPr marL="228600" indent="-228600">
              <a:buFontTx/>
              <a:buAutoNum type="arabicPeriod"/>
              <a:defRPr/>
            </a:pPr>
            <a:r>
              <a:rPr lang="en-US" dirty="0" smtClean="0"/>
              <a:t>Wrap-up before lunch: If you have time, quickly summarize what you have covered this morning and ask if there are any remaining questions or comments.</a:t>
            </a:r>
          </a:p>
          <a:p>
            <a:pPr>
              <a:defRPr/>
            </a:pPr>
            <a:endParaRPr lang="en-US" dirty="0" smtClean="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7D517DBF-8377-4C36-ABBA-BF9C57658C6D}" type="slidenum">
              <a:rPr lang="en-US" smtClean="0"/>
              <a:pPr>
                <a:defRPr/>
              </a:pPr>
              <a:t>31</a:t>
            </a:fld>
            <a:endParaRPr lang="en-US" dirty="0"/>
          </a:p>
        </p:txBody>
      </p:sp>
    </p:spTree>
    <p:extLst>
      <p:ext uri="{BB962C8B-B14F-4D97-AF65-F5344CB8AC3E}">
        <p14:creationId xmlns:p14="http://schemas.microsoft.com/office/powerpoint/2010/main" xmlns="" val="14807470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a:buFont typeface="Calibri" pitchFamily="34" charset="0"/>
              <a:buAutoNum type="arabicPeriod"/>
            </a:pPr>
            <a:r>
              <a:rPr lang="en-US" smtClean="0"/>
              <a:t>Trainer explains: OC broadens the definition of who we serve. OC is available to any adult with disabilities who is over 18 years old, and to all older adults and their families regardless of income.</a:t>
            </a:r>
          </a:p>
          <a:p>
            <a:pPr marL="228600" indent="-228600">
              <a:buFont typeface="Calibri" pitchFamily="34" charset="0"/>
              <a:buAutoNum type="arabicPeriod"/>
            </a:pPr>
            <a:r>
              <a:rPr lang="en-US" smtClean="0"/>
              <a:t>Explain that historically OAA served only people over 60.</a:t>
            </a:r>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7D5E197E-60A3-4B07-A562-8A994C9EEF9D}" type="slidenum">
              <a:rPr lang="en-US" smtClean="0"/>
              <a:pPr>
                <a:defRPr/>
              </a:pPr>
              <a:t>32</a:t>
            </a:fld>
            <a:endParaRPr lang="en-US" dirty="0"/>
          </a:p>
        </p:txBody>
      </p:sp>
    </p:spTree>
    <p:extLst>
      <p:ext uri="{BB962C8B-B14F-4D97-AF65-F5344CB8AC3E}">
        <p14:creationId xmlns:p14="http://schemas.microsoft.com/office/powerpoint/2010/main" xmlns="" val="8031950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9113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1.   OC may occur in a variety of settings, depending on the need of the consumer.</a:t>
            </a:r>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750EEF27-436C-4FA2-93F9-666353018485}" type="slidenum">
              <a:rPr lang="en-US" smtClean="0"/>
              <a:pPr>
                <a:defRPr/>
              </a:pPr>
              <a:t>33</a:t>
            </a:fld>
            <a:endParaRPr lang="en-US" dirty="0"/>
          </a:p>
        </p:txBody>
      </p:sp>
    </p:spTree>
    <p:extLst>
      <p:ext uri="{BB962C8B-B14F-4D97-AF65-F5344CB8AC3E}">
        <p14:creationId xmlns:p14="http://schemas.microsoft.com/office/powerpoint/2010/main" xmlns="" val="7949327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 name="Notes Placeholder 2"/>
          <p:cNvSpPr>
            <a:spLocks noGrp="1"/>
          </p:cNvSpPr>
          <p:nvPr>
            <p:ph type="body" idx="1"/>
          </p:nvPr>
        </p:nvSpPr>
        <p:spPr/>
        <p:txBody>
          <a:bodyPr/>
          <a:lstStyle/>
          <a:p>
            <a:pPr marL="365760" indent="-256032" eaLnBrk="1" fontAlgn="auto" hangingPunct="1">
              <a:spcAft>
                <a:spcPts val="0"/>
              </a:spcAft>
              <a:defRPr/>
            </a:pPr>
            <a:r>
              <a:rPr lang="en-US" dirty="0" smtClean="0">
                <a:cs typeface="Arial" pitchFamily="34" charset="0"/>
              </a:rPr>
              <a:t>1. Refer participants to Trainer-only copy of “Timing for Options Counseling Scenarios’ and briefly explain the timing of OC for each.</a:t>
            </a:r>
          </a:p>
          <a:p>
            <a:pPr marL="822960" lvl="1" indent="-256032" eaLnBrk="1" fontAlgn="auto" hangingPunct="1">
              <a:spcAft>
                <a:spcPts val="0"/>
              </a:spcAft>
              <a:defRPr/>
            </a:pPr>
            <a:r>
              <a:rPr lang="en-US" dirty="0" smtClean="0">
                <a:cs typeface="Arial" pitchFamily="34" charset="0"/>
              </a:rPr>
              <a:t>a. When an individual has immediate or short range long-term care needs.</a:t>
            </a:r>
          </a:p>
          <a:p>
            <a:pPr marL="1428750" lvl="2" indent="-514350" eaLnBrk="1" fontAlgn="auto" hangingPunct="1">
              <a:spcBef>
                <a:spcPts val="324"/>
              </a:spcBef>
              <a:spcAft>
                <a:spcPts val="0"/>
              </a:spcAft>
              <a:buFont typeface="Wingdings" pitchFamily="2" charset="2"/>
              <a:buChar char="Ø"/>
              <a:defRPr/>
            </a:pPr>
            <a:r>
              <a:rPr lang="en-US" dirty="0" smtClean="0">
                <a:cs typeface="Arial" pitchFamily="34" charset="0"/>
              </a:rPr>
              <a:t>Story of Ms. Apple</a:t>
            </a:r>
          </a:p>
          <a:p>
            <a:pPr lvl="2" eaLnBrk="1" fontAlgn="auto" hangingPunct="1">
              <a:spcBef>
                <a:spcPts val="324"/>
              </a:spcBef>
              <a:spcAft>
                <a:spcPts val="0"/>
              </a:spcAft>
              <a:defRPr/>
            </a:pPr>
            <a:endParaRPr lang="en-US" dirty="0" smtClean="0">
              <a:cs typeface="Arial" pitchFamily="34" charset="0"/>
            </a:endParaRPr>
          </a:p>
          <a:p>
            <a:pPr lvl="1" eaLnBrk="1" fontAlgn="auto" hangingPunct="1">
              <a:spcBef>
                <a:spcPts val="324"/>
              </a:spcBef>
              <a:spcAft>
                <a:spcPts val="0"/>
              </a:spcAft>
              <a:defRPr/>
            </a:pPr>
            <a:r>
              <a:rPr lang="en-US" dirty="0" smtClean="0">
                <a:cs typeface="Arial" pitchFamily="34" charset="0"/>
              </a:rPr>
              <a:t>   b. Prior to Hospital or Long-term Care discharge</a:t>
            </a:r>
          </a:p>
          <a:p>
            <a:pPr marL="1428750" lvl="2" indent="-514350" eaLnBrk="1" fontAlgn="auto" hangingPunct="1">
              <a:spcBef>
                <a:spcPts val="324"/>
              </a:spcBef>
              <a:spcAft>
                <a:spcPts val="0"/>
              </a:spcAft>
              <a:buFont typeface="Wingdings" pitchFamily="2" charset="2"/>
              <a:buChar char="Ø"/>
              <a:defRPr/>
            </a:pPr>
            <a:r>
              <a:rPr lang="en-US" dirty="0" smtClean="0">
                <a:cs typeface="Arial" pitchFamily="34" charset="0"/>
              </a:rPr>
              <a:t>Story of Ms. Berry</a:t>
            </a:r>
          </a:p>
          <a:p>
            <a:pPr lvl="2" eaLnBrk="1" fontAlgn="auto" hangingPunct="1">
              <a:spcBef>
                <a:spcPts val="324"/>
              </a:spcBef>
              <a:spcAft>
                <a:spcPts val="0"/>
              </a:spcAft>
              <a:defRPr/>
            </a:pPr>
            <a:endParaRPr lang="en-US" dirty="0" smtClean="0">
              <a:cs typeface="Arial" pitchFamily="34" charset="0"/>
            </a:endParaRPr>
          </a:p>
          <a:p>
            <a:pPr marL="1028700" lvl="1" indent="-514350" eaLnBrk="1" fontAlgn="auto" hangingPunct="1">
              <a:spcAft>
                <a:spcPts val="0"/>
              </a:spcAft>
              <a:defRPr/>
            </a:pPr>
            <a:r>
              <a:rPr lang="en-US" dirty="0" smtClean="0">
                <a:cs typeface="Arial" pitchFamily="34" charset="0"/>
              </a:rPr>
              <a:t>c.  When a family caregiver needs help to continue providing care.</a:t>
            </a:r>
          </a:p>
          <a:p>
            <a:pPr marL="1428750" lvl="2" indent="-514350" eaLnBrk="1" fontAlgn="auto" hangingPunct="1">
              <a:spcBef>
                <a:spcPts val="324"/>
              </a:spcBef>
              <a:spcAft>
                <a:spcPts val="0"/>
              </a:spcAft>
              <a:buFont typeface="Wingdings" pitchFamily="2" charset="2"/>
              <a:buChar char="Ø"/>
              <a:defRPr/>
            </a:pPr>
            <a:r>
              <a:rPr lang="en-US" dirty="0" smtClean="0">
                <a:cs typeface="Arial" pitchFamily="34" charset="0"/>
              </a:rPr>
              <a:t>Story of Ms. Jones</a:t>
            </a:r>
          </a:p>
          <a:p>
            <a:pPr lvl="2" eaLnBrk="1" fontAlgn="auto" hangingPunct="1">
              <a:spcBef>
                <a:spcPts val="324"/>
              </a:spcBef>
              <a:spcAft>
                <a:spcPts val="0"/>
              </a:spcAft>
              <a:defRPr/>
            </a:pPr>
            <a:endParaRPr lang="en-US" dirty="0" smtClean="0">
              <a:cs typeface="Arial" pitchFamily="34" charset="0"/>
            </a:endParaRPr>
          </a:p>
          <a:p>
            <a:pPr marL="1028700" lvl="1" indent="-514350" eaLnBrk="1" fontAlgn="auto" hangingPunct="1">
              <a:spcAft>
                <a:spcPts val="0"/>
              </a:spcAft>
              <a:defRPr/>
            </a:pPr>
            <a:r>
              <a:rPr lang="en-US" dirty="0" smtClean="0">
                <a:cs typeface="Arial" pitchFamily="34" charset="0"/>
              </a:rPr>
              <a:t>d. When a long distance caregiver has concerns about the increased frailty or care needs of a loved one.</a:t>
            </a:r>
          </a:p>
          <a:p>
            <a:pPr marL="1428750" lvl="2" indent="-514350" eaLnBrk="1" fontAlgn="auto" hangingPunct="1">
              <a:spcBef>
                <a:spcPts val="324"/>
              </a:spcBef>
              <a:spcAft>
                <a:spcPts val="0"/>
              </a:spcAft>
              <a:buFont typeface="Wingdings" pitchFamily="2" charset="2"/>
              <a:buChar char="Ø"/>
              <a:defRPr/>
            </a:pPr>
            <a:r>
              <a:rPr lang="en-US" dirty="0" smtClean="0">
                <a:cs typeface="Arial" pitchFamily="34" charset="0"/>
              </a:rPr>
              <a:t>Story of Mr. Johnson</a:t>
            </a:r>
          </a:p>
          <a:p>
            <a:pPr>
              <a:defRPr/>
            </a:pPr>
            <a:endParaRPr lang="en-US" dirty="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3671D01F-6D6B-4427-BEE1-CACE7B821837}" type="slidenum">
              <a:rPr lang="en-US" smtClean="0"/>
              <a:pPr>
                <a:defRPr/>
              </a:pPr>
              <a:t>34</a:t>
            </a:fld>
            <a:endParaRPr lang="en-US" dirty="0"/>
          </a:p>
        </p:txBody>
      </p:sp>
    </p:spTree>
    <p:extLst>
      <p:ext uri="{BB962C8B-B14F-4D97-AF65-F5344CB8AC3E}">
        <p14:creationId xmlns:p14="http://schemas.microsoft.com/office/powerpoint/2010/main" xmlns="" val="39704882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95234" name="Notes Placeholder 2"/>
          <p:cNvSpPr>
            <a:spLocks noGrp="1"/>
          </p:cNvSpPr>
          <p:nvPr>
            <p:ph type="body" idx="1"/>
          </p:nvPr>
        </p:nvSpPr>
        <p:spPr bwMode="auto">
          <a:xfrm>
            <a:off x="686421" y="4354956"/>
            <a:ext cx="5485158" cy="4114487"/>
          </a:xfrm>
          <a:noFill/>
        </p:spPr>
        <p:txBody>
          <a:bodyPr wrap="square" numCol="1" anchor="t" anchorCtr="0" compatLnSpc="1">
            <a:prstTxWarp prst="textNoShape">
              <a:avLst/>
            </a:prstTxWarp>
          </a:bodyPr>
          <a:lstStyle/>
          <a:p>
            <a:pPr marL="228600" indent="-228600">
              <a:buFont typeface="Calibri" pitchFamily="34" charset="0"/>
              <a:buAutoNum type="arabicPeriod"/>
            </a:pPr>
            <a:r>
              <a:rPr lang="en-US" dirty="0" smtClean="0"/>
              <a:t>Trainer explains: OC provides a person-centered approach to assessing a consumer’s needs, information about relevant resources for the consumer to consider, and skillful guidance to help consumers make decisions that will work for them</a:t>
            </a:r>
          </a:p>
          <a:p>
            <a:pPr marL="228600" indent="-228600">
              <a:buFont typeface="Calibri" pitchFamily="34" charset="0"/>
              <a:buAutoNum type="arabicPeriod"/>
            </a:pPr>
            <a:r>
              <a:rPr lang="en-US" dirty="0" smtClean="0"/>
              <a:t>Show Thin Edge of Dignity you</a:t>
            </a:r>
            <a:r>
              <a:rPr lang="en-US" baseline="0" dirty="0" smtClean="0"/>
              <a:t> tube video and talk about “Important to and important for”</a:t>
            </a:r>
            <a:endParaRPr lang="en-US" dirty="0" smtClean="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415AB511-1067-4C70-A97B-A7645B518E4C}" type="slidenum">
              <a:rPr lang="en-US" smtClean="0"/>
              <a:pPr>
                <a:defRPr/>
              </a:pPr>
              <a:t>35</a:t>
            </a:fld>
            <a:endParaRPr lang="en-US" dirty="0"/>
          </a:p>
        </p:txBody>
      </p:sp>
    </p:spTree>
    <p:extLst>
      <p:ext uri="{BB962C8B-B14F-4D97-AF65-F5344CB8AC3E}">
        <p14:creationId xmlns:p14="http://schemas.microsoft.com/office/powerpoint/2010/main" xmlns="" val="12005156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 name="Notes Placeholder 2"/>
          <p:cNvSpPr>
            <a:spLocks noGrp="1"/>
          </p:cNvSpPr>
          <p:nvPr>
            <p:ph type="body" idx="1"/>
          </p:nvPr>
        </p:nvSpPr>
        <p:spPr/>
        <p:txBody>
          <a:bodyPr/>
          <a:lstStyle/>
          <a:p>
            <a:pPr marL="228600" indent="-228600">
              <a:buFontTx/>
              <a:buAutoNum type="arabicPeriod"/>
              <a:defRPr/>
            </a:pPr>
            <a:r>
              <a:rPr lang="en-US" dirty="0" smtClean="0"/>
              <a:t>Go through each bullet</a:t>
            </a:r>
          </a:p>
          <a:p>
            <a:pPr marL="685800" lvl="1" indent="-228600">
              <a:buFont typeface="+mj-lt"/>
              <a:buAutoNum type="arabicParenR"/>
              <a:defRPr/>
            </a:pPr>
            <a:r>
              <a:rPr lang="en-US" dirty="0" smtClean="0"/>
              <a:t>Relationship is key to understanding</a:t>
            </a:r>
          </a:p>
          <a:p>
            <a:pPr marL="685800" lvl="1" indent="-228600">
              <a:buFont typeface="+mj-lt"/>
              <a:buAutoNum type="arabicParenR"/>
              <a:defRPr/>
            </a:pPr>
            <a:r>
              <a:rPr lang="en-US" dirty="0" smtClean="0"/>
              <a:t>Along with knowing your local resources, there is a state-wide resource data base to refer to as you help consumers and/or family members.</a:t>
            </a:r>
          </a:p>
          <a:p>
            <a:pPr marL="685800" lvl="1" indent="-228600">
              <a:buFont typeface="+mj-lt"/>
              <a:buAutoNum type="arabicParenR"/>
              <a:defRPr/>
            </a:pPr>
            <a:r>
              <a:rPr lang="en-US" dirty="0" smtClean="0"/>
              <a:t>Last two bullets: Can read these as self-evident</a:t>
            </a:r>
          </a:p>
          <a:p>
            <a:pPr lvl="1">
              <a:defRPr/>
            </a:pPr>
            <a:endParaRPr lang="en-US" dirty="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F98E5AD3-15FD-4D25-BAE6-7954C0B54263}" type="slidenum">
              <a:rPr lang="en-US" smtClean="0"/>
              <a:pPr>
                <a:defRPr/>
              </a:pPr>
              <a:t>36</a:t>
            </a:fld>
            <a:endParaRPr lang="en-US" dirty="0"/>
          </a:p>
        </p:txBody>
      </p:sp>
    </p:spTree>
    <p:extLst>
      <p:ext uri="{BB962C8B-B14F-4D97-AF65-F5344CB8AC3E}">
        <p14:creationId xmlns:p14="http://schemas.microsoft.com/office/powerpoint/2010/main" xmlns="" val="13376818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12:45-12:50 (5 minutes)</a:t>
            </a:r>
          </a:p>
          <a:p>
            <a:pPr marL="228600" indent="-228600">
              <a:buFontTx/>
              <a:buAutoNum type="arabicPeriod"/>
              <a:defRPr/>
            </a:pPr>
            <a:r>
              <a:rPr lang="en-US" dirty="0" smtClean="0"/>
              <a:t>Trainer explains: Administration on Aging designated these 6 competencies for OC.  </a:t>
            </a:r>
          </a:p>
          <a:p>
            <a:pPr marL="228600" indent="-228600">
              <a:buFontTx/>
              <a:buAutoNum type="arabicPeriod"/>
              <a:defRPr/>
            </a:pPr>
            <a:r>
              <a:rPr lang="en-US" dirty="0" smtClean="0"/>
              <a:t>Read them and explain that you will be going though each one in more detail.</a:t>
            </a:r>
            <a:endParaRPr lang="en-US" dirty="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21E2EB8D-DC07-4454-AD78-040E0A698D74}" type="slidenum">
              <a:rPr lang="en-US" smtClean="0"/>
              <a:pPr>
                <a:defRPr/>
              </a:pPr>
              <a:t>37</a:t>
            </a:fld>
            <a:endParaRPr lang="en-US" dirty="0"/>
          </a:p>
        </p:txBody>
      </p:sp>
    </p:spTree>
    <p:extLst>
      <p:ext uri="{BB962C8B-B14F-4D97-AF65-F5344CB8AC3E}">
        <p14:creationId xmlns:p14="http://schemas.microsoft.com/office/powerpoint/2010/main" xmlns="" val="21588689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36194"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a:buFontTx/>
              <a:buAutoNum type="arabicPeriod"/>
            </a:pPr>
            <a:r>
              <a:rPr lang="en-US" smtClean="0"/>
              <a:t>Trainer explains that the OC process requires using the skills, knowledge and self-awareness to support the consumer in making their own informed decisions.</a:t>
            </a:r>
          </a:p>
          <a:p>
            <a:pPr marL="228600" indent="-228600">
              <a:buFontTx/>
              <a:buAutoNum type="arabicPeriod"/>
            </a:pPr>
            <a:r>
              <a:rPr lang="en-US" smtClean="0"/>
              <a:t>Trainer stresses that the OC role is to bring our best work forward to address consumer’s needs and goals. The consumer is in charge of decisions made.</a:t>
            </a:r>
          </a:p>
          <a:p>
            <a:pPr marL="228600" indent="-228600">
              <a:buFont typeface="Calibri" pitchFamily="34" charset="0"/>
              <a:buAutoNum type="arabicPeriod"/>
            </a:pPr>
            <a:r>
              <a:rPr lang="en-US" smtClean="0"/>
              <a:t> Letting go of the outcome refers to the dilemma helpers have when consumers    make decisions that seem to be poor ones.</a:t>
            </a:r>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835DD3CA-0049-49F6-B369-1AA79ADB62E2}" type="slidenum">
              <a:rPr lang="en-US" smtClean="0"/>
              <a:pPr>
                <a:defRPr/>
              </a:pPr>
              <a:t>38</a:t>
            </a:fld>
            <a:endParaRPr lang="en-US" dirty="0"/>
          </a:p>
        </p:txBody>
      </p:sp>
    </p:spTree>
    <p:extLst>
      <p:ext uri="{BB962C8B-B14F-4D97-AF65-F5344CB8AC3E}">
        <p14:creationId xmlns:p14="http://schemas.microsoft.com/office/powerpoint/2010/main" xmlns="" val="24367711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9:30-9:40 (10 min) Slides 9 and 10</a:t>
            </a:r>
          </a:p>
          <a:p>
            <a:pPr marL="228600" indent="-228600">
              <a:buFontTx/>
              <a:buAutoNum type="arabicPeriod"/>
              <a:defRPr/>
            </a:pPr>
            <a:r>
              <a:rPr lang="en-US" dirty="0" smtClean="0"/>
              <a:t>Trainer explains: this is an overview of the basic purpose of evaluation. As we implement OC, we want to make sure staff have what they need to do their jobs well, and consumers are experiencing the values and person-centered decision-making support that is the core of the OC process.</a:t>
            </a:r>
          </a:p>
          <a:p>
            <a:pPr marL="228600" indent="-228600">
              <a:buFontTx/>
              <a:buAutoNum type="arabicPeriod"/>
              <a:defRPr/>
            </a:pPr>
            <a:r>
              <a:rPr lang="en-US" dirty="0" smtClean="0"/>
              <a:t>Then review each point on the slide.</a:t>
            </a:r>
          </a:p>
          <a:p>
            <a:pPr>
              <a:defRPr/>
            </a:pPr>
            <a:endParaRPr lang="en-US" dirty="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9821336A-2F67-41C4-92D8-1843FC2D624C}" type="slidenum">
              <a:rPr lang="en-US" smtClean="0"/>
              <a:pPr>
                <a:defRPr/>
              </a:pPr>
              <a:t>39</a:t>
            </a:fld>
            <a:endParaRPr lang="en-US" dirty="0"/>
          </a:p>
        </p:txBody>
      </p:sp>
    </p:spTree>
    <p:extLst>
      <p:ext uri="{BB962C8B-B14F-4D97-AF65-F5344CB8AC3E}">
        <p14:creationId xmlns:p14="http://schemas.microsoft.com/office/powerpoint/2010/main" xmlns="" val="1272707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9" name="Shape 12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r>
              <a:rPr lang="en" sz="1100" b="0" i="0" u="none" strike="noStrike" cap="none"/>
              <a:t>See OAA Fast Facts handout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4:00-4:10 (10 minutes) Slides 60-63</a:t>
            </a:r>
          </a:p>
          <a:p>
            <a:pPr marL="228600" indent="-228600">
              <a:buFont typeface="+mj-lt"/>
              <a:buAutoNum type="arabicPeriod"/>
              <a:defRPr/>
            </a:pPr>
            <a:r>
              <a:rPr lang="en-US" dirty="0" smtClean="0"/>
              <a:t>Trainer introduces that now we will be summarizing and wrapping up the day’s work.</a:t>
            </a:r>
          </a:p>
          <a:p>
            <a:pPr marL="228600" indent="-228600">
              <a:buFontTx/>
              <a:buAutoNum type="arabicPeriod"/>
              <a:defRPr/>
            </a:pPr>
            <a:r>
              <a:rPr lang="en-US" dirty="0" smtClean="0"/>
              <a:t>Read slide 60 and point out that this emphasizes the who person-centered and empowering foundation of OC.</a:t>
            </a:r>
          </a:p>
          <a:p>
            <a:pPr marL="228600" indent="-228600">
              <a:buFontTx/>
              <a:buAutoNum type="arabicPeriod"/>
              <a:defRPr/>
            </a:pPr>
            <a:endParaRPr lang="en-US" dirty="0"/>
          </a:p>
        </p:txBody>
      </p:sp>
      <p:sp>
        <p:nvSpPr>
          <p:cNvPr id="4" name="Slide Number Placeholder 3"/>
          <p:cNvSpPr>
            <a:spLocks noGrp="1"/>
          </p:cNvSpPr>
          <p:nvPr>
            <p:ph type="sldNum" sz="quarter" idx="5"/>
          </p:nvPr>
        </p:nvSpPr>
        <p:spPr>
          <a:xfrm>
            <a:off x="3884028" y="8684926"/>
            <a:ext cx="2972421" cy="457513"/>
          </a:xfrm>
          <a:prstGeom prst="rect">
            <a:avLst/>
          </a:prstGeom>
        </p:spPr>
        <p:txBody>
          <a:bodyPr/>
          <a:lstStyle/>
          <a:p>
            <a:pPr>
              <a:defRPr/>
            </a:pPr>
            <a:fld id="{DE30CF11-4DBE-4529-B5AD-C162A38C68A9}" type="slidenum">
              <a:rPr lang="en-US" smtClean="0"/>
              <a:pPr>
                <a:defRPr/>
              </a:pPr>
              <a:t>40</a:t>
            </a:fld>
            <a:endParaRPr lang="en-US" dirty="0"/>
          </a:p>
        </p:txBody>
      </p:sp>
    </p:spTree>
    <p:extLst>
      <p:ext uri="{BB962C8B-B14F-4D97-AF65-F5344CB8AC3E}">
        <p14:creationId xmlns:p14="http://schemas.microsoft.com/office/powerpoint/2010/main" xmlns="" val="12772369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Shape 2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86" name="Shape 28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spcAft>
                <a:spcPts val="0"/>
              </a:spcAft>
              <a:buClr>
                <a:schemeClr val="hlink"/>
              </a:buClr>
              <a:buSzPct val="25000"/>
              <a:buFont typeface="Arial"/>
              <a:buNone/>
            </a:pPr>
            <a:r>
              <a:rPr lang="en" sz="1100" b="0" i="0" u="sng" strike="noStrike" cap="none">
                <a:solidFill>
                  <a:schemeClr val="hlink"/>
                </a:solidFill>
                <a:hlinkClick r:id="rId3"/>
              </a:rPr>
              <a:t>https://adrcoforegon.org/consite/</a:t>
            </a:r>
          </a:p>
          <a:p>
            <a:pPr marL="0" marR="0" lvl="0" indent="0" algn="l" rtl="0">
              <a:spcBef>
                <a:spcPts val="0"/>
              </a:spcBef>
              <a:spcAft>
                <a:spcPts val="0"/>
              </a:spcAft>
              <a:buClr>
                <a:schemeClr val="hlink"/>
              </a:buClr>
              <a:buSzPct val="25000"/>
              <a:buFont typeface="Arial"/>
              <a:buNone/>
            </a:pPr>
            <a:r>
              <a:rPr lang="en" sz="1100" b="0" i="0" u="sng" strike="noStrike" cap="none">
                <a:solidFill>
                  <a:schemeClr val="hlink"/>
                </a:solidFill>
                <a:hlinkClick r:id="rId4"/>
              </a:rPr>
              <a:t>http://www.nasuad.org/initiatives/information-and-referralassistance/ira-training</a:t>
            </a:r>
          </a:p>
          <a:p>
            <a:pPr marL="0" marR="0" lvl="0" indent="0" algn="l" rtl="0">
              <a:spcBef>
                <a:spcPts val="0"/>
              </a:spcBef>
              <a:spcAft>
                <a:spcPts val="0"/>
              </a:spcAft>
              <a:buClr>
                <a:schemeClr val="hlink"/>
              </a:buClr>
              <a:buSzPct val="25000"/>
              <a:buFont typeface="Arial"/>
              <a:buNone/>
            </a:pPr>
            <a:r>
              <a:rPr lang="en" sz="1100" b="0" i="0" u="sng" strike="noStrike" cap="none">
                <a:solidFill>
                  <a:schemeClr val="hlink"/>
                </a:solidFill>
                <a:hlinkClick r:id="rId5"/>
              </a:rPr>
              <a:t>https://nwd.acl.gov/</a:t>
            </a:r>
          </a:p>
          <a:p>
            <a:pPr marL="0" marR="0" lvl="0" indent="0" algn="l" rtl="0">
              <a:spcBef>
                <a:spcPts val="0"/>
              </a:spcBef>
              <a:buClr>
                <a:schemeClr val="hlink"/>
              </a:buClr>
              <a:buSzPct val="25000"/>
              <a:buFont typeface="Arial"/>
              <a:buNone/>
            </a:pPr>
            <a:r>
              <a:rPr lang="en" sz="1100" b="0" i="0" u="sng" strike="noStrike" cap="none">
                <a:solidFill>
                  <a:schemeClr val="hlink"/>
                </a:solidFill>
                <a:hlinkClick r:id="rId6"/>
              </a:rPr>
              <a:t>https://www.oregon.gov/DHS/SENIORS-DISABILITIES/SUA/Pages/index.aspx</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8" name="Shape 19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r>
              <a:rPr lang="en" dirty="0" smtClean="0"/>
              <a:t>It’s not brick</a:t>
            </a:r>
            <a:r>
              <a:rPr lang="en" baseline="0" dirty="0" smtClean="0"/>
              <a:t> and mortar, it’s a philosophy.</a:t>
            </a:r>
            <a:endParaRPr lang="en" dirty="0" smtClean="0"/>
          </a:p>
          <a:p>
            <a:pPr marL="0" marR="0" lvl="0" indent="0" algn="l" rtl="0">
              <a:spcBef>
                <a:spcPts val="0"/>
              </a:spcBef>
              <a:buSzPct val="25000"/>
              <a:buFont typeface="Arial"/>
              <a:buNone/>
            </a:pPr>
            <a:r>
              <a:rPr lang="en" dirty="0" smtClean="0"/>
              <a:t>Do </a:t>
            </a:r>
            <a:r>
              <a:rPr lang="en" dirty="0"/>
              <a:t>these look familiar? They are very similar to the core services included in the OAA, and offered by AAAs and CILs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3" name="Shape 14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r>
              <a:rPr lang="en" sz="1100" b="0" i="0" u="none" strike="noStrike" cap="none"/>
              <a:t>file:///C:/Users/hansonle/Downloads/AAA's%20map%206-08.pdf</a:t>
            </a:r>
          </a:p>
          <a:p>
            <a:pPr marL="0" marR="0" lvl="0" indent="0" algn="l" rtl="0">
              <a:spcBef>
                <a:spcPts val="0"/>
              </a:spcBef>
              <a:buSzPct val="25000"/>
              <a:buFont typeface="Arial"/>
              <a:buNone/>
            </a:pPr>
            <a:r>
              <a:rPr lang="en">
                <a:highlight>
                  <a:srgbClr val="FFFF00"/>
                </a:highlight>
              </a:rPr>
              <a:t>Update map</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6" name="Shape 15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cxnSp>
        <p:nvCxnSpPr>
          <p:cNvPr id="10" name="Shape 10"/>
          <p:cNvCxnSpPr/>
          <p:nvPr/>
        </p:nvCxnSpPr>
        <p:spPr>
          <a:xfrm>
            <a:off x="4278300" y="2751161"/>
            <a:ext cx="587400" cy="0"/>
          </a:xfrm>
          <a:prstGeom prst="straightConnector1">
            <a:avLst/>
          </a:prstGeom>
          <a:noFill/>
          <a:ln w="76200" cap="flat" cmpd="sng">
            <a:solidFill>
              <a:schemeClr val="dk1"/>
            </a:solidFill>
            <a:prstDash val="solid"/>
            <a:round/>
            <a:headEnd type="none" w="med" len="med"/>
            <a:tailEnd type="none" w="med" len="med"/>
          </a:ln>
        </p:spPr>
      </p:cxnSp>
      <p:sp>
        <p:nvSpPr>
          <p:cNvPr id="11" name="Shape 11"/>
          <p:cNvSpPr txBox="1">
            <a:spLocks noGrp="1"/>
          </p:cNvSpPr>
          <p:nvPr>
            <p:ph type="ctrTitle"/>
          </p:nvPr>
        </p:nvSpPr>
        <p:spPr>
          <a:xfrm>
            <a:off x="311700" y="595975"/>
            <a:ext cx="8520599" cy="1957799"/>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accent3"/>
              </a:buClr>
              <a:buFont typeface="Alfa Slab One"/>
              <a:buNone/>
              <a:defRPr sz="5400" b="0" i="0" u="none" strike="noStrike" cap="none">
                <a:solidFill>
                  <a:schemeClr val="accent3"/>
                </a:solidFill>
                <a:latin typeface="Alfa Slab One"/>
                <a:ea typeface="Alfa Slab One"/>
                <a:cs typeface="Alfa Slab One"/>
                <a:sym typeface="Alfa Slab One"/>
              </a:defRPr>
            </a:lvl1pPr>
            <a:lvl2pPr lvl="1" indent="0" algn="ctr">
              <a:spcBef>
                <a:spcPts val="0"/>
              </a:spcBef>
              <a:buClr>
                <a:schemeClr val="accent3"/>
              </a:buClr>
              <a:buFont typeface="Alfa Slab One"/>
              <a:buNone/>
              <a:defRPr sz="5400">
                <a:solidFill>
                  <a:schemeClr val="accent3"/>
                </a:solidFill>
                <a:latin typeface="Alfa Slab One"/>
                <a:ea typeface="Alfa Slab One"/>
                <a:cs typeface="Alfa Slab One"/>
                <a:sym typeface="Alfa Slab One"/>
              </a:defRPr>
            </a:lvl2pPr>
            <a:lvl3pPr lvl="2" indent="0" algn="ctr">
              <a:spcBef>
                <a:spcPts val="0"/>
              </a:spcBef>
              <a:buClr>
                <a:schemeClr val="accent3"/>
              </a:buClr>
              <a:buFont typeface="Alfa Slab One"/>
              <a:buNone/>
              <a:defRPr sz="5400">
                <a:solidFill>
                  <a:schemeClr val="accent3"/>
                </a:solidFill>
                <a:latin typeface="Alfa Slab One"/>
                <a:ea typeface="Alfa Slab One"/>
                <a:cs typeface="Alfa Slab One"/>
                <a:sym typeface="Alfa Slab One"/>
              </a:defRPr>
            </a:lvl3pPr>
            <a:lvl4pPr lvl="3" indent="0" algn="ctr">
              <a:spcBef>
                <a:spcPts val="0"/>
              </a:spcBef>
              <a:buClr>
                <a:schemeClr val="accent3"/>
              </a:buClr>
              <a:buFont typeface="Alfa Slab One"/>
              <a:buNone/>
              <a:defRPr sz="5400">
                <a:solidFill>
                  <a:schemeClr val="accent3"/>
                </a:solidFill>
                <a:latin typeface="Alfa Slab One"/>
                <a:ea typeface="Alfa Slab One"/>
                <a:cs typeface="Alfa Slab One"/>
                <a:sym typeface="Alfa Slab One"/>
              </a:defRPr>
            </a:lvl4pPr>
            <a:lvl5pPr lvl="4" indent="0" algn="ctr">
              <a:spcBef>
                <a:spcPts val="0"/>
              </a:spcBef>
              <a:buClr>
                <a:schemeClr val="accent3"/>
              </a:buClr>
              <a:buFont typeface="Alfa Slab One"/>
              <a:buNone/>
              <a:defRPr sz="5400">
                <a:solidFill>
                  <a:schemeClr val="accent3"/>
                </a:solidFill>
                <a:latin typeface="Alfa Slab One"/>
                <a:ea typeface="Alfa Slab One"/>
                <a:cs typeface="Alfa Slab One"/>
                <a:sym typeface="Alfa Slab One"/>
              </a:defRPr>
            </a:lvl5pPr>
            <a:lvl6pPr lvl="5" indent="0" algn="ctr">
              <a:spcBef>
                <a:spcPts val="0"/>
              </a:spcBef>
              <a:buClr>
                <a:schemeClr val="accent3"/>
              </a:buClr>
              <a:buFont typeface="Alfa Slab One"/>
              <a:buNone/>
              <a:defRPr sz="5400">
                <a:solidFill>
                  <a:schemeClr val="accent3"/>
                </a:solidFill>
                <a:latin typeface="Alfa Slab One"/>
                <a:ea typeface="Alfa Slab One"/>
                <a:cs typeface="Alfa Slab One"/>
                <a:sym typeface="Alfa Slab One"/>
              </a:defRPr>
            </a:lvl6pPr>
            <a:lvl7pPr lvl="6" indent="0" algn="ctr">
              <a:spcBef>
                <a:spcPts val="0"/>
              </a:spcBef>
              <a:buClr>
                <a:schemeClr val="accent3"/>
              </a:buClr>
              <a:buFont typeface="Alfa Slab One"/>
              <a:buNone/>
              <a:defRPr sz="5400">
                <a:solidFill>
                  <a:schemeClr val="accent3"/>
                </a:solidFill>
                <a:latin typeface="Alfa Slab One"/>
                <a:ea typeface="Alfa Slab One"/>
                <a:cs typeface="Alfa Slab One"/>
                <a:sym typeface="Alfa Slab One"/>
              </a:defRPr>
            </a:lvl7pPr>
            <a:lvl8pPr lvl="7" indent="0" algn="ctr">
              <a:spcBef>
                <a:spcPts val="0"/>
              </a:spcBef>
              <a:buClr>
                <a:schemeClr val="accent3"/>
              </a:buClr>
              <a:buFont typeface="Alfa Slab One"/>
              <a:buNone/>
              <a:defRPr sz="5400">
                <a:solidFill>
                  <a:schemeClr val="accent3"/>
                </a:solidFill>
                <a:latin typeface="Alfa Slab One"/>
                <a:ea typeface="Alfa Slab One"/>
                <a:cs typeface="Alfa Slab One"/>
                <a:sym typeface="Alfa Slab One"/>
              </a:defRPr>
            </a:lvl8pPr>
            <a:lvl9pPr lvl="8" indent="0" algn="ctr">
              <a:spcBef>
                <a:spcPts val="0"/>
              </a:spcBef>
              <a:buClr>
                <a:schemeClr val="accent3"/>
              </a:buClr>
              <a:buFont typeface="Alfa Slab One"/>
              <a:buNone/>
              <a:defRPr sz="5400">
                <a:solidFill>
                  <a:schemeClr val="accent3"/>
                </a:solidFill>
                <a:latin typeface="Alfa Slab One"/>
                <a:ea typeface="Alfa Slab One"/>
                <a:cs typeface="Alfa Slab One"/>
                <a:sym typeface="Alfa Slab One"/>
              </a:defRPr>
            </a:lvl9pPr>
          </a:lstStyle>
          <a:p>
            <a:endParaRPr/>
          </a:p>
        </p:txBody>
      </p:sp>
      <p:sp>
        <p:nvSpPr>
          <p:cNvPr id="12" name="Shape 12"/>
          <p:cNvSpPr txBox="1">
            <a:spLocks noGrp="1"/>
          </p:cNvSpPr>
          <p:nvPr>
            <p:ph type="subTitle" idx="1"/>
          </p:nvPr>
        </p:nvSpPr>
        <p:spPr>
          <a:xfrm>
            <a:off x="311700" y="3165823"/>
            <a:ext cx="8520599" cy="733499"/>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chemeClr val="dk2"/>
              </a:buClr>
              <a:buFont typeface="Proxima Nova"/>
              <a:buNone/>
              <a:defRPr sz="2400" b="0" i="0" u="none" strike="noStrike" cap="none">
                <a:solidFill>
                  <a:schemeClr val="dk2"/>
                </a:solidFill>
                <a:latin typeface="Proxima Nova"/>
                <a:ea typeface="Proxima Nova"/>
                <a:cs typeface="Proxima Nova"/>
                <a:sym typeface="Proxima Nova"/>
              </a:defRPr>
            </a:lvl1pPr>
            <a:lvl2pPr marL="457200" marR="0" lvl="1" indent="0" algn="ctr" rtl="0">
              <a:lnSpc>
                <a:spcPct val="100000"/>
              </a:lnSpc>
              <a:spcBef>
                <a:spcPts val="0"/>
              </a:spcBef>
              <a:spcAft>
                <a:spcPts val="0"/>
              </a:spcAft>
              <a:buClr>
                <a:schemeClr val="dk2"/>
              </a:buClr>
              <a:buFont typeface="Proxima Nova"/>
              <a:buNone/>
              <a:defRPr sz="2400" b="0" i="0" u="none" strike="noStrike" cap="none">
                <a:solidFill>
                  <a:schemeClr val="dk2"/>
                </a:solidFill>
                <a:latin typeface="Proxima Nova"/>
                <a:ea typeface="Proxima Nova"/>
                <a:cs typeface="Proxima Nova"/>
                <a:sym typeface="Proxima Nova"/>
              </a:defRPr>
            </a:lvl2pPr>
            <a:lvl3pPr marL="914400" marR="0" lvl="2" indent="0" algn="ctr" rtl="0">
              <a:lnSpc>
                <a:spcPct val="100000"/>
              </a:lnSpc>
              <a:spcBef>
                <a:spcPts val="0"/>
              </a:spcBef>
              <a:spcAft>
                <a:spcPts val="0"/>
              </a:spcAft>
              <a:buClr>
                <a:schemeClr val="dk2"/>
              </a:buClr>
              <a:buFont typeface="Proxima Nova"/>
              <a:buNone/>
              <a:defRPr sz="2400" b="0" i="0" u="none" strike="noStrike" cap="none">
                <a:solidFill>
                  <a:schemeClr val="dk2"/>
                </a:solidFill>
                <a:latin typeface="Proxima Nova"/>
                <a:ea typeface="Proxima Nova"/>
                <a:cs typeface="Proxima Nova"/>
                <a:sym typeface="Proxima Nova"/>
              </a:defRPr>
            </a:lvl3pPr>
            <a:lvl4pPr marL="1371600" marR="0" lvl="3" indent="0" algn="ctr" rtl="0">
              <a:lnSpc>
                <a:spcPct val="100000"/>
              </a:lnSpc>
              <a:spcBef>
                <a:spcPts val="0"/>
              </a:spcBef>
              <a:spcAft>
                <a:spcPts val="0"/>
              </a:spcAft>
              <a:buClr>
                <a:schemeClr val="dk2"/>
              </a:buClr>
              <a:buFont typeface="Proxima Nova"/>
              <a:buNone/>
              <a:defRPr sz="2400" b="0" i="0" u="none" strike="noStrike" cap="none">
                <a:solidFill>
                  <a:schemeClr val="dk2"/>
                </a:solidFill>
                <a:latin typeface="Proxima Nova"/>
                <a:ea typeface="Proxima Nova"/>
                <a:cs typeface="Proxima Nova"/>
                <a:sym typeface="Proxima Nova"/>
              </a:defRPr>
            </a:lvl4pPr>
            <a:lvl5pPr marL="1828800" marR="0" lvl="4" indent="0" algn="ctr" rtl="0">
              <a:lnSpc>
                <a:spcPct val="100000"/>
              </a:lnSpc>
              <a:spcBef>
                <a:spcPts val="0"/>
              </a:spcBef>
              <a:spcAft>
                <a:spcPts val="0"/>
              </a:spcAft>
              <a:buClr>
                <a:schemeClr val="dk2"/>
              </a:buClr>
              <a:buFont typeface="Proxima Nova"/>
              <a:buNone/>
              <a:defRPr sz="2400" b="0" i="0" u="none" strike="noStrike" cap="none">
                <a:solidFill>
                  <a:schemeClr val="dk2"/>
                </a:solidFill>
                <a:latin typeface="Proxima Nova"/>
                <a:ea typeface="Proxima Nova"/>
                <a:cs typeface="Proxima Nova"/>
                <a:sym typeface="Proxima Nova"/>
              </a:defRPr>
            </a:lvl5pPr>
            <a:lvl6pPr marL="2286000" marR="0" lvl="5" indent="0" algn="ctr" rtl="0">
              <a:lnSpc>
                <a:spcPct val="100000"/>
              </a:lnSpc>
              <a:spcBef>
                <a:spcPts val="0"/>
              </a:spcBef>
              <a:spcAft>
                <a:spcPts val="0"/>
              </a:spcAft>
              <a:buClr>
                <a:schemeClr val="dk2"/>
              </a:buClr>
              <a:buFont typeface="Proxima Nova"/>
              <a:buNone/>
              <a:defRPr sz="2400" b="0" i="0" u="none" strike="noStrike" cap="none">
                <a:solidFill>
                  <a:schemeClr val="dk2"/>
                </a:solidFill>
                <a:latin typeface="Proxima Nova"/>
                <a:ea typeface="Proxima Nova"/>
                <a:cs typeface="Proxima Nova"/>
                <a:sym typeface="Proxima Nova"/>
              </a:defRPr>
            </a:lvl6pPr>
            <a:lvl7pPr marL="2743200" marR="0" lvl="6" indent="0" algn="ctr" rtl="0">
              <a:lnSpc>
                <a:spcPct val="100000"/>
              </a:lnSpc>
              <a:spcBef>
                <a:spcPts val="0"/>
              </a:spcBef>
              <a:spcAft>
                <a:spcPts val="0"/>
              </a:spcAft>
              <a:buClr>
                <a:schemeClr val="dk2"/>
              </a:buClr>
              <a:buFont typeface="Proxima Nova"/>
              <a:buNone/>
              <a:defRPr sz="2400" b="0" i="0" u="none" strike="noStrike" cap="none">
                <a:solidFill>
                  <a:schemeClr val="dk2"/>
                </a:solidFill>
                <a:latin typeface="Proxima Nova"/>
                <a:ea typeface="Proxima Nova"/>
                <a:cs typeface="Proxima Nova"/>
                <a:sym typeface="Proxima Nova"/>
              </a:defRPr>
            </a:lvl7pPr>
            <a:lvl8pPr marL="3200400" marR="0" lvl="7" indent="0" algn="ctr" rtl="0">
              <a:lnSpc>
                <a:spcPct val="100000"/>
              </a:lnSpc>
              <a:spcBef>
                <a:spcPts val="0"/>
              </a:spcBef>
              <a:spcAft>
                <a:spcPts val="0"/>
              </a:spcAft>
              <a:buClr>
                <a:schemeClr val="dk2"/>
              </a:buClr>
              <a:buFont typeface="Proxima Nova"/>
              <a:buNone/>
              <a:defRPr sz="2400" b="0" i="0" u="none" strike="noStrike" cap="none">
                <a:solidFill>
                  <a:schemeClr val="dk2"/>
                </a:solidFill>
                <a:latin typeface="Proxima Nova"/>
                <a:ea typeface="Proxima Nova"/>
                <a:cs typeface="Proxima Nova"/>
                <a:sym typeface="Proxima Nova"/>
              </a:defRPr>
            </a:lvl8pPr>
            <a:lvl9pPr marL="3657600" marR="0" lvl="8" indent="0" algn="ctr" rtl="0">
              <a:lnSpc>
                <a:spcPct val="100000"/>
              </a:lnSpc>
              <a:spcBef>
                <a:spcPts val="0"/>
              </a:spcBef>
              <a:spcAft>
                <a:spcPts val="0"/>
              </a:spcAft>
              <a:buClr>
                <a:schemeClr val="dk2"/>
              </a:buClr>
              <a:buFont typeface="Proxima Nova"/>
              <a:buNone/>
              <a:defRPr sz="2400" b="0" i="0" u="none" strike="noStrike" cap="none">
                <a:solidFill>
                  <a:schemeClr val="dk2"/>
                </a:solidFill>
                <a:latin typeface="Proxima Nova"/>
                <a:ea typeface="Proxima Nova"/>
                <a:cs typeface="Proxima Nova"/>
                <a:sym typeface="Proxima Nova"/>
              </a:defRPr>
            </a:lvl9pPr>
          </a:lstStyle>
          <a:p>
            <a:endParaRPr/>
          </a:p>
        </p:txBody>
      </p:sp>
      <p:sp>
        <p:nvSpPr>
          <p:cNvPr id="13" name="Shape 13"/>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Main point">
    <p:bg>
      <p:bgPr>
        <a:solidFill>
          <a:schemeClr val="accent3"/>
        </a:solidFill>
        <a:effectLst/>
      </p:bgPr>
    </p:bg>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490250" y="526350"/>
            <a:ext cx="5683800" cy="40908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Alfa Slab One"/>
              <a:buNone/>
              <a:defRPr sz="4800" b="0" i="0" u="none" strike="noStrike" cap="none">
                <a:solidFill>
                  <a:schemeClr val="lt1"/>
                </a:solidFill>
                <a:latin typeface="Alfa Slab One"/>
                <a:ea typeface="Alfa Slab One"/>
                <a:cs typeface="Alfa Slab One"/>
                <a:sym typeface="Alfa Slab One"/>
              </a:defRPr>
            </a:lvl1pPr>
            <a:lvl2pPr lvl="1" indent="0">
              <a:spcBef>
                <a:spcPts val="0"/>
              </a:spcBef>
              <a:buClr>
                <a:schemeClr val="lt1"/>
              </a:buClr>
              <a:buFont typeface="Alfa Slab One"/>
              <a:buNone/>
              <a:defRPr sz="4800">
                <a:solidFill>
                  <a:schemeClr val="lt1"/>
                </a:solidFill>
                <a:latin typeface="Alfa Slab One"/>
                <a:ea typeface="Alfa Slab One"/>
                <a:cs typeface="Alfa Slab One"/>
                <a:sym typeface="Alfa Slab One"/>
              </a:defRPr>
            </a:lvl2pPr>
            <a:lvl3pPr lvl="2" indent="0">
              <a:spcBef>
                <a:spcPts val="0"/>
              </a:spcBef>
              <a:buClr>
                <a:schemeClr val="lt1"/>
              </a:buClr>
              <a:buFont typeface="Alfa Slab One"/>
              <a:buNone/>
              <a:defRPr sz="4800">
                <a:solidFill>
                  <a:schemeClr val="lt1"/>
                </a:solidFill>
                <a:latin typeface="Alfa Slab One"/>
                <a:ea typeface="Alfa Slab One"/>
                <a:cs typeface="Alfa Slab One"/>
                <a:sym typeface="Alfa Slab One"/>
              </a:defRPr>
            </a:lvl3pPr>
            <a:lvl4pPr lvl="3" indent="0">
              <a:spcBef>
                <a:spcPts val="0"/>
              </a:spcBef>
              <a:buClr>
                <a:schemeClr val="lt1"/>
              </a:buClr>
              <a:buFont typeface="Alfa Slab One"/>
              <a:buNone/>
              <a:defRPr sz="4800">
                <a:solidFill>
                  <a:schemeClr val="lt1"/>
                </a:solidFill>
                <a:latin typeface="Alfa Slab One"/>
                <a:ea typeface="Alfa Slab One"/>
                <a:cs typeface="Alfa Slab One"/>
                <a:sym typeface="Alfa Slab One"/>
              </a:defRPr>
            </a:lvl4pPr>
            <a:lvl5pPr lvl="4" indent="0">
              <a:spcBef>
                <a:spcPts val="0"/>
              </a:spcBef>
              <a:buClr>
                <a:schemeClr val="lt1"/>
              </a:buClr>
              <a:buFont typeface="Alfa Slab One"/>
              <a:buNone/>
              <a:defRPr sz="4800">
                <a:solidFill>
                  <a:schemeClr val="lt1"/>
                </a:solidFill>
                <a:latin typeface="Alfa Slab One"/>
                <a:ea typeface="Alfa Slab One"/>
                <a:cs typeface="Alfa Slab One"/>
                <a:sym typeface="Alfa Slab One"/>
              </a:defRPr>
            </a:lvl5pPr>
            <a:lvl6pPr lvl="5" indent="0">
              <a:spcBef>
                <a:spcPts val="0"/>
              </a:spcBef>
              <a:buClr>
                <a:schemeClr val="lt1"/>
              </a:buClr>
              <a:buFont typeface="Alfa Slab One"/>
              <a:buNone/>
              <a:defRPr sz="4800">
                <a:solidFill>
                  <a:schemeClr val="lt1"/>
                </a:solidFill>
                <a:latin typeface="Alfa Slab One"/>
                <a:ea typeface="Alfa Slab One"/>
                <a:cs typeface="Alfa Slab One"/>
                <a:sym typeface="Alfa Slab One"/>
              </a:defRPr>
            </a:lvl6pPr>
            <a:lvl7pPr lvl="6" indent="0">
              <a:spcBef>
                <a:spcPts val="0"/>
              </a:spcBef>
              <a:buClr>
                <a:schemeClr val="lt1"/>
              </a:buClr>
              <a:buFont typeface="Alfa Slab One"/>
              <a:buNone/>
              <a:defRPr sz="4800">
                <a:solidFill>
                  <a:schemeClr val="lt1"/>
                </a:solidFill>
                <a:latin typeface="Alfa Slab One"/>
                <a:ea typeface="Alfa Slab One"/>
                <a:cs typeface="Alfa Slab One"/>
                <a:sym typeface="Alfa Slab One"/>
              </a:defRPr>
            </a:lvl7pPr>
            <a:lvl8pPr lvl="7" indent="0">
              <a:spcBef>
                <a:spcPts val="0"/>
              </a:spcBef>
              <a:buClr>
                <a:schemeClr val="lt1"/>
              </a:buClr>
              <a:buFont typeface="Alfa Slab One"/>
              <a:buNone/>
              <a:defRPr sz="4800">
                <a:solidFill>
                  <a:schemeClr val="lt1"/>
                </a:solidFill>
                <a:latin typeface="Alfa Slab One"/>
                <a:ea typeface="Alfa Slab One"/>
                <a:cs typeface="Alfa Slab One"/>
                <a:sym typeface="Alfa Slab One"/>
              </a:defRPr>
            </a:lvl8pPr>
            <a:lvl9pPr lvl="8" indent="0">
              <a:spcBef>
                <a:spcPts val="0"/>
              </a:spcBef>
              <a:buClr>
                <a:schemeClr val="lt1"/>
              </a:buClr>
              <a:buFont typeface="Alfa Slab One"/>
              <a:buNone/>
              <a:defRPr sz="4800">
                <a:solidFill>
                  <a:schemeClr val="lt1"/>
                </a:solidFill>
                <a:latin typeface="Alfa Slab One"/>
                <a:ea typeface="Alfa Slab One"/>
                <a:cs typeface="Alfa Slab One"/>
                <a:sym typeface="Alfa Slab One"/>
              </a:defRPr>
            </a:lvl9pPr>
          </a:lstStyle>
          <a:p>
            <a:endParaRPr/>
          </a:p>
        </p:txBody>
      </p:sp>
      <p:sp>
        <p:nvSpPr>
          <p:cNvPr id="49" name="Shape 49"/>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lt1"/>
              </a:buClr>
              <a:buSzPct val="25000"/>
              <a:buFont typeface="Arial"/>
              <a:buNone/>
            </a:pPr>
            <a:fld id="{00000000-1234-1234-1234-123412341234}" type="slidenum">
              <a:rPr lang="en" sz="1400" b="0" i="0" u="none" strike="noStrike" cap="none">
                <a:solidFill>
                  <a:schemeClr val="lt1"/>
                </a:solidFill>
                <a:latin typeface="Arial"/>
                <a:ea typeface="Arial"/>
                <a:cs typeface="Arial"/>
                <a:sym typeface="Arial"/>
              </a:rPr>
              <a:pPr marL="0" marR="0" lvl="0" indent="0" algn="l" rtl="0">
                <a:lnSpc>
                  <a:spcPct val="100000"/>
                </a:lnSpc>
                <a:spcBef>
                  <a:spcPts val="0"/>
                </a:spcBef>
                <a:spcAft>
                  <a:spcPts val="0"/>
                </a:spcAft>
                <a:buClr>
                  <a:schemeClr val="lt1"/>
                </a:buClr>
                <a:buSzPct val="25000"/>
                <a:buFont typeface="Arial"/>
                <a:buNone/>
              </a:pPr>
              <a:t>‹#›</a:t>
            </a:fld>
            <a:endParaRPr lang="en"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aption">
    <p:spTree>
      <p:nvGrpSpPr>
        <p:cNvPr id="1" name="Shape 50"/>
        <p:cNvGrpSpPr/>
        <p:nvPr/>
      </p:nvGrpSpPr>
      <p:grpSpPr>
        <a:xfrm>
          <a:off x="0" y="0"/>
          <a:ext cx="0" cy="0"/>
          <a:chOff x="0" y="0"/>
          <a:chExt cx="0" cy="0"/>
        </a:xfrm>
      </p:grpSpPr>
      <p:sp>
        <p:nvSpPr>
          <p:cNvPr id="51" name="Shape 51"/>
          <p:cNvSpPr txBox="1">
            <a:spLocks noGrp="1"/>
          </p:cNvSpPr>
          <p:nvPr>
            <p:ph type="body" idx="1"/>
          </p:nvPr>
        </p:nvSpPr>
        <p:spPr>
          <a:xfrm>
            <a:off x="319500" y="4233725"/>
            <a:ext cx="5998800" cy="5987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3"/>
              </a:buClr>
              <a:buFont typeface="Alfa Slab One"/>
              <a:buNone/>
              <a:defRPr sz="1800" b="0" i="0" u="none" strike="noStrike" cap="none">
                <a:solidFill>
                  <a:schemeClr val="accent3"/>
                </a:solidFill>
                <a:latin typeface="Alfa Slab One"/>
                <a:ea typeface="Alfa Slab One"/>
                <a:cs typeface="Alfa Slab One"/>
                <a:sym typeface="Alfa Slab One"/>
              </a:defRPr>
            </a:lvl1pPr>
            <a:lvl2pPr marL="457200" marR="0" lvl="1"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2pPr>
            <a:lvl3pPr marL="914400" marR="0" lvl="2"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3pPr>
            <a:lvl4pPr marL="1371600" marR="0" lvl="3"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4pPr>
            <a:lvl5pPr marL="1828800" marR="0" lvl="4"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5pPr>
            <a:lvl6pPr marL="2286000" marR="0" lvl="5"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6pPr>
            <a:lvl7pPr marL="2743200" marR="0" lvl="6"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7pPr>
            <a:lvl8pPr marL="3200400" marR="0" lvl="7"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8pPr>
            <a:lvl9pPr marL="3657600" marR="0" lvl="8"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9pPr>
          </a:lstStyle>
          <a:p>
            <a:endParaRPr/>
          </a:p>
        </p:txBody>
      </p:sp>
      <p:sp>
        <p:nvSpPr>
          <p:cNvPr id="52" name="Shape 52"/>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ig number">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311700" y="1167925"/>
            <a:ext cx="8520599" cy="1980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dk1"/>
              </a:buClr>
              <a:buFont typeface="Alfa Slab One"/>
              <a:buNone/>
              <a:defRPr sz="11000" b="0" i="0" u="none" strike="noStrike" cap="none">
                <a:solidFill>
                  <a:schemeClr val="dk1"/>
                </a:solidFill>
                <a:latin typeface="Alfa Slab One"/>
                <a:ea typeface="Alfa Slab One"/>
                <a:cs typeface="Alfa Slab One"/>
                <a:sym typeface="Alfa Slab One"/>
              </a:defRPr>
            </a:lvl1pPr>
            <a:lvl2pPr lvl="1" indent="0" algn="ctr">
              <a:spcBef>
                <a:spcPts val="0"/>
              </a:spcBef>
              <a:buClr>
                <a:schemeClr val="dk1"/>
              </a:buClr>
              <a:buFont typeface="Alfa Slab One"/>
              <a:buNone/>
              <a:defRPr sz="11000">
                <a:solidFill>
                  <a:schemeClr val="dk1"/>
                </a:solidFill>
                <a:latin typeface="Alfa Slab One"/>
                <a:ea typeface="Alfa Slab One"/>
                <a:cs typeface="Alfa Slab One"/>
                <a:sym typeface="Alfa Slab One"/>
              </a:defRPr>
            </a:lvl2pPr>
            <a:lvl3pPr lvl="2" indent="0" algn="ctr">
              <a:spcBef>
                <a:spcPts val="0"/>
              </a:spcBef>
              <a:buClr>
                <a:schemeClr val="dk1"/>
              </a:buClr>
              <a:buFont typeface="Alfa Slab One"/>
              <a:buNone/>
              <a:defRPr sz="11000">
                <a:solidFill>
                  <a:schemeClr val="dk1"/>
                </a:solidFill>
                <a:latin typeface="Alfa Slab One"/>
                <a:ea typeface="Alfa Slab One"/>
                <a:cs typeface="Alfa Slab One"/>
                <a:sym typeface="Alfa Slab One"/>
              </a:defRPr>
            </a:lvl3pPr>
            <a:lvl4pPr lvl="3" indent="0" algn="ctr">
              <a:spcBef>
                <a:spcPts val="0"/>
              </a:spcBef>
              <a:buClr>
                <a:schemeClr val="dk1"/>
              </a:buClr>
              <a:buFont typeface="Alfa Slab One"/>
              <a:buNone/>
              <a:defRPr sz="11000">
                <a:solidFill>
                  <a:schemeClr val="dk1"/>
                </a:solidFill>
                <a:latin typeface="Alfa Slab One"/>
                <a:ea typeface="Alfa Slab One"/>
                <a:cs typeface="Alfa Slab One"/>
                <a:sym typeface="Alfa Slab One"/>
              </a:defRPr>
            </a:lvl4pPr>
            <a:lvl5pPr lvl="4" indent="0" algn="ctr">
              <a:spcBef>
                <a:spcPts val="0"/>
              </a:spcBef>
              <a:buClr>
                <a:schemeClr val="dk1"/>
              </a:buClr>
              <a:buFont typeface="Alfa Slab One"/>
              <a:buNone/>
              <a:defRPr sz="11000">
                <a:solidFill>
                  <a:schemeClr val="dk1"/>
                </a:solidFill>
                <a:latin typeface="Alfa Slab One"/>
                <a:ea typeface="Alfa Slab One"/>
                <a:cs typeface="Alfa Slab One"/>
                <a:sym typeface="Alfa Slab One"/>
              </a:defRPr>
            </a:lvl5pPr>
            <a:lvl6pPr lvl="5" indent="0" algn="ctr">
              <a:spcBef>
                <a:spcPts val="0"/>
              </a:spcBef>
              <a:buClr>
                <a:schemeClr val="dk1"/>
              </a:buClr>
              <a:buFont typeface="Alfa Slab One"/>
              <a:buNone/>
              <a:defRPr sz="11000">
                <a:solidFill>
                  <a:schemeClr val="dk1"/>
                </a:solidFill>
                <a:latin typeface="Alfa Slab One"/>
                <a:ea typeface="Alfa Slab One"/>
                <a:cs typeface="Alfa Slab One"/>
                <a:sym typeface="Alfa Slab One"/>
              </a:defRPr>
            </a:lvl6pPr>
            <a:lvl7pPr lvl="6" indent="0" algn="ctr">
              <a:spcBef>
                <a:spcPts val="0"/>
              </a:spcBef>
              <a:buClr>
                <a:schemeClr val="dk1"/>
              </a:buClr>
              <a:buFont typeface="Alfa Slab One"/>
              <a:buNone/>
              <a:defRPr sz="11000">
                <a:solidFill>
                  <a:schemeClr val="dk1"/>
                </a:solidFill>
                <a:latin typeface="Alfa Slab One"/>
                <a:ea typeface="Alfa Slab One"/>
                <a:cs typeface="Alfa Slab One"/>
                <a:sym typeface="Alfa Slab One"/>
              </a:defRPr>
            </a:lvl7pPr>
            <a:lvl8pPr lvl="7" indent="0" algn="ctr">
              <a:spcBef>
                <a:spcPts val="0"/>
              </a:spcBef>
              <a:buClr>
                <a:schemeClr val="dk1"/>
              </a:buClr>
              <a:buFont typeface="Alfa Slab One"/>
              <a:buNone/>
              <a:defRPr sz="11000">
                <a:solidFill>
                  <a:schemeClr val="dk1"/>
                </a:solidFill>
                <a:latin typeface="Alfa Slab One"/>
                <a:ea typeface="Alfa Slab One"/>
                <a:cs typeface="Alfa Slab One"/>
                <a:sym typeface="Alfa Slab One"/>
              </a:defRPr>
            </a:lvl8pPr>
            <a:lvl9pPr lvl="8" indent="0" algn="ctr">
              <a:spcBef>
                <a:spcPts val="0"/>
              </a:spcBef>
              <a:buClr>
                <a:schemeClr val="dk1"/>
              </a:buClr>
              <a:buFont typeface="Alfa Slab One"/>
              <a:buNone/>
              <a:defRPr sz="11000">
                <a:solidFill>
                  <a:schemeClr val="dk1"/>
                </a:solidFill>
                <a:latin typeface="Alfa Slab One"/>
                <a:ea typeface="Alfa Slab One"/>
                <a:cs typeface="Alfa Slab One"/>
                <a:sym typeface="Alfa Slab One"/>
              </a:defRPr>
            </a:lvl9pPr>
          </a:lstStyle>
          <a:p>
            <a:endParaRPr/>
          </a:p>
        </p:txBody>
      </p:sp>
      <p:sp>
        <p:nvSpPr>
          <p:cNvPr id="55" name="Shape 55"/>
          <p:cNvSpPr txBox="1">
            <a:spLocks noGrp="1"/>
          </p:cNvSpPr>
          <p:nvPr>
            <p:ph type="body" idx="1"/>
          </p:nvPr>
        </p:nvSpPr>
        <p:spPr>
          <a:xfrm>
            <a:off x="311700" y="3224250"/>
            <a:ext cx="8520599" cy="1071599"/>
          </a:xfrm>
          <a:prstGeom prst="rect">
            <a:avLst/>
          </a:prstGeom>
          <a:noFill/>
          <a:ln>
            <a:noFill/>
          </a:ln>
        </p:spPr>
        <p:txBody>
          <a:bodyPr lIns="91425" tIns="91425" rIns="91425" bIns="91425" anchor="t" anchorCtr="0"/>
          <a:lstStyle>
            <a:lvl1pPr marL="0" marR="0" lvl="0" indent="0" algn="ctr" rtl="0">
              <a:lnSpc>
                <a:spcPct val="115000"/>
              </a:lnSpc>
              <a:spcBef>
                <a:spcPts val="0"/>
              </a:spcBef>
              <a:spcAft>
                <a:spcPts val="160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1pPr>
            <a:lvl2pPr marL="457200" marR="0" lvl="1" indent="0" algn="ctr"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2pPr>
            <a:lvl3pPr marL="914400" marR="0" lvl="2" indent="0" algn="ctr"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3pPr>
            <a:lvl4pPr marL="1371600" marR="0" lvl="3" indent="0" algn="ctr"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4pPr>
            <a:lvl5pPr marL="1828800" marR="0" lvl="4" indent="0" algn="ctr"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5pPr>
            <a:lvl6pPr marL="2286000" marR="0" lvl="5" indent="0" algn="ctr"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6pPr>
            <a:lvl7pPr marL="2743200" marR="0" lvl="6" indent="0" algn="ctr"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7pPr>
            <a:lvl8pPr marL="3200400" marR="0" lvl="7" indent="0" algn="ctr"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8pPr>
            <a:lvl9pPr marL="3657600" marR="0" lvl="8" indent="0" algn="ctr"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9pPr>
          </a:lstStyle>
          <a:p>
            <a:endParaRPr/>
          </a:p>
        </p:txBody>
      </p:sp>
      <p:sp>
        <p:nvSpPr>
          <p:cNvPr id="56" name="Shape 56"/>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61"/>
        <p:cNvGrpSpPr/>
        <p:nvPr/>
      </p:nvGrpSpPr>
      <p:grpSpPr>
        <a:xfrm>
          <a:off x="0" y="0"/>
          <a:ext cx="0" cy="0"/>
          <a:chOff x="0" y="0"/>
          <a:chExt cx="0" cy="0"/>
        </a:xfrm>
      </p:grpSpPr>
      <p:cxnSp>
        <p:nvCxnSpPr>
          <p:cNvPr id="62" name="Shape 62"/>
          <p:cNvCxnSpPr/>
          <p:nvPr/>
        </p:nvCxnSpPr>
        <p:spPr>
          <a:xfrm>
            <a:off x="7007735" y="3176886"/>
            <a:ext cx="562200" cy="0"/>
          </a:xfrm>
          <a:prstGeom prst="straightConnector1">
            <a:avLst/>
          </a:prstGeom>
          <a:noFill/>
          <a:ln w="76200" cap="flat" cmpd="sng">
            <a:solidFill>
              <a:schemeClr val="lt2"/>
            </a:solidFill>
            <a:prstDash val="solid"/>
            <a:round/>
            <a:headEnd type="none" w="med" len="med"/>
            <a:tailEnd type="none" w="med" len="med"/>
          </a:ln>
        </p:spPr>
      </p:cxnSp>
      <p:cxnSp>
        <p:nvCxnSpPr>
          <p:cNvPr id="63" name="Shape 63"/>
          <p:cNvCxnSpPr/>
          <p:nvPr/>
        </p:nvCxnSpPr>
        <p:spPr>
          <a:xfrm>
            <a:off x="1575033" y="3158250"/>
            <a:ext cx="562200" cy="0"/>
          </a:xfrm>
          <a:prstGeom prst="straightConnector1">
            <a:avLst/>
          </a:prstGeom>
          <a:noFill/>
          <a:ln w="76200" cap="flat" cmpd="sng">
            <a:solidFill>
              <a:schemeClr val="lt2"/>
            </a:solidFill>
            <a:prstDash val="solid"/>
            <a:round/>
            <a:headEnd type="none" w="med" len="med"/>
            <a:tailEnd type="none" w="med" len="med"/>
          </a:ln>
        </p:spPr>
      </p:cxnSp>
      <p:grpSp>
        <p:nvGrpSpPr>
          <p:cNvPr id="64" name="Shape 64"/>
          <p:cNvGrpSpPr/>
          <p:nvPr/>
        </p:nvGrpSpPr>
        <p:grpSpPr>
          <a:xfrm>
            <a:off x="1004144" y="1022025"/>
            <a:ext cx="7136667" cy="152400"/>
            <a:chOff x="1346428" y="1011300"/>
            <a:chExt cx="6452100" cy="152400"/>
          </a:xfrm>
        </p:grpSpPr>
        <p:cxnSp>
          <p:nvCxnSpPr>
            <p:cNvPr id="65" name="Shape 65"/>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66" name="Shape 66"/>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67" name="Shape 67"/>
          <p:cNvGrpSpPr/>
          <p:nvPr/>
        </p:nvGrpSpPr>
        <p:grpSpPr>
          <a:xfrm>
            <a:off x="1004151" y="3969100"/>
            <a:ext cx="7136667" cy="152400"/>
            <a:chOff x="1346434" y="3969087"/>
            <a:chExt cx="6452100" cy="152400"/>
          </a:xfrm>
        </p:grpSpPr>
        <p:cxnSp>
          <p:nvCxnSpPr>
            <p:cNvPr id="68" name="Shape 68"/>
            <p:cNvCxnSpPr/>
            <p:nvPr/>
          </p:nvCxnSpPr>
          <p:spPr>
            <a:xfrm>
              <a:off x="1346434"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69" name="Shape 69"/>
            <p:cNvCxnSpPr/>
            <p:nvPr/>
          </p:nvCxnSpPr>
          <p:spPr>
            <a:xfrm>
              <a:off x="1346434"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70" name="Shape 70"/>
          <p:cNvSpPr txBox="1">
            <a:spLocks noGrp="1"/>
          </p:cNvSpPr>
          <p:nvPr>
            <p:ph type="ctrTitle"/>
          </p:nvPr>
        </p:nvSpPr>
        <p:spPr>
          <a:xfrm>
            <a:off x="1004150" y="1751764"/>
            <a:ext cx="7136700" cy="1022400"/>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accent1"/>
              </a:buClr>
              <a:buFont typeface="PT Sans Narrow"/>
              <a:buNone/>
              <a:defRPr sz="5400" b="1" i="0" u="none" strike="noStrike" cap="none">
                <a:solidFill>
                  <a:schemeClr val="accent1"/>
                </a:solidFill>
                <a:latin typeface="PT Sans Narrow"/>
                <a:ea typeface="PT Sans Narrow"/>
                <a:cs typeface="PT Sans Narrow"/>
                <a:sym typeface="PT Sans Narrow"/>
              </a:defRPr>
            </a:lvl1pPr>
            <a:lvl2pPr lvl="1" indent="0" algn="ctr" rtl="0">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2pPr>
            <a:lvl3pPr lvl="2" indent="0" algn="ctr" rtl="0">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3pPr>
            <a:lvl4pPr lvl="3" indent="0" algn="ctr" rtl="0">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4pPr>
            <a:lvl5pPr lvl="4" indent="0" algn="ctr" rtl="0">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5pPr>
            <a:lvl6pPr lvl="5" indent="0" algn="ctr" rtl="0">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6pPr>
            <a:lvl7pPr lvl="6" indent="0" algn="ctr" rtl="0">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7pPr>
            <a:lvl8pPr lvl="7" indent="0" algn="ctr" rtl="0">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8pPr>
            <a:lvl9pPr lvl="8" indent="0" algn="ctr" rtl="0">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9pPr>
          </a:lstStyle>
          <a:p>
            <a:endParaRPr/>
          </a:p>
        </p:txBody>
      </p:sp>
      <p:sp>
        <p:nvSpPr>
          <p:cNvPr id="71" name="Shape 71"/>
          <p:cNvSpPr txBox="1">
            <a:spLocks noGrp="1"/>
          </p:cNvSpPr>
          <p:nvPr>
            <p:ph type="subTitle" idx="1"/>
          </p:nvPr>
        </p:nvSpPr>
        <p:spPr>
          <a:xfrm>
            <a:off x="2137225" y="2850039"/>
            <a:ext cx="4870500" cy="792600"/>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1pPr>
            <a:lvl2pPr marL="457200" marR="0" lvl="1"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2pPr>
            <a:lvl3pPr marL="914400" marR="0" lvl="2"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3pPr>
            <a:lvl4pPr marL="1371600" marR="0" lvl="3"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4pPr>
            <a:lvl5pPr marL="1828800" marR="0" lvl="4"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5pPr>
            <a:lvl6pPr marL="2286000" marR="0" lvl="5"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6pPr>
            <a:lvl7pPr marL="2743200" marR="0" lvl="6"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7pPr>
            <a:lvl8pPr marL="3200400" marR="0" lvl="7"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8pPr>
            <a:lvl9pPr marL="3657600" marR="0" lvl="8"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9pPr>
          </a:lstStyle>
          <a:p>
            <a:endParaRPr/>
          </a:p>
        </p:txBody>
      </p:sp>
      <p:sp>
        <p:nvSpPr>
          <p:cNvPr id="72" name="Shape 72"/>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311700" y="555600"/>
            <a:ext cx="2808000" cy="7557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PT Sans Narrow"/>
              <a:buNone/>
              <a:defRPr sz="2400" b="1" i="0" u="none" strike="noStrike" cap="none">
                <a:solidFill>
                  <a:schemeClr val="accent1"/>
                </a:solidFill>
                <a:latin typeface="PT Sans Narrow"/>
                <a:ea typeface="PT Sans Narrow"/>
                <a:cs typeface="PT Sans Narrow"/>
                <a:sym typeface="PT Sans Narrow"/>
              </a:defRPr>
            </a:lvl1pPr>
            <a:lvl2pPr lvl="1" indent="0" rtl="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2pPr>
            <a:lvl3pPr lvl="2" indent="0" rtl="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3pPr>
            <a:lvl4pPr lvl="3" indent="0" rtl="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4pPr>
            <a:lvl5pPr lvl="4" indent="0" rtl="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5pPr>
            <a:lvl6pPr lvl="5" indent="0" rtl="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6pPr>
            <a:lvl7pPr lvl="6" indent="0" rtl="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7pPr>
            <a:lvl8pPr lvl="7" indent="0" rtl="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8pPr>
            <a:lvl9pPr lvl="8" indent="0" rtl="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9pPr>
          </a:lstStyle>
          <a:p>
            <a:endParaRPr/>
          </a:p>
        </p:txBody>
      </p:sp>
      <p:sp>
        <p:nvSpPr>
          <p:cNvPr id="75" name="Shape 75"/>
          <p:cNvSpPr txBox="1">
            <a:spLocks noGrp="1"/>
          </p:cNvSpPr>
          <p:nvPr>
            <p:ph type="body" idx="1"/>
          </p:nvPr>
        </p:nvSpPr>
        <p:spPr>
          <a:xfrm>
            <a:off x="311700" y="1389600"/>
            <a:ext cx="2808000" cy="31794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9pPr>
          </a:lstStyle>
          <a:p>
            <a:endParaRPr/>
          </a:p>
        </p:txBody>
      </p:sp>
      <p:sp>
        <p:nvSpPr>
          <p:cNvPr id="76" name="Shape 76"/>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77"/>
        <p:cNvGrpSpPr/>
        <p:nvPr/>
      </p:nvGrpSpPr>
      <p:grpSpPr>
        <a:xfrm>
          <a:off x="0" y="0"/>
          <a:ext cx="0" cy="0"/>
          <a:chOff x="0" y="0"/>
          <a:chExt cx="0" cy="0"/>
        </a:xfrm>
      </p:grpSpPr>
      <p:sp>
        <p:nvSpPr>
          <p:cNvPr id="78" name="Shape 78"/>
          <p:cNvSpPr/>
          <p:nvPr/>
        </p:nvSpPr>
        <p:spPr>
          <a:xfrm>
            <a:off x="4572000" y="0"/>
            <a:ext cx="4572000" cy="5143500"/>
          </a:xfrm>
          <a:prstGeom prst="rect">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cxnSp>
        <p:nvCxnSpPr>
          <p:cNvPr id="79" name="Shape 79"/>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80" name="Shape 80"/>
          <p:cNvSpPr txBox="1">
            <a:spLocks noGrp="1"/>
          </p:cNvSpPr>
          <p:nvPr>
            <p:ph type="title"/>
          </p:nvPr>
        </p:nvSpPr>
        <p:spPr>
          <a:xfrm>
            <a:off x="265500" y="1039675"/>
            <a:ext cx="4045200" cy="1675800"/>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accent1"/>
              </a:buClr>
              <a:buFont typeface="PT Sans Narrow"/>
              <a:buNone/>
              <a:defRPr sz="4200" b="1" i="0" u="none" strike="noStrike" cap="none">
                <a:solidFill>
                  <a:schemeClr val="accent1"/>
                </a:solidFill>
                <a:latin typeface="PT Sans Narrow"/>
                <a:ea typeface="PT Sans Narrow"/>
                <a:cs typeface="PT Sans Narrow"/>
                <a:sym typeface="PT Sans Narrow"/>
              </a:defRPr>
            </a:lvl1pPr>
            <a:lvl2pPr lvl="1" indent="0" algn="ctr" rtl="0">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2pPr>
            <a:lvl3pPr lvl="2" indent="0" algn="ctr" rtl="0">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3pPr>
            <a:lvl4pPr lvl="3" indent="0" algn="ctr" rtl="0">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4pPr>
            <a:lvl5pPr lvl="4" indent="0" algn="ctr" rtl="0">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5pPr>
            <a:lvl6pPr lvl="5" indent="0" algn="ctr" rtl="0">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6pPr>
            <a:lvl7pPr lvl="6" indent="0" algn="ctr" rtl="0">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7pPr>
            <a:lvl8pPr lvl="7" indent="0" algn="ctr" rtl="0">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8pPr>
            <a:lvl9pPr lvl="8" indent="0" algn="ctr" rtl="0">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9pPr>
          </a:lstStyle>
          <a:p>
            <a:endParaRPr/>
          </a:p>
        </p:txBody>
      </p:sp>
      <p:sp>
        <p:nvSpPr>
          <p:cNvPr id="81" name="Shape 81"/>
          <p:cNvSpPr txBox="1">
            <a:spLocks noGrp="1"/>
          </p:cNvSpPr>
          <p:nvPr>
            <p:ph type="subTitle" idx="1"/>
          </p:nvPr>
        </p:nvSpPr>
        <p:spPr>
          <a:xfrm>
            <a:off x="265500" y="2726875"/>
            <a:ext cx="4045200" cy="1235100"/>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1pPr>
            <a:lvl2pPr marL="457200" marR="0" lvl="1"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2pPr>
            <a:lvl3pPr marL="914400" marR="0" lvl="2"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3pPr>
            <a:lvl4pPr marL="1371600" marR="0" lvl="3"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4pPr>
            <a:lvl5pPr marL="1828800" marR="0" lvl="4"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5pPr>
            <a:lvl6pPr marL="2286000" marR="0" lvl="5"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6pPr>
            <a:lvl7pPr marL="2743200" marR="0" lvl="6"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7pPr>
            <a:lvl8pPr marL="3200400" marR="0" lvl="7"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8pPr>
            <a:lvl9pPr marL="3657600" marR="0" lvl="8"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9pPr>
          </a:lstStyle>
          <a:p>
            <a:endParaRPr/>
          </a:p>
        </p:txBody>
      </p:sp>
      <p:sp>
        <p:nvSpPr>
          <p:cNvPr id="82" name="Shape 82"/>
          <p:cNvSpPr txBox="1">
            <a:spLocks noGrp="1"/>
          </p:cNvSpPr>
          <p:nvPr>
            <p:ph type="body" idx="2"/>
          </p:nvPr>
        </p:nvSpPr>
        <p:spPr>
          <a:xfrm>
            <a:off x="4939500" y="724200"/>
            <a:ext cx="3837000" cy="3695100"/>
          </a:xfrm>
          <a:prstGeom prst="rect">
            <a:avLst/>
          </a:prstGeom>
          <a:noFill/>
          <a:ln>
            <a:noFill/>
          </a:ln>
        </p:spPr>
        <p:txBody>
          <a:bodyPr lIns="91425" tIns="91425" rIns="91425" bIns="91425" anchor="ctr" anchorCtr="0"/>
          <a:lstStyle>
            <a:lvl1pPr marL="0" marR="0" lvl="0" indent="0" algn="l" rtl="0">
              <a:lnSpc>
                <a:spcPct val="115000"/>
              </a:lnSpc>
              <a:spcBef>
                <a:spcPts val="0"/>
              </a:spcBef>
              <a:spcAft>
                <a:spcPts val="1600"/>
              </a:spcAft>
              <a:buClr>
                <a:schemeClr val="lt1"/>
              </a:buClr>
              <a:buFont typeface="Open Sans"/>
              <a:buNone/>
              <a:defRPr sz="1800" b="0" i="0" u="none" strike="noStrike" cap="none">
                <a:solidFill>
                  <a:schemeClr val="lt1"/>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9pPr>
          </a:lstStyle>
          <a:p>
            <a:endParaRPr/>
          </a:p>
        </p:txBody>
      </p:sp>
      <p:sp>
        <p:nvSpPr>
          <p:cNvPr id="83" name="Shape 83"/>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lt1"/>
              </a:buClr>
              <a:buSzPct val="25000"/>
              <a:buFont typeface="Arial"/>
              <a:buNone/>
            </a:pPr>
            <a:fld id="{00000000-1234-1234-1234-123412341234}" type="slidenum">
              <a:rPr lang="en" sz="1400" b="0" i="0" u="none" strike="noStrike" cap="none">
                <a:solidFill>
                  <a:schemeClr val="lt1"/>
                </a:solidFill>
                <a:latin typeface="Arial"/>
                <a:ea typeface="Arial"/>
                <a:cs typeface="Arial"/>
                <a:sym typeface="Arial"/>
              </a:rPr>
              <a:pPr marL="0" marR="0" lvl="0" indent="0" algn="l" rtl="0">
                <a:lnSpc>
                  <a:spcPct val="100000"/>
                </a:lnSpc>
                <a:spcBef>
                  <a:spcPts val="0"/>
                </a:spcBef>
                <a:spcAft>
                  <a:spcPts val="0"/>
                </a:spcAft>
                <a:buClr>
                  <a:schemeClr val="lt1"/>
                </a:buClr>
                <a:buSzPct val="25000"/>
                <a:buFont typeface="Arial"/>
                <a:buNone/>
              </a:pPr>
              <a:t>‹#›</a:t>
            </a:fld>
            <a:endParaRPr lang="en"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ig number">
    <p:spTree>
      <p:nvGrpSpPr>
        <p:cNvPr id="1" name="Shape 84"/>
        <p:cNvGrpSpPr/>
        <p:nvPr/>
      </p:nvGrpSpPr>
      <p:grpSpPr>
        <a:xfrm>
          <a:off x="0" y="0"/>
          <a:ext cx="0" cy="0"/>
          <a:chOff x="0" y="0"/>
          <a:chExt cx="0" cy="0"/>
        </a:xfrm>
      </p:grpSpPr>
      <p:sp>
        <p:nvSpPr>
          <p:cNvPr id="85" name="Shape 85"/>
          <p:cNvSpPr/>
          <p:nvPr/>
        </p:nvSpPr>
        <p:spPr>
          <a:xfrm>
            <a:off x="-75" y="5045700"/>
            <a:ext cx="9144000" cy="97800"/>
          </a:xfrm>
          <a:prstGeom prst="rect">
            <a:avLst/>
          </a:prstGeom>
          <a:solidFill>
            <a:schemeClr val="lt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86" name="Shape 86"/>
          <p:cNvSpPr txBox="1">
            <a:spLocks noGrp="1"/>
          </p:cNvSpPr>
          <p:nvPr>
            <p:ph type="title"/>
          </p:nvPr>
        </p:nvSpPr>
        <p:spPr>
          <a:xfrm>
            <a:off x="311700" y="1304850"/>
            <a:ext cx="8520600" cy="15384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accent3"/>
              </a:buClr>
              <a:buFont typeface="PT Sans Narrow"/>
              <a:buNone/>
              <a:defRPr sz="13000" b="1" i="0" u="none" strike="noStrike" cap="none">
                <a:solidFill>
                  <a:schemeClr val="accent3"/>
                </a:solidFill>
                <a:latin typeface="PT Sans Narrow"/>
                <a:ea typeface="PT Sans Narrow"/>
                <a:cs typeface="PT Sans Narrow"/>
                <a:sym typeface="PT Sans Narrow"/>
              </a:defRPr>
            </a:lvl1pPr>
            <a:lvl2pPr lvl="1"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2pPr>
            <a:lvl3pPr lvl="2"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3pPr>
            <a:lvl4pPr lvl="3"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4pPr>
            <a:lvl5pPr lvl="4"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5pPr>
            <a:lvl6pPr lvl="5"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6pPr>
            <a:lvl7pPr lvl="6"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7pPr>
            <a:lvl8pPr lvl="7"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8pPr>
            <a:lvl9pPr lvl="8"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9pPr>
          </a:lstStyle>
          <a:p>
            <a:endParaRPr/>
          </a:p>
        </p:txBody>
      </p:sp>
      <p:sp>
        <p:nvSpPr>
          <p:cNvPr id="87" name="Shape 87"/>
          <p:cNvSpPr txBox="1">
            <a:spLocks noGrp="1"/>
          </p:cNvSpPr>
          <p:nvPr>
            <p:ph type="body" idx="1"/>
          </p:nvPr>
        </p:nvSpPr>
        <p:spPr>
          <a:xfrm>
            <a:off x="311700" y="2995650"/>
            <a:ext cx="8520600" cy="1071600"/>
          </a:xfrm>
          <a:prstGeom prst="rect">
            <a:avLst/>
          </a:prstGeom>
          <a:noFill/>
          <a:ln>
            <a:noFill/>
          </a:ln>
        </p:spPr>
        <p:txBody>
          <a:bodyPr lIns="91425" tIns="91425" rIns="91425" bIns="91425" anchor="t" anchorCtr="0"/>
          <a:lstStyle>
            <a:lvl1pPr marL="0" marR="0" lvl="0" indent="0" algn="ctr" rtl="0">
              <a:lnSpc>
                <a:spcPct val="115000"/>
              </a:lnSpc>
              <a:spcBef>
                <a:spcPts val="0"/>
              </a:spcBef>
              <a:spcAft>
                <a:spcPts val="1600"/>
              </a:spcAft>
              <a:buClr>
                <a:schemeClr val="dk2"/>
              </a:buClr>
              <a:buFont typeface="Open Sans"/>
              <a:buNone/>
              <a:defRPr sz="1800" b="0" i="0" u="none" strike="noStrike" cap="none">
                <a:solidFill>
                  <a:schemeClr val="dk2"/>
                </a:solidFill>
                <a:latin typeface="Open Sans"/>
                <a:ea typeface="Open Sans"/>
                <a:cs typeface="Open Sans"/>
                <a:sym typeface="Open Sans"/>
              </a:defRPr>
            </a:lvl1pPr>
            <a:lvl2pPr marL="457200" marR="0" lvl="1"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2pPr>
            <a:lvl3pPr marL="914400" marR="0" lvl="2"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3pPr>
            <a:lvl4pPr marL="1371600" marR="0" lvl="3"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4pPr>
            <a:lvl5pPr marL="1828800" marR="0" lvl="4"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5pPr>
            <a:lvl6pPr marL="2286000" marR="0" lvl="5"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6pPr>
            <a:lvl7pPr marL="2743200" marR="0" lvl="6"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7pPr>
            <a:lvl8pPr marL="3200400" marR="0" lvl="7"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8pPr>
            <a:lvl9pPr marL="3657600" marR="0" lvl="8"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9pPr>
          </a:lstStyle>
          <a:p>
            <a:endParaRPr/>
          </a:p>
        </p:txBody>
      </p:sp>
      <p:sp>
        <p:nvSpPr>
          <p:cNvPr id="88" name="Shape 8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89"/>
        <p:cNvGrpSpPr/>
        <p:nvPr/>
      </p:nvGrpSpPr>
      <p:grpSpPr>
        <a:xfrm>
          <a:off x="0" y="0"/>
          <a:ext cx="0" cy="0"/>
          <a:chOff x="0" y="0"/>
          <a:chExt cx="0" cy="0"/>
        </a:xfrm>
      </p:grpSpPr>
      <p:sp>
        <p:nvSpPr>
          <p:cNvPr id="90" name="Shape 90"/>
          <p:cNvSpPr/>
          <p:nvPr/>
        </p:nvSpPr>
        <p:spPr>
          <a:xfrm>
            <a:off x="-50" y="2571900"/>
            <a:ext cx="9144000" cy="2571600"/>
          </a:xfrm>
          <a:prstGeom prst="rect">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91" name="Shape 91"/>
          <p:cNvSpPr txBox="1">
            <a:spLocks noGrp="1"/>
          </p:cNvSpPr>
          <p:nvPr>
            <p:ph type="title"/>
          </p:nvPr>
        </p:nvSpPr>
        <p:spPr>
          <a:xfrm>
            <a:off x="311700" y="814800"/>
            <a:ext cx="8571300" cy="942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accent1"/>
              </a:buClr>
              <a:buFont typeface="PT Sans Narrow"/>
              <a:buNone/>
              <a:defRPr sz="3600" b="1" i="0" u="none" strike="noStrike" cap="none">
                <a:solidFill>
                  <a:schemeClr val="accent1"/>
                </a:solidFill>
                <a:latin typeface="PT Sans Narrow"/>
                <a:ea typeface="PT Sans Narrow"/>
                <a:cs typeface="PT Sans Narrow"/>
                <a:sym typeface="PT Sans Narrow"/>
              </a:defRPr>
            </a:lvl1pPr>
            <a:lvl2pPr lvl="1" indent="0" algn="ctr"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2pPr>
            <a:lvl3pPr lvl="2" indent="0" algn="ctr"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3pPr>
            <a:lvl4pPr lvl="3" indent="0" algn="ctr"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4pPr>
            <a:lvl5pPr lvl="4" indent="0" algn="ctr"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5pPr>
            <a:lvl6pPr lvl="5" indent="0" algn="ctr"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6pPr>
            <a:lvl7pPr lvl="6" indent="0" algn="ctr"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7pPr>
            <a:lvl8pPr lvl="7" indent="0" algn="ctr"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8pPr>
            <a:lvl9pPr lvl="8" indent="0" algn="ctr"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92" name="Shape 92"/>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lt1"/>
              </a:buClr>
              <a:buSzPct val="25000"/>
              <a:buFont typeface="Arial"/>
              <a:buNone/>
            </a:pPr>
            <a:fld id="{00000000-1234-1234-1234-123412341234}" type="slidenum">
              <a:rPr lang="en" sz="1400" b="0" i="0" u="none" strike="noStrike" cap="none">
                <a:solidFill>
                  <a:schemeClr val="lt1"/>
                </a:solidFill>
                <a:latin typeface="Arial"/>
                <a:ea typeface="Arial"/>
                <a:cs typeface="Arial"/>
                <a:sym typeface="Arial"/>
              </a:rPr>
              <a:pPr marL="0" marR="0" lvl="0" indent="0" algn="l" rtl="0">
                <a:lnSpc>
                  <a:spcPct val="100000"/>
                </a:lnSpc>
                <a:spcBef>
                  <a:spcPts val="0"/>
                </a:spcBef>
                <a:spcAft>
                  <a:spcPts val="0"/>
                </a:spcAft>
                <a:buClr>
                  <a:schemeClr val="lt1"/>
                </a:buClr>
                <a:buSzPct val="25000"/>
                <a:buFont typeface="Arial"/>
                <a:buNone/>
              </a:pPr>
              <a:t>‹#›</a:t>
            </a:fld>
            <a:endParaRPr lang="en"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311700" y="445025"/>
            <a:ext cx="8520600" cy="707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PT Sans Narrow"/>
              <a:buNone/>
              <a:defRPr sz="3600" b="1" i="0" u="none" strike="noStrike" cap="none">
                <a:solidFill>
                  <a:schemeClr val="accent1"/>
                </a:solidFill>
                <a:latin typeface="PT Sans Narrow"/>
                <a:ea typeface="PT Sans Narrow"/>
                <a:cs typeface="PT Sans Narrow"/>
                <a:sym typeface="PT Sans Narrow"/>
              </a:defRPr>
            </a:lvl1pPr>
            <a:lvl2pPr lvl="1"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2pPr>
            <a:lvl3pPr lvl="2"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3pPr>
            <a:lvl4pPr lvl="3"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4pPr>
            <a:lvl5pPr lvl="4"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5pPr>
            <a:lvl6pPr lvl="5"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6pPr>
            <a:lvl7pPr lvl="6"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7pPr>
            <a:lvl8pPr lvl="7"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8pPr>
            <a:lvl9pPr lvl="8"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95" name="Shape 95"/>
          <p:cNvSpPr txBox="1">
            <a:spLocks noGrp="1"/>
          </p:cNvSpPr>
          <p:nvPr>
            <p:ph type="body" idx="1"/>
          </p:nvPr>
        </p:nvSpPr>
        <p:spPr>
          <a:xfrm>
            <a:off x="311700" y="1266175"/>
            <a:ext cx="3999900" cy="33027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9pPr>
          </a:lstStyle>
          <a:p>
            <a:endParaRPr/>
          </a:p>
        </p:txBody>
      </p:sp>
      <p:sp>
        <p:nvSpPr>
          <p:cNvPr id="96" name="Shape 96"/>
          <p:cNvSpPr txBox="1">
            <a:spLocks noGrp="1"/>
          </p:cNvSpPr>
          <p:nvPr>
            <p:ph type="body" idx="2"/>
          </p:nvPr>
        </p:nvSpPr>
        <p:spPr>
          <a:xfrm>
            <a:off x="4832400" y="1266175"/>
            <a:ext cx="3999900" cy="33027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9pPr>
          </a:lstStyle>
          <a:p>
            <a:endParaRPr/>
          </a:p>
        </p:txBody>
      </p:sp>
      <p:sp>
        <p:nvSpPr>
          <p:cNvPr id="97" name="Shape 97"/>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311700" y="445025"/>
            <a:ext cx="8520600" cy="707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PT Sans Narrow"/>
              <a:buNone/>
              <a:defRPr sz="3600" b="1" i="0" u="none" strike="noStrike" cap="none">
                <a:solidFill>
                  <a:schemeClr val="accent1"/>
                </a:solidFill>
                <a:latin typeface="PT Sans Narrow"/>
                <a:ea typeface="PT Sans Narrow"/>
                <a:cs typeface="PT Sans Narrow"/>
                <a:sym typeface="PT Sans Narrow"/>
              </a:defRPr>
            </a:lvl1pPr>
            <a:lvl2pPr lvl="1"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2pPr>
            <a:lvl3pPr lvl="2"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3pPr>
            <a:lvl4pPr lvl="3"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4pPr>
            <a:lvl5pPr lvl="4"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5pPr>
            <a:lvl6pPr lvl="5"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6pPr>
            <a:lvl7pPr lvl="6"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7pPr>
            <a:lvl8pPr lvl="7"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8pPr>
            <a:lvl9pPr lvl="8"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100" name="Shape 100"/>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14"/>
        <p:cNvGrpSpPr/>
        <p:nvPr/>
      </p:nvGrpSpPr>
      <p:grpSpPr>
        <a:xfrm>
          <a:off x="0" y="0"/>
          <a:ext cx="0" cy="0"/>
          <a:chOff x="0" y="0"/>
          <a:chExt cx="0" cy="0"/>
        </a:xfrm>
      </p:grpSpPr>
      <p:sp>
        <p:nvSpPr>
          <p:cNvPr id="15" name="Shape 15"/>
          <p:cNvSpPr/>
          <p:nvPr/>
        </p:nvSpPr>
        <p:spPr>
          <a:xfrm>
            <a:off x="4572000" y="100"/>
            <a:ext cx="4572000" cy="5143499"/>
          </a:xfrm>
          <a:prstGeom prst="rect">
            <a:avLst/>
          </a:prstGeom>
          <a:solidFill>
            <a:schemeClr val="dk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cxnSp>
        <p:nvCxnSpPr>
          <p:cNvPr id="16" name="Shape 16"/>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17" name="Shape 17"/>
          <p:cNvSpPr txBox="1">
            <a:spLocks noGrp="1"/>
          </p:cNvSpPr>
          <p:nvPr>
            <p:ph type="title"/>
          </p:nvPr>
        </p:nvSpPr>
        <p:spPr>
          <a:xfrm>
            <a:off x="265500" y="1375599"/>
            <a:ext cx="4045199" cy="1551900"/>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accent3"/>
              </a:buClr>
              <a:buFont typeface="Alfa Slab One"/>
              <a:buNone/>
              <a:defRPr sz="3800" b="0" i="0" u="none" strike="noStrike" cap="none">
                <a:solidFill>
                  <a:schemeClr val="accent3"/>
                </a:solidFill>
                <a:latin typeface="Alfa Slab One"/>
                <a:ea typeface="Alfa Slab One"/>
                <a:cs typeface="Alfa Slab One"/>
                <a:sym typeface="Alfa Slab One"/>
              </a:defRPr>
            </a:lvl1pPr>
            <a:lvl2pPr lvl="1" indent="0" algn="ctr">
              <a:spcBef>
                <a:spcPts val="0"/>
              </a:spcBef>
              <a:buClr>
                <a:schemeClr val="accent3"/>
              </a:buClr>
              <a:buFont typeface="Alfa Slab One"/>
              <a:buNone/>
              <a:defRPr sz="3800">
                <a:solidFill>
                  <a:schemeClr val="accent3"/>
                </a:solidFill>
                <a:latin typeface="Alfa Slab One"/>
                <a:ea typeface="Alfa Slab One"/>
                <a:cs typeface="Alfa Slab One"/>
                <a:sym typeface="Alfa Slab One"/>
              </a:defRPr>
            </a:lvl2pPr>
            <a:lvl3pPr lvl="2" indent="0" algn="ctr">
              <a:spcBef>
                <a:spcPts val="0"/>
              </a:spcBef>
              <a:buClr>
                <a:schemeClr val="accent3"/>
              </a:buClr>
              <a:buFont typeface="Alfa Slab One"/>
              <a:buNone/>
              <a:defRPr sz="3800">
                <a:solidFill>
                  <a:schemeClr val="accent3"/>
                </a:solidFill>
                <a:latin typeface="Alfa Slab One"/>
                <a:ea typeface="Alfa Slab One"/>
                <a:cs typeface="Alfa Slab One"/>
                <a:sym typeface="Alfa Slab One"/>
              </a:defRPr>
            </a:lvl3pPr>
            <a:lvl4pPr lvl="3" indent="0" algn="ctr">
              <a:spcBef>
                <a:spcPts val="0"/>
              </a:spcBef>
              <a:buClr>
                <a:schemeClr val="accent3"/>
              </a:buClr>
              <a:buFont typeface="Alfa Slab One"/>
              <a:buNone/>
              <a:defRPr sz="3800">
                <a:solidFill>
                  <a:schemeClr val="accent3"/>
                </a:solidFill>
                <a:latin typeface="Alfa Slab One"/>
                <a:ea typeface="Alfa Slab One"/>
                <a:cs typeface="Alfa Slab One"/>
                <a:sym typeface="Alfa Slab One"/>
              </a:defRPr>
            </a:lvl4pPr>
            <a:lvl5pPr lvl="4" indent="0" algn="ctr">
              <a:spcBef>
                <a:spcPts val="0"/>
              </a:spcBef>
              <a:buClr>
                <a:schemeClr val="accent3"/>
              </a:buClr>
              <a:buFont typeface="Alfa Slab One"/>
              <a:buNone/>
              <a:defRPr sz="3800">
                <a:solidFill>
                  <a:schemeClr val="accent3"/>
                </a:solidFill>
                <a:latin typeface="Alfa Slab One"/>
                <a:ea typeface="Alfa Slab One"/>
                <a:cs typeface="Alfa Slab One"/>
                <a:sym typeface="Alfa Slab One"/>
              </a:defRPr>
            </a:lvl5pPr>
            <a:lvl6pPr lvl="5" indent="0" algn="ctr">
              <a:spcBef>
                <a:spcPts val="0"/>
              </a:spcBef>
              <a:buClr>
                <a:schemeClr val="accent3"/>
              </a:buClr>
              <a:buFont typeface="Alfa Slab One"/>
              <a:buNone/>
              <a:defRPr sz="3800">
                <a:solidFill>
                  <a:schemeClr val="accent3"/>
                </a:solidFill>
                <a:latin typeface="Alfa Slab One"/>
                <a:ea typeface="Alfa Slab One"/>
                <a:cs typeface="Alfa Slab One"/>
                <a:sym typeface="Alfa Slab One"/>
              </a:defRPr>
            </a:lvl6pPr>
            <a:lvl7pPr lvl="6" indent="0" algn="ctr">
              <a:spcBef>
                <a:spcPts val="0"/>
              </a:spcBef>
              <a:buClr>
                <a:schemeClr val="accent3"/>
              </a:buClr>
              <a:buFont typeface="Alfa Slab One"/>
              <a:buNone/>
              <a:defRPr sz="3800">
                <a:solidFill>
                  <a:schemeClr val="accent3"/>
                </a:solidFill>
                <a:latin typeface="Alfa Slab One"/>
                <a:ea typeface="Alfa Slab One"/>
                <a:cs typeface="Alfa Slab One"/>
                <a:sym typeface="Alfa Slab One"/>
              </a:defRPr>
            </a:lvl7pPr>
            <a:lvl8pPr lvl="7" indent="0" algn="ctr">
              <a:spcBef>
                <a:spcPts val="0"/>
              </a:spcBef>
              <a:buClr>
                <a:schemeClr val="accent3"/>
              </a:buClr>
              <a:buFont typeface="Alfa Slab One"/>
              <a:buNone/>
              <a:defRPr sz="3800">
                <a:solidFill>
                  <a:schemeClr val="accent3"/>
                </a:solidFill>
                <a:latin typeface="Alfa Slab One"/>
                <a:ea typeface="Alfa Slab One"/>
                <a:cs typeface="Alfa Slab One"/>
                <a:sym typeface="Alfa Slab One"/>
              </a:defRPr>
            </a:lvl8pPr>
            <a:lvl9pPr lvl="8" indent="0" algn="ctr">
              <a:spcBef>
                <a:spcPts val="0"/>
              </a:spcBef>
              <a:buClr>
                <a:schemeClr val="accent3"/>
              </a:buClr>
              <a:buFont typeface="Alfa Slab One"/>
              <a:buNone/>
              <a:defRPr sz="3800">
                <a:solidFill>
                  <a:schemeClr val="accent3"/>
                </a:solidFill>
                <a:latin typeface="Alfa Slab One"/>
                <a:ea typeface="Alfa Slab One"/>
                <a:cs typeface="Alfa Slab One"/>
                <a:sym typeface="Alfa Slab One"/>
              </a:defRPr>
            </a:lvl9pPr>
          </a:lstStyle>
          <a:p>
            <a:endParaRPr/>
          </a:p>
        </p:txBody>
      </p:sp>
      <p:sp>
        <p:nvSpPr>
          <p:cNvPr id="18" name="Shape 18"/>
          <p:cNvSpPr txBox="1">
            <a:spLocks noGrp="1"/>
          </p:cNvSpPr>
          <p:nvPr>
            <p:ph type="subTitle" idx="1"/>
          </p:nvPr>
        </p:nvSpPr>
        <p:spPr>
          <a:xfrm>
            <a:off x="265500" y="2981125"/>
            <a:ext cx="4045199" cy="1345499"/>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1pPr>
            <a:lvl2pPr marL="457200" marR="0" lvl="1" indent="0" algn="ctr" rtl="0">
              <a:lnSpc>
                <a:spcPct val="100000"/>
              </a:lnSpc>
              <a:spcBef>
                <a:spcPts val="0"/>
              </a:spcBef>
              <a:spcAft>
                <a:spcPts val="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2pPr>
            <a:lvl3pPr marL="914400" marR="0" lvl="2" indent="0" algn="ctr" rtl="0">
              <a:lnSpc>
                <a:spcPct val="100000"/>
              </a:lnSpc>
              <a:spcBef>
                <a:spcPts val="0"/>
              </a:spcBef>
              <a:spcAft>
                <a:spcPts val="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3pPr>
            <a:lvl4pPr marL="1371600" marR="0" lvl="3" indent="0" algn="ctr" rtl="0">
              <a:lnSpc>
                <a:spcPct val="100000"/>
              </a:lnSpc>
              <a:spcBef>
                <a:spcPts val="0"/>
              </a:spcBef>
              <a:spcAft>
                <a:spcPts val="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4pPr>
            <a:lvl5pPr marL="1828800" marR="0" lvl="4" indent="0" algn="ctr" rtl="0">
              <a:lnSpc>
                <a:spcPct val="100000"/>
              </a:lnSpc>
              <a:spcBef>
                <a:spcPts val="0"/>
              </a:spcBef>
              <a:spcAft>
                <a:spcPts val="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5pPr>
            <a:lvl6pPr marL="2286000" marR="0" lvl="5" indent="0" algn="ctr" rtl="0">
              <a:lnSpc>
                <a:spcPct val="100000"/>
              </a:lnSpc>
              <a:spcBef>
                <a:spcPts val="0"/>
              </a:spcBef>
              <a:spcAft>
                <a:spcPts val="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6pPr>
            <a:lvl7pPr marL="2743200" marR="0" lvl="6" indent="0" algn="ctr" rtl="0">
              <a:lnSpc>
                <a:spcPct val="100000"/>
              </a:lnSpc>
              <a:spcBef>
                <a:spcPts val="0"/>
              </a:spcBef>
              <a:spcAft>
                <a:spcPts val="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7pPr>
            <a:lvl8pPr marL="3200400" marR="0" lvl="7" indent="0" algn="ctr" rtl="0">
              <a:lnSpc>
                <a:spcPct val="100000"/>
              </a:lnSpc>
              <a:spcBef>
                <a:spcPts val="0"/>
              </a:spcBef>
              <a:spcAft>
                <a:spcPts val="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8pPr>
            <a:lvl9pPr marL="3657600" marR="0" lvl="8" indent="0" algn="ctr" rtl="0">
              <a:lnSpc>
                <a:spcPct val="100000"/>
              </a:lnSpc>
              <a:spcBef>
                <a:spcPts val="0"/>
              </a:spcBef>
              <a:spcAft>
                <a:spcPts val="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9pPr>
          </a:lstStyle>
          <a:p>
            <a:endParaRPr/>
          </a:p>
        </p:txBody>
      </p:sp>
      <p:sp>
        <p:nvSpPr>
          <p:cNvPr id="19" name="Shape 19"/>
          <p:cNvSpPr txBox="1">
            <a:spLocks noGrp="1"/>
          </p:cNvSpPr>
          <p:nvPr>
            <p:ph type="body" idx="2"/>
          </p:nvPr>
        </p:nvSpPr>
        <p:spPr>
          <a:xfrm>
            <a:off x="4939500" y="724200"/>
            <a:ext cx="3837000" cy="3695099"/>
          </a:xfrm>
          <a:prstGeom prst="rect">
            <a:avLst/>
          </a:prstGeom>
          <a:noFill/>
          <a:ln>
            <a:noFill/>
          </a:ln>
        </p:spPr>
        <p:txBody>
          <a:bodyPr lIns="91425" tIns="91425" rIns="91425" bIns="91425" anchor="ctr" anchorCtr="0"/>
          <a:lstStyle>
            <a:lvl1pPr marL="0" marR="0" lvl="0" indent="0" algn="l" rtl="0">
              <a:lnSpc>
                <a:spcPct val="115000"/>
              </a:lnSpc>
              <a:spcBef>
                <a:spcPts val="0"/>
              </a:spcBef>
              <a:spcAft>
                <a:spcPts val="1600"/>
              </a:spcAft>
              <a:buClr>
                <a:schemeClr val="lt1"/>
              </a:buClr>
              <a:buFont typeface="Proxima Nova"/>
              <a:buNone/>
              <a:defRPr sz="1800" b="0" i="0" u="none" strike="noStrike" cap="none">
                <a:solidFill>
                  <a:schemeClr val="lt1"/>
                </a:solidFill>
                <a:latin typeface="Proxima Nova"/>
                <a:ea typeface="Proxima Nova"/>
                <a:cs typeface="Proxima Nova"/>
                <a:sym typeface="Proxima Nova"/>
              </a:defRPr>
            </a:lvl1pPr>
            <a:lvl2pPr marL="457200" marR="0" lvl="1" indent="0" algn="l" rtl="0">
              <a:lnSpc>
                <a:spcPct val="115000"/>
              </a:lnSpc>
              <a:spcBef>
                <a:spcPts val="0"/>
              </a:spcBef>
              <a:spcAft>
                <a:spcPts val="1600"/>
              </a:spcAft>
              <a:buClr>
                <a:schemeClr val="lt1"/>
              </a:buClr>
              <a:buFont typeface="Proxima Nova"/>
              <a:buNone/>
              <a:defRPr sz="1400" b="0" i="0" u="none" strike="noStrike" cap="none">
                <a:solidFill>
                  <a:schemeClr val="lt1"/>
                </a:solidFill>
                <a:latin typeface="Proxima Nova"/>
                <a:ea typeface="Proxima Nova"/>
                <a:cs typeface="Proxima Nova"/>
                <a:sym typeface="Proxima Nova"/>
              </a:defRPr>
            </a:lvl2pPr>
            <a:lvl3pPr marL="914400" marR="0" lvl="2" indent="0" algn="l" rtl="0">
              <a:lnSpc>
                <a:spcPct val="115000"/>
              </a:lnSpc>
              <a:spcBef>
                <a:spcPts val="0"/>
              </a:spcBef>
              <a:spcAft>
                <a:spcPts val="1600"/>
              </a:spcAft>
              <a:buClr>
                <a:schemeClr val="lt1"/>
              </a:buClr>
              <a:buFont typeface="Proxima Nova"/>
              <a:buNone/>
              <a:defRPr sz="1400" b="0" i="0" u="none" strike="noStrike" cap="none">
                <a:solidFill>
                  <a:schemeClr val="lt1"/>
                </a:solidFill>
                <a:latin typeface="Proxima Nova"/>
                <a:ea typeface="Proxima Nova"/>
                <a:cs typeface="Proxima Nova"/>
                <a:sym typeface="Proxima Nova"/>
              </a:defRPr>
            </a:lvl3pPr>
            <a:lvl4pPr marL="1371600" marR="0" lvl="3" indent="0" algn="l" rtl="0">
              <a:lnSpc>
                <a:spcPct val="115000"/>
              </a:lnSpc>
              <a:spcBef>
                <a:spcPts val="0"/>
              </a:spcBef>
              <a:spcAft>
                <a:spcPts val="1600"/>
              </a:spcAft>
              <a:buClr>
                <a:schemeClr val="lt1"/>
              </a:buClr>
              <a:buFont typeface="Proxima Nova"/>
              <a:buNone/>
              <a:defRPr sz="1400" b="0" i="0" u="none" strike="noStrike" cap="none">
                <a:solidFill>
                  <a:schemeClr val="lt1"/>
                </a:solidFill>
                <a:latin typeface="Proxima Nova"/>
                <a:ea typeface="Proxima Nova"/>
                <a:cs typeface="Proxima Nova"/>
                <a:sym typeface="Proxima Nova"/>
              </a:defRPr>
            </a:lvl4pPr>
            <a:lvl5pPr marL="1828800" marR="0" lvl="4" indent="0" algn="l" rtl="0">
              <a:lnSpc>
                <a:spcPct val="115000"/>
              </a:lnSpc>
              <a:spcBef>
                <a:spcPts val="0"/>
              </a:spcBef>
              <a:spcAft>
                <a:spcPts val="1600"/>
              </a:spcAft>
              <a:buClr>
                <a:schemeClr val="lt1"/>
              </a:buClr>
              <a:buFont typeface="Proxima Nova"/>
              <a:buNone/>
              <a:defRPr sz="1400" b="0" i="0" u="none" strike="noStrike" cap="none">
                <a:solidFill>
                  <a:schemeClr val="lt1"/>
                </a:solidFill>
                <a:latin typeface="Proxima Nova"/>
                <a:ea typeface="Proxima Nova"/>
                <a:cs typeface="Proxima Nova"/>
                <a:sym typeface="Proxima Nova"/>
              </a:defRPr>
            </a:lvl5pPr>
            <a:lvl6pPr marL="2286000" marR="0" lvl="5" indent="0" algn="l" rtl="0">
              <a:lnSpc>
                <a:spcPct val="115000"/>
              </a:lnSpc>
              <a:spcBef>
                <a:spcPts val="0"/>
              </a:spcBef>
              <a:spcAft>
                <a:spcPts val="1600"/>
              </a:spcAft>
              <a:buClr>
                <a:schemeClr val="lt1"/>
              </a:buClr>
              <a:buFont typeface="Proxima Nova"/>
              <a:buNone/>
              <a:defRPr sz="1400" b="0" i="0" u="none" strike="noStrike" cap="none">
                <a:solidFill>
                  <a:schemeClr val="lt1"/>
                </a:solidFill>
                <a:latin typeface="Proxima Nova"/>
                <a:ea typeface="Proxima Nova"/>
                <a:cs typeface="Proxima Nova"/>
                <a:sym typeface="Proxima Nova"/>
              </a:defRPr>
            </a:lvl6pPr>
            <a:lvl7pPr marL="2743200" marR="0" lvl="6" indent="0" algn="l" rtl="0">
              <a:lnSpc>
                <a:spcPct val="115000"/>
              </a:lnSpc>
              <a:spcBef>
                <a:spcPts val="0"/>
              </a:spcBef>
              <a:spcAft>
                <a:spcPts val="1600"/>
              </a:spcAft>
              <a:buClr>
                <a:schemeClr val="lt1"/>
              </a:buClr>
              <a:buFont typeface="Proxima Nova"/>
              <a:buNone/>
              <a:defRPr sz="1400" b="0" i="0" u="none" strike="noStrike" cap="none">
                <a:solidFill>
                  <a:schemeClr val="lt1"/>
                </a:solidFill>
                <a:latin typeface="Proxima Nova"/>
                <a:ea typeface="Proxima Nova"/>
                <a:cs typeface="Proxima Nova"/>
                <a:sym typeface="Proxima Nova"/>
              </a:defRPr>
            </a:lvl7pPr>
            <a:lvl8pPr marL="3200400" marR="0" lvl="7" indent="0" algn="l" rtl="0">
              <a:lnSpc>
                <a:spcPct val="115000"/>
              </a:lnSpc>
              <a:spcBef>
                <a:spcPts val="0"/>
              </a:spcBef>
              <a:spcAft>
                <a:spcPts val="1600"/>
              </a:spcAft>
              <a:buClr>
                <a:schemeClr val="lt1"/>
              </a:buClr>
              <a:buFont typeface="Proxima Nova"/>
              <a:buNone/>
              <a:defRPr sz="1400" b="0" i="0" u="none" strike="noStrike" cap="none">
                <a:solidFill>
                  <a:schemeClr val="lt1"/>
                </a:solidFill>
                <a:latin typeface="Proxima Nova"/>
                <a:ea typeface="Proxima Nova"/>
                <a:cs typeface="Proxima Nova"/>
                <a:sym typeface="Proxima Nova"/>
              </a:defRPr>
            </a:lvl8pPr>
            <a:lvl9pPr marL="3657600" marR="0" lvl="8" indent="0" algn="l" rtl="0">
              <a:lnSpc>
                <a:spcPct val="115000"/>
              </a:lnSpc>
              <a:spcBef>
                <a:spcPts val="0"/>
              </a:spcBef>
              <a:spcAft>
                <a:spcPts val="1600"/>
              </a:spcAft>
              <a:buClr>
                <a:schemeClr val="lt1"/>
              </a:buClr>
              <a:buFont typeface="Proxima Nova"/>
              <a:buNone/>
              <a:defRPr sz="1400" b="0" i="0" u="none" strike="noStrike" cap="none">
                <a:solidFill>
                  <a:schemeClr val="lt1"/>
                </a:solidFill>
                <a:latin typeface="Proxima Nova"/>
                <a:ea typeface="Proxima Nova"/>
                <a:cs typeface="Proxima Nova"/>
                <a:sym typeface="Proxima Nova"/>
              </a:defRPr>
            </a:lvl9pPr>
          </a:lstStyle>
          <a:p>
            <a:endParaRPr/>
          </a:p>
        </p:txBody>
      </p:sp>
      <p:sp>
        <p:nvSpPr>
          <p:cNvPr id="20" name="Shape 20"/>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lt1"/>
              </a:buClr>
              <a:buSzPct val="25000"/>
              <a:buFont typeface="Arial"/>
              <a:buNone/>
            </a:pPr>
            <a:fld id="{00000000-1234-1234-1234-123412341234}" type="slidenum">
              <a:rPr lang="en" sz="1400" b="0" i="0" u="none" strike="noStrike" cap="none">
                <a:solidFill>
                  <a:schemeClr val="lt1"/>
                </a:solidFill>
                <a:latin typeface="Arial"/>
                <a:ea typeface="Arial"/>
                <a:cs typeface="Arial"/>
                <a:sym typeface="Arial"/>
              </a:rPr>
              <a:pPr marL="0" marR="0" lvl="0" indent="0" algn="l" rtl="0">
                <a:lnSpc>
                  <a:spcPct val="100000"/>
                </a:lnSpc>
                <a:spcBef>
                  <a:spcPts val="0"/>
                </a:spcBef>
                <a:spcAft>
                  <a:spcPts val="0"/>
                </a:spcAft>
                <a:buClr>
                  <a:schemeClr val="lt1"/>
                </a:buClr>
                <a:buSzPct val="25000"/>
                <a:buFont typeface="Arial"/>
                <a:buNone/>
              </a:pPr>
              <a:t>‹#›</a:t>
            </a:fld>
            <a:endParaRPr lang="en"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Main point">
    <p:bg>
      <p:bgPr>
        <a:solidFill>
          <a:schemeClr val="accent6"/>
        </a:solidFill>
        <a:effectLst/>
      </p:bgPr>
    </p:bg>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490250" y="526350"/>
            <a:ext cx="5613600" cy="40908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dk2"/>
              </a:buClr>
              <a:buFont typeface="PT Sans Narrow"/>
              <a:buNone/>
              <a:defRPr sz="5400" b="0" i="0" u="none" strike="noStrike" cap="none">
                <a:solidFill>
                  <a:schemeClr val="dk2"/>
                </a:solidFill>
                <a:latin typeface="PT Sans Narrow"/>
                <a:ea typeface="PT Sans Narrow"/>
                <a:cs typeface="PT Sans Narrow"/>
                <a:sym typeface="PT Sans Narrow"/>
              </a:defRPr>
            </a:lvl1pPr>
            <a:lvl2pPr lvl="1" indent="0" rtl="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2pPr>
            <a:lvl3pPr lvl="2" indent="0" rtl="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3pPr>
            <a:lvl4pPr lvl="3" indent="0" rtl="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4pPr>
            <a:lvl5pPr lvl="4" indent="0" rtl="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5pPr>
            <a:lvl6pPr lvl="5" indent="0" rtl="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6pPr>
            <a:lvl7pPr lvl="6" indent="0" rtl="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7pPr>
            <a:lvl8pPr lvl="7" indent="0" rtl="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8pPr>
            <a:lvl9pPr lvl="8" indent="0" rtl="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9pPr>
          </a:lstStyle>
          <a:p>
            <a:endParaRPr/>
          </a:p>
        </p:txBody>
      </p:sp>
      <p:sp>
        <p:nvSpPr>
          <p:cNvPr id="103" name="Shape 103"/>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Caption">
    <p:spTree>
      <p:nvGrpSpPr>
        <p:cNvPr id="1" name="Shape 109"/>
        <p:cNvGrpSpPr/>
        <p:nvPr/>
      </p:nvGrpSpPr>
      <p:grpSpPr>
        <a:xfrm>
          <a:off x="0" y="0"/>
          <a:ext cx="0" cy="0"/>
          <a:chOff x="0" y="0"/>
          <a:chExt cx="0" cy="0"/>
        </a:xfrm>
      </p:grpSpPr>
      <p:sp>
        <p:nvSpPr>
          <p:cNvPr id="110" name="Shape 110"/>
          <p:cNvSpPr txBox="1">
            <a:spLocks noGrp="1"/>
          </p:cNvSpPr>
          <p:nvPr>
            <p:ph type="body" idx="1"/>
          </p:nvPr>
        </p:nvSpPr>
        <p:spPr>
          <a:xfrm>
            <a:off x="311700" y="4230725"/>
            <a:ext cx="5998800" cy="5988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dk2"/>
              </a:buClr>
              <a:buFont typeface="PT Sans Narrow"/>
              <a:buNone/>
              <a:defRPr sz="2400" b="0" i="0" u="none" strike="noStrike" cap="none">
                <a:solidFill>
                  <a:schemeClr val="dk2"/>
                </a:solidFill>
                <a:latin typeface="PT Sans Narrow"/>
                <a:ea typeface="PT Sans Narrow"/>
                <a:cs typeface="PT Sans Narrow"/>
                <a:sym typeface="PT Sans Narrow"/>
              </a:defRPr>
            </a:lvl1pPr>
            <a:lvl2pPr marL="457200" marR="0" lvl="1"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9pPr>
          </a:lstStyle>
          <a:p>
            <a:endParaRPr/>
          </a:p>
        </p:txBody>
      </p:sp>
      <p:sp>
        <p:nvSpPr>
          <p:cNvPr id="111" name="Shape 111"/>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12"/>
        <p:cNvGrpSpPr/>
        <p:nvPr/>
      </p:nvGrpSpPr>
      <p:grpSpPr>
        <a:xfrm>
          <a:off x="0" y="0"/>
          <a:ext cx="0" cy="0"/>
          <a:chOff x="0" y="0"/>
          <a:chExt cx="0" cy="0"/>
        </a:xfrm>
      </p:grpSpPr>
      <p:sp>
        <p:nvSpPr>
          <p:cNvPr id="113" name="Shape 113"/>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3"/>
          <p:cNvSpPr>
            <a:spLocks noGrp="1"/>
          </p:cNvSpPr>
          <p:nvPr>
            <p:ph type="dt" sz="half" idx="10"/>
          </p:nvPr>
        </p:nvSpPr>
        <p:spPr>
          <a:xfrm>
            <a:off x="6727825" y="4806554"/>
            <a:ext cx="1919288" cy="273844"/>
          </a:xfrm>
          <a:prstGeom prst="rect">
            <a:avLst/>
          </a:prstGeom>
        </p:spPr>
        <p:txBody>
          <a:bodyPr/>
          <a:lstStyle>
            <a:lvl1pPr fontAlgn="base">
              <a:spcBef>
                <a:spcPct val="0"/>
              </a:spcBef>
              <a:spcAft>
                <a:spcPct val="0"/>
              </a:spcAft>
              <a:defRPr>
                <a:latin typeface="Arial" charset="0"/>
                <a:cs typeface="Arial" charset="0"/>
              </a:defRPr>
            </a:lvl1pPr>
            <a:extLst/>
          </a:lstStyle>
          <a:p>
            <a:pPr>
              <a:defRPr/>
            </a:pPr>
            <a:fld id="{85AFBD91-33D7-432A-AFDE-4B2D9F6BC2A5}" type="datetime1">
              <a:rPr lang="en-US"/>
              <a:pPr>
                <a:defRPr/>
              </a:pPr>
              <a:t>8/29/2017</a:t>
            </a:fld>
            <a:endParaRPr lang="en-US" dirty="0"/>
          </a:p>
        </p:txBody>
      </p:sp>
      <p:sp>
        <p:nvSpPr>
          <p:cNvPr id="5" name="Footer Placeholder 4"/>
          <p:cNvSpPr>
            <a:spLocks noGrp="1"/>
          </p:cNvSpPr>
          <p:nvPr>
            <p:ph type="ftr" sz="quarter" idx="11"/>
          </p:nvPr>
        </p:nvSpPr>
        <p:spPr>
          <a:xfrm>
            <a:off x="4379913" y="4806554"/>
            <a:ext cx="2351087" cy="273844"/>
          </a:xfrm>
          <a:prstGeom prst="rect">
            <a:avLst/>
          </a:prstGeom>
        </p:spPr>
        <p:txBody>
          <a:bodyPr/>
          <a:lstStyle>
            <a:lvl1pPr fontAlgn="base">
              <a:spcBef>
                <a:spcPct val="0"/>
              </a:spcBef>
              <a:spcAft>
                <a:spcPct val="0"/>
              </a:spcAft>
              <a:defRPr>
                <a:latin typeface="Arial" charset="0"/>
                <a:cs typeface="Arial" charset="0"/>
              </a:defRPr>
            </a:lvl1pPr>
            <a:extLst/>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extLst/>
          </a:lstStyle>
          <a:p>
            <a:pPr>
              <a:defRPr/>
            </a:pPr>
            <a:fld id="{6B15DC72-70D6-4D59-AEF2-638D838A07B1}" type="slidenum">
              <a:rPr lang="en-US"/>
              <a:pPr>
                <a:defRPr/>
              </a:pPr>
              <a:t>‹#›</a:t>
            </a:fld>
            <a:endParaRPr lang="en-US" dirty="0"/>
          </a:p>
        </p:txBody>
      </p:sp>
    </p:spTree>
    <p:extLst>
      <p:ext uri="{BB962C8B-B14F-4D97-AF65-F5344CB8AC3E}">
        <p14:creationId xmlns:p14="http://schemas.microsoft.com/office/powerpoint/2010/main" xmlns="" val="3478867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3"/>
              </a:buClr>
              <a:buFont typeface="Alfa Slab One"/>
              <a:buNone/>
              <a:defRPr sz="3000" b="0" i="0" u="none" strike="noStrike" cap="none">
                <a:solidFill>
                  <a:schemeClr val="accent3"/>
                </a:solidFill>
                <a:latin typeface="Alfa Slab One"/>
                <a:ea typeface="Alfa Slab One"/>
                <a:cs typeface="Alfa Slab One"/>
                <a:sym typeface="Alfa Slab One"/>
              </a:defRPr>
            </a:lvl1pPr>
            <a:lvl2pPr lvl="1"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2pPr>
            <a:lvl3pPr lvl="2"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3pPr>
            <a:lvl4pPr lvl="3"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4pPr>
            <a:lvl5pPr lvl="4"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5pPr>
            <a:lvl6pPr lvl="5"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6pPr>
            <a:lvl7pPr lvl="6"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7pPr>
            <a:lvl8pPr lvl="7"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8pPr>
            <a:lvl9pPr lvl="8"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9pPr>
          </a:lstStyle>
          <a:p>
            <a:endParaRPr/>
          </a:p>
        </p:txBody>
      </p:sp>
      <p:sp>
        <p:nvSpPr>
          <p:cNvPr id="23" name="Shape 23"/>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Proxima Nova"/>
              <a:buNone/>
              <a:defRPr sz="1800" b="0" i="0" u="none" strike="noStrike" cap="none">
                <a:solidFill>
                  <a:schemeClr val="dk2"/>
                </a:solidFill>
                <a:latin typeface="Proxima Nova"/>
                <a:ea typeface="Proxima Nova"/>
                <a:cs typeface="Proxima Nova"/>
                <a:sym typeface="Proxima Nova"/>
              </a:defRPr>
            </a:lvl1pPr>
            <a:lvl2pPr marL="457200" marR="0" lvl="1"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2pPr>
            <a:lvl3pPr marL="914400" marR="0" lvl="2"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3pPr>
            <a:lvl4pPr marL="1371600" marR="0" lvl="3"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4pPr>
            <a:lvl5pPr marL="1828800" marR="0" lvl="4"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5pPr>
            <a:lvl6pPr marL="2286000" marR="0" lvl="5"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6pPr>
            <a:lvl7pPr marL="2743200" marR="0" lvl="6"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7pPr>
            <a:lvl8pPr marL="3200400" marR="0" lvl="7"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8pPr>
            <a:lvl9pPr marL="3657600" marR="0" lvl="8"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9pPr>
          </a:lstStyle>
          <a:p>
            <a:endParaRPr/>
          </a:p>
        </p:txBody>
      </p:sp>
      <p:sp>
        <p:nvSpPr>
          <p:cNvPr id="24" name="Shape 24"/>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5"/>
        <p:cNvGrpSpPr/>
        <p:nvPr/>
      </p:nvGrpSpPr>
      <p:grpSpPr>
        <a:xfrm>
          <a:off x="0" y="0"/>
          <a:ext cx="0" cy="0"/>
          <a:chOff x="0" y="0"/>
          <a:chExt cx="0" cy="0"/>
        </a:xfrm>
      </p:grpSpPr>
      <p:sp>
        <p:nvSpPr>
          <p:cNvPr id="26" name="Shape 26"/>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ig number 1">
    <p:spTree>
      <p:nvGrpSpPr>
        <p:cNvPr id="1" name="Shape 27"/>
        <p:cNvGrpSpPr/>
        <p:nvPr/>
      </p:nvGrpSpPr>
      <p:grpSpPr>
        <a:xfrm>
          <a:off x="0" y="0"/>
          <a:ext cx="0" cy="0"/>
          <a:chOff x="0" y="0"/>
          <a:chExt cx="0" cy="0"/>
        </a:xfrm>
      </p:grpSpPr>
      <p:sp>
        <p:nvSpPr>
          <p:cNvPr id="28" name="Shape 28"/>
          <p:cNvSpPr/>
          <p:nvPr/>
        </p:nvSpPr>
        <p:spPr>
          <a:xfrm>
            <a:off x="-75" y="5045700"/>
            <a:ext cx="9144000" cy="97800"/>
          </a:xfrm>
          <a:prstGeom prst="rect">
            <a:avLst/>
          </a:prstGeom>
          <a:solidFill>
            <a:schemeClr val="lt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9" name="Shape 29"/>
          <p:cNvSpPr txBox="1">
            <a:spLocks noGrp="1"/>
          </p:cNvSpPr>
          <p:nvPr>
            <p:ph type="title"/>
          </p:nvPr>
        </p:nvSpPr>
        <p:spPr>
          <a:xfrm>
            <a:off x="311700" y="1304850"/>
            <a:ext cx="8520599" cy="1538399"/>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accent3"/>
              </a:buClr>
              <a:buFont typeface="PT Sans Narrow"/>
              <a:buNone/>
              <a:defRPr sz="13000" b="1" i="0" u="none" strike="noStrike" cap="none">
                <a:solidFill>
                  <a:schemeClr val="accent3"/>
                </a:solidFill>
                <a:latin typeface="PT Sans Narrow"/>
                <a:ea typeface="PT Sans Narrow"/>
                <a:cs typeface="PT Sans Narrow"/>
                <a:sym typeface="PT Sans Narrow"/>
              </a:defRPr>
            </a:lvl1pPr>
            <a:lvl2pPr lvl="1"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2pPr>
            <a:lvl3pPr lvl="2"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3pPr>
            <a:lvl4pPr lvl="3"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4pPr>
            <a:lvl5pPr lvl="4"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5pPr>
            <a:lvl6pPr lvl="5"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6pPr>
            <a:lvl7pPr lvl="6"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7pPr>
            <a:lvl8pPr lvl="7"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8pPr>
            <a:lvl9pPr lvl="8" indent="0" algn="ctr" rtl="0">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9pPr>
          </a:lstStyle>
          <a:p>
            <a:endParaRPr/>
          </a:p>
        </p:txBody>
      </p:sp>
      <p:sp>
        <p:nvSpPr>
          <p:cNvPr id="30" name="Shape 30"/>
          <p:cNvSpPr txBox="1">
            <a:spLocks noGrp="1"/>
          </p:cNvSpPr>
          <p:nvPr>
            <p:ph type="body" idx="1"/>
          </p:nvPr>
        </p:nvSpPr>
        <p:spPr>
          <a:xfrm>
            <a:off x="311700" y="2995650"/>
            <a:ext cx="8520599" cy="1071599"/>
          </a:xfrm>
          <a:prstGeom prst="rect">
            <a:avLst/>
          </a:prstGeom>
          <a:noFill/>
          <a:ln>
            <a:noFill/>
          </a:ln>
        </p:spPr>
        <p:txBody>
          <a:bodyPr lIns="91425" tIns="91425" rIns="91425" bIns="91425" anchor="t" anchorCtr="0"/>
          <a:lstStyle>
            <a:lvl1pPr marL="0" marR="0" lvl="0" indent="0" algn="ctr" rtl="0">
              <a:lnSpc>
                <a:spcPct val="115000"/>
              </a:lnSpc>
              <a:spcBef>
                <a:spcPts val="0"/>
              </a:spcBef>
              <a:spcAft>
                <a:spcPts val="1600"/>
              </a:spcAft>
              <a:buClr>
                <a:schemeClr val="dk2"/>
              </a:buClr>
              <a:buFont typeface="Open Sans"/>
              <a:buNone/>
              <a:defRPr sz="1800" b="0" i="0" u="none" strike="noStrike" cap="none">
                <a:solidFill>
                  <a:schemeClr val="dk2"/>
                </a:solidFill>
                <a:latin typeface="Open Sans"/>
                <a:ea typeface="Open Sans"/>
                <a:cs typeface="Open Sans"/>
                <a:sym typeface="Open Sans"/>
              </a:defRPr>
            </a:lvl1pPr>
            <a:lvl2pPr marL="457200" marR="0" lvl="1"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2pPr>
            <a:lvl3pPr marL="914400" marR="0" lvl="2"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3pPr>
            <a:lvl4pPr marL="1371600" marR="0" lvl="3"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4pPr>
            <a:lvl5pPr marL="1828800" marR="0" lvl="4"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5pPr>
            <a:lvl6pPr marL="2286000" marR="0" lvl="5"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6pPr>
            <a:lvl7pPr marL="2743200" marR="0" lvl="6"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7pPr>
            <a:lvl8pPr marL="3200400" marR="0" lvl="7"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8pPr>
            <a:lvl9pPr marL="3657600" marR="0" lvl="8"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9pPr>
          </a:lstStyle>
          <a:p>
            <a:endParaRPr/>
          </a:p>
        </p:txBody>
      </p:sp>
      <p:sp>
        <p:nvSpPr>
          <p:cNvPr id="31" name="Shape 31"/>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1"/>
        </a:solidFill>
        <a:effectLst/>
      </p:bgPr>
    </p:bg>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311700" y="2480550"/>
            <a:ext cx="8114399" cy="24458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Alfa Slab One"/>
              <a:buNone/>
              <a:defRPr sz="6800" b="0" i="0" u="none" strike="noStrike" cap="none">
                <a:solidFill>
                  <a:schemeClr val="lt1"/>
                </a:solidFill>
                <a:latin typeface="Alfa Slab One"/>
                <a:ea typeface="Alfa Slab One"/>
                <a:cs typeface="Alfa Slab One"/>
                <a:sym typeface="Alfa Slab One"/>
              </a:defRPr>
            </a:lvl1pPr>
            <a:lvl2pPr lvl="1" indent="0">
              <a:spcBef>
                <a:spcPts val="0"/>
              </a:spcBef>
              <a:buClr>
                <a:schemeClr val="lt1"/>
              </a:buClr>
              <a:buFont typeface="Alfa Slab One"/>
              <a:buNone/>
              <a:defRPr sz="6800">
                <a:solidFill>
                  <a:schemeClr val="lt1"/>
                </a:solidFill>
                <a:latin typeface="Alfa Slab One"/>
                <a:ea typeface="Alfa Slab One"/>
                <a:cs typeface="Alfa Slab One"/>
                <a:sym typeface="Alfa Slab One"/>
              </a:defRPr>
            </a:lvl2pPr>
            <a:lvl3pPr lvl="2" indent="0">
              <a:spcBef>
                <a:spcPts val="0"/>
              </a:spcBef>
              <a:buClr>
                <a:schemeClr val="lt1"/>
              </a:buClr>
              <a:buFont typeface="Alfa Slab One"/>
              <a:buNone/>
              <a:defRPr sz="6800">
                <a:solidFill>
                  <a:schemeClr val="lt1"/>
                </a:solidFill>
                <a:latin typeface="Alfa Slab One"/>
                <a:ea typeface="Alfa Slab One"/>
                <a:cs typeface="Alfa Slab One"/>
                <a:sym typeface="Alfa Slab One"/>
              </a:defRPr>
            </a:lvl3pPr>
            <a:lvl4pPr lvl="3" indent="0">
              <a:spcBef>
                <a:spcPts val="0"/>
              </a:spcBef>
              <a:buClr>
                <a:schemeClr val="lt1"/>
              </a:buClr>
              <a:buFont typeface="Alfa Slab One"/>
              <a:buNone/>
              <a:defRPr sz="6800">
                <a:solidFill>
                  <a:schemeClr val="lt1"/>
                </a:solidFill>
                <a:latin typeface="Alfa Slab One"/>
                <a:ea typeface="Alfa Slab One"/>
                <a:cs typeface="Alfa Slab One"/>
                <a:sym typeface="Alfa Slab One"/>
              </a:defRPr>
            </a:lvl4pPr>
            <a:lvl5pPr lvl="4" indent="0">
              <a:spcBef>
                <a:spcPts val="0"/>
              </a:spcBef>
              <a:buClr>
                <a:schemeClr val="lt1"/>
              </a:buClr>
              <a:buFont typeface="Alfa Slab One"/>
              <a:buNone/>
              <a:defRPr sz="6800">
                <a:solidFill>
                  <a:schemeClr val="lt1"/>
                </a:solidFill>
                <a:latin typeface="Alfa Slab One"/>
                <a:ea typeface="Alfa Slab One"/>
                <a:cs typeface="Alfa Slab One"/>
                <a:sym typeface="Alfa Slab One"/>
              </a:defRPr>
            </a:lvl5pPr>
            <a:lvl6pPr lvl="5" indent="0">
              <a:spcBef>
                <a:spcPts val="0"/>
              </a:spcBef>
              <a:buClr>
                <a:schemeClr val="lt1"/>
              </a:buClr>
              <a:buFont typeface="Alfa Slab One"/>
              <a:buNone/>
              <a:defRPr sz="6800">
                <a:solidFill>
                  <a:schemeClr val="lt1"/>
                </a:solidFill>
                <a:latin typeface="Alfa Slab One"/>
                <a:ea typeface="Alfa Slab One"/>
                <a:cs typeface="Alfa Slab One"/>
                <a:sym typeface="Alfa Slab One"/>
              </a:defRPr>
            </a:lvl6pPr>
            <a:lvl7pPr lvl="6" indent="0">
              <a:spcBef>
                <a:spcPts val="0"/>
              </a:spcBef>
              <a:buClr>
                <a:schemeClr val="lt1"/>
              </a:buClr>
              <a:buFont typeface="Alfa Slab One"/>
              <a:buNone/>
              <a:defRPr sz="6800">
                <a:solidFill>
                  <a:schemeClr val="lt1"/>
                </a:solidFill>
                <a:latin typeface="Alfa Slab One"/>
                <a:ea typeface="Alfa Slab One"/>
                <a:cs typeface="Alfa Slab One"/>
                <a:sym typeface="Alfa Slab One"/>
              </a:defRPr>
            </a:lvl7pPr>
            <a:lvl8pPr lvl="7" indent="0">
              <a:spcBef>
                <a:spcPts val="0"/>
              </a:spcBef>
              <a:buClr>
                <a:schemeClr val="lt1"/>
              </a:buClr>
              <a:buFont typeface="Alfa Slab One"/>
              <a:buNone/>
              <a:defRPr sz="6800">
                <a:solidFill>
                  <a:schemeClr val="lt1"/>
                </a:solidFill>
                <a:latin typeface="Alfa Slab One"/>
                <a:ea typeface="Alfa Slab One"/>
                <a:cs typeface="Alfa Slab One"/>
                <a:sym typeface="Alfa Slab One"/>
              </a:defRPr>
            </a:lvl8pPr>
            <a:lvl9pPr lvl="8" indent="0">
              <a:spcBef>
                <a:spcPts val="0"/>
              </a:spcBef>
              <a:buClr>
                <a:schemeClr val="lt1"/>
              </a:buClr>
              <a:buFont typeface="Alfa Slab One"/>
              <a:buNone/>
              <a:defRPr sz="6800">
                <a:solidFill>
                  <a:schemeClr val="lt1"/>
                </a:solidFill>
                <a:latin typeface="Alfa Slab One"/>
                <a:ea typeface="Alfa Slab One"/>
                <a:cs typeface="Alfa Slab One"/>
                <a:sym typeface="Alfa Slab One"/>
              </a:defRPr>
            </a:lvl9pPr>
          </a:lstStyle>
          <a:p>
            <a:endParaRPr/>
          </a:p>
        </p:txBody>
      </p:sp>
      <p:sp>
        <p:nvSpPr>
          <p:cNvPr id="34" name="Shape 34"/>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lt1"/>
              </a:buClr>
              <a:buSzPct val="25000"/>
              <a:buFont typeface="Arial"/>
              <a:buNone/>
            </a:pPr>
            <a:fld id="{00000000-1234-1234-1234-123412341234}" type="slidenum">
              <a:rPr lang="en" sz="1400" b="0" i="0" u="none" strike="noStrike" cap="none">
                <a:solidFill>
                  <a:schemeClr val="lt1"/>
                </a:solidFill>
                <a:latin typeface="Arial"/>
                <a:ea typeface="Arial"/>
                <a:cs typeface="Arial"/>
                <a:sym typeface="Arial"/>
              </a:rPr>
              <a:pPr marL="0" marR="0" lvl="0" indent="0" algn="l" rtl="0">
                <a:lnSpc>
                  <a:spcPct val="100000"/>
                </a:lnSpc>
                <a:spcBef>
                  <a:spcPts val="0"/>
                </a:spcBef>
                <a:spcAft>
                  <a:spcPts val="0"/>
                </a:spcAft>
                <a:buClr>
                  <a:schemeClr val="lt1"/>
                </a:buClr>
                <a:buSzPct val="25000"/>
                <a:buFont typeface="Arial"/>
                <a:buNone/>
              </a:pPr>
              <a:t>‹#›</a:t>
            </a:fld>
            <a:endParaRPr lang="en"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3"/>
              </a:buClr>
              <a:buFont typeface="Alfa Slab One"/>
              <a:buNone/>
              <a:defRPr sz="3000" b="0" i="0" u="none" strike="noStrike" cap="none">
                <a:solidFill>
                  <a:schemeClr val="accent3"/>
                </a:solidFill>
                <a:latin typeface="Alfa Slab One"/>
                <a:ea typeface="Alfa Slab One"/>
                <a:cs typeface="Alfa Slab One"/>
                <a:sym typeface="Alfa Slab One"/>
              </a:defRPr>
            </a:lvl1pPr>
            <a:lvl2pPr lvl="1"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2pPr>
            <a:lvl3pPr lvl="2"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3pPr>
            <a:lvl4pPr lvl="3"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4pPr>
            <a:lvl5pPr lvl="4"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5pPr>
            <a:lvl6pPr lvl="5"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6pPr>
            <a:lvl7pPr lvl="6"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7pPr>
            <a:lvl8pPr lvl="7"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8pPr>
            <a:lvl9pPr lvl="8"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9pPr>
          </a:lstStyle>
          <a:p>
            <a:endParaRPr/>
          </a:p>
        </p:txBody>
      </p:sp>
      <p:sp>
        <p:nvSpPr>
          <p:cNvPr id="37" name="Shape 37"/>
          <p:cNvSpPr txBox="1">
            <a:spLocks noGrp="1"/>
          </p:cNvSpPr>
          <p:nvPr>
            <p:ph type="body" idx="1"/>
          </p:nvPr>
        </p:nvSpPr>
        <p:spPr>
          <a:xfrm>
            <a:off x="311700" y="1152475"/>
            <a:ext cx="3999899" cy="34164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1pPr>
            <a:lvl2pPr marL="457200" marR="0" lvl="1"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2pPr>
            <a:lvl3pPr marL="914400" marR="0" lvl="2"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3pPr>
            <a:lvl4pPr marL="1371600" marR="0" lvl="3"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4pPr>
            <a:lvl5pPr marL="1828800" marR="0" lvl="4"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5pPr>
            <a:lvl6pPr marL="2286000" marR="0" lvl="5"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6pPr>
            <a:lvl7pPr marL="2743200" marR="0" lvl="6"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7pPr>
            <a:lvl8pPr marL="3200400" marR="0" lvl="7"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8pPr>
            <a:lvl9pPr marL="3657600" marR="0" lvl="8"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9pPr>
          </a:lstStyle>
          <a:p>
            <a:endParaRPr/>
          </a:p>
        </p:txBody>
      </p:sp>
      <p:sp>
        <p:nvSpPr>
          <p:cNvPr id="38" name="Shape 38"/>
          <p:cNvSpPr txBox="1">
            <a:spLocks noGrp="1"/>
          </p:cNvSpPr>
          <p:nvPr>
            <p:ph type="body" idx="2"/>
          </p:nvPr>
        </p:nvSpPr>
        <p:spPr>
          <a:xfrm>
            <a:off x="4832400" y="1152475"/>
            <a:ext cx="3999899" cy="34164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Proxima Nova"/>
              <a:buNone/>
              <a:defRPr sz="1400" b="0" i="0" u="none" strike="noStrike" cap="none">
                <a:solidFill>
                  <a:schemeClr val="dk2"/>
                </a:solidFill>
                <a:latin typeface="Proxima Nova"/>
                <a:ea typeface="Proxima Nova"/>
                <a:cs typeface="Proxima Nova"/>
                <a:sym typeface="Proxima Nova"/>
              </a:defRPr>
            </a:lvl1pPr>
            <a:lvl2pPr marL="457200" marR="0" lvl="1"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2pPr>
            <a:lvl3pPr marL="914400" marR="0" lvl="2"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3pPr>
            <a:lvl4pPr marL="1371600" marR="0" lvl="3"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4pPr>
            <a:lvl5pPr marL="1828800" marR="0" lvl="4"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5pPr>
            <a:lvl6pPr marL="2286000" marR="0" lvl="5"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6pPr>
            <a:lvl7pPr marL="2743200" marR="0" lvl="6"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7pPr>
            <a:lvl8pPr marL="3200400" marR="0" lvl="7"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8pPr>
            <a:lvl9pPr marL="3657600" marR="0" lvl="8"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9pPr>
          </a:lstStyle>
          <a:p>
            <a:endParaRPr/>
          </a:p>
        </p:txBody>
      </p:sp>
      <p:sp>
        <p:nvSpPr>
          <p:cNvPr id="39" name="Shape 39"/>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3"/>
              </a:buClr>
              <a:buFont typeface="Alfa Slab One"/>
              <a:buNone/>
              <a:defRPr sz="3000" b="0" i="0" u="none" strike="noStrike" cap="none">
                <a:solidFill>
                  <a:schemeClr val="accent3"/>
                </a:solidFill>
                <a:latin typeface="Alfa Slab One"/>
                <a:ea typeface="Alfa Slab One"/>
                <a:cs typeface="Alfa Slab One"/>
                <a:sym typeface="Alfa Slab One"/>
              </a:defRPr>
            </a:lvl1pPr>
            <a:lvl2pPr lvl="1"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2pPr>
            <a:lvl3pPr lvl="2"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3pPr>
            <a:lvl4pPr lvl="3"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4pPr>
            <a:lvl5pPr lvl="4"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5pPr>
            <a:lvl6pPr lvl="5"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6pPr>
            <a:lvl7pPr lvl="6"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7pPr>
            <a:lvl8pPr lvl="7"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8pPr>
            <a:lvl9pPr lvl="8"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9pPr>
          </a:lstStyle>
          <a:p>
            <a:endParaRPr/>
          </a:p>
        </p:txBody>
      </p:sp>
      <p:sp>
        <p:nvSpPr>
          <p:cNvPr id="42" name="Shape 42"/>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311700" y="631800"/>
            <a:ext cx="2807999" cy="7556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3"/>
              </a:buClr>
              <a:buFont typeface="Alfa Slab One"/>
              <a:buNone/>
              <a:defRPr sz="2400" b="0" i="0" u="none" strike="noStrike" cap="none">
                <a:solidFill>
                  <a:schemeClr val="accent3"/>
                </a:solidFill>
                <a:latin typeface="Alfa Slab One"/>
                <a:ea typeface="Alfa Slab One"/>
                <a:cs typeface="Alfa Slab One"/>
                <a:sym typeface="Alfa Slab One"/>
              </a:defRPr>
            </a:lvl1pPr>
            <a:lvl2pPr lvl="1" indent="0">
              <a:spcBef>
                <a:spcPts val="0"/>
              </a:spcBef>
              <a:buClr>
                <a:schemeClr val="accent3"/>
              </a:buClr>
              <a:buFont typeface="Alfa Slab One"/>
              <a:buNone/>
              <a:defRPr sz="2400">
                <a:solidFill>
                  <a:schemeClr val="accent3"/>
                </a:solidFill>
                <a:latin typeface="Alfa Slab One"/>
                <a:ea typeface="Alfa Slab One"/>
                <a:cs typeface="Alfa Slab One"/>
                <a:sym typeface="Alfa Slab One"/>
              </a:defRPr>
            </a:lvl2pPr>
            <a:lvl3pPr lvl="2" indent="0">
              <a:spcBef>
                <a:spcPts val="0"/>
              </a:spcBef>
              <a:buClr>
                <a:schemeClr val="accent3"/>
              </a:buClr>
              <a:buFont typeface="Alfa Slab One"/>
              <a:buNone/>
              <a:defRPr sz="2400">
                <a:solidFill>
                  <a:schemeClr val="accent3"/>
                </a:solidFill>
                <a:latin typeface="Alfa Slab One"/>
                <a:ea typeface="Alfa Slab One"/>
                <a:cs typeface="Alfa Slab One"/>
                <a:sym typeface="Alfa Slab One"/>
              </a:defRPr>
            </a:lvl3pPr>
            <a:lvl4pPr lvl="3" indent="0">
              <a:spcBef>
                <a:spcPts val="0"/>
              </a:spcBef>
              <a:buClr>
                <a:schemeClr val="accent3"/>
              </a:buClr>
              <a:buFont typeface="Alfa Slab One"/>
              <a:buNone/>
              <a:defRPr sz="2400">
                <a:solidFill>
                  <a:schemeClr val="accent3"/>
                </a:solidFill>
                <a:latin typeface="Alfa Slab One"/>
                <a:ea typeface="Alfa Slab One"/>
                <a:cs typeface="Alfa Slab One"/>
                <a:sym typeface="Alfa Slab One"/>
              </a:defRPr>
            </a:lvl4pPr>
            <a:lvl5pPr lvl="4" indent="0">
              <a:spcBef>
                <a:spcPts val="0"/>
              </a:spcBef>
              <a:buClr>
                <a:schemeClr val="accent3"/>
              </a:buClr>
              <a:buFont typeface="Alfa Slab One"/>
              <a:buNone/>
              <a:defRPr sz="2400">
                <a:solidFill>
                  <a:schemeClr val="accent3"/>
                </a:solidFill>
                <a:latin typeface="Alfa Slab One"/>
                <a:ea typeface="Alfa Slab One"/>
                <a:cs typeface="Alfa Slab One"/>
                <a:sym typeface="Alfa Slab One"/>
              </a:defRPr>
            </a:lvl5pPr>
            <a:lvl6pPr lvl="5" indent="0">
              <a:spcBef>
                <a:spcPts val="0"/>
              </a:spcBef>
              <a:buClr>
                <a:schemeClr val="accent3"/>
              </a:buClr>
              <a:buFont typeface="Alfa Slab One"/>
              <a:buNone/>
              <a:defRPr sz="2400">
                <a:solidFill>
                  <a:schemeClr val="accent3"/>
                </a:solidFill>
                <a:latin typeface="Alfa Slab One"/>
                <a:ea typeface="Alfa Slab One"/>
                <a:cs typeface="Alfa Slab One"/>
                <a:sym typeface="Alfa Slab One"/>
              </a:defRPr>
            </a:lvl6pPr>
            <a:lvl7pPr lvl="6" indent="0">
              <a:spcBef>
                <a:spcPts val="0"/>
              </a:spcBef>
              <a:buClr>
                <a:schemeClr val="accent3"/>
              </a:buClr>
              <a:buFont typeface="Alfa Slab One"/>
              <a:buNone/>
              <a:defRPr sz="2400">
                <a:solidFill>
                  <a:schemeClr val="accent3"/>
                </a:solidFill>
                <a:latin typeface="Alfa Slab One"/>
                <a:ea typeface="Alfa Slab One"/>
                <a:cs typeface="Alfa Slab One"/>
                <a:sym typeface="Alfa Slab One"/>
              </a:defRPr>
            </a:lvl7pPr>
            <a:lvl8pPr lvl="7" indent="0">
              <a:spcBef>
                <a:spcPts val="0"/>
              </a:spcBef>
              <a:buClr>
                <a:schemeClr val="accent3"/>
              </a:buClr>
              <a:buFont typeface="Alfa Slab One"/>
              <a:buNone/>
              <a:defRPr sz="2400">
                <a:solidFill>
                  <a:schemeClr val="accent3"/>
                </a:solidFill>
                <a:latin typeface="Alfa Slab One"/>
                <a:ea typeface="Alfa Slab One"/>
                <a:cs typeface="Alfa Slab One"/>
                <a:sym typeface="Alfa Slab One"/>
              </a:defRPr>
            </a:lvl8pPr>
            <a:lvl9pPr lvl="8" indent="0">
              <a:spcBef>
                <a:spcPts val="0"/>
              </a:spcBef>
              <a:buClr>
                <a:schemeClr val="accent3"/>
              </a:buClr>
              <a:buFont typeface="Alfa Slab One"/>
              <a:buNone/>
              <a:defRPr sz="2400">
                <a:solidFill>
                  <a:schemeClr val="accent3"/>
                </a:solidFill>
                <a:latin typeface="Alfa Slab One"/>
                <a:ea typeface="Alfa Slab One"/>
                <a:cs typeface="Alfa Slab One"/>
                <a:sym typeface="Alfa Slab One"/>
              </a:defRPr>
            </a:lvl9pPr>
          </a:lstStyle>
          <a:p>
            <a:endParaRPr/>
          </a:p>
        </p:txBody>
      </p:sp>
      <p:sp>
        <p:nvSpPr>
          <p:cNvPr id="45" name="Shape 45"/>
          <p:cNvSpPr txBox="1">
            <a:spLocks noGrp="1"/>
          </p:cNvSpPr>
          <p:nvPr>
            <p:ph type="body" idx="1"/>
          </p:nvPr>
        </p:nvSpPr>
        <p:spPr>
          <a:xfrm>
            <a:off x="311700" y="1490875"/>
            <a:ext cx="2807999" cy="3078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1pPr>
            <a:lvl2pPr marL="457200" marR="0" lvl="1"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2pPr>
            <a:lvl3pPr marL="914400" marR="0" lvl="2"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3pPr>
            <a:lvl4pPr marL="1371600" marR="0" lvl="3"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4pPr>
            <a:lvl5pPr marL="1828800" marR="0" lvl="4"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5pPr>
            <a:lvl6pPr marL="2286000" marR="0" lvl="5"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6pPr>
            <a:lvl7pPr marL="2743200" marR="0" lvl="6"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7pPr>
            <a:lvl8pPr marL="3200400" marR="0" lvl="7"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8pPr>
            <a:lvl9pPr marL="3657600" marR="0" lvl="8" indent="0" algn="l" rtl="0">
              <a:lnSpc>
                <a:spcPct val="115000"/>
              </a:lnSpc>
              <a:spcBef>
                <a:spcPts val="0"/>
              </a:spcBef>
              <a:spcAft>
                <a:spcPts val="1600"/>
              </a:spcAft>
              <a:buClr>
                <a:schemeClr val="dk2"/>
              </a:buClr>
              <a:buFont typeface="Proxima Nova"/>
              <a:buNone/>
              <a:defRPr sz="1200" b="0" i="0" u="none" strike="noStrike" cap="none">
                <a:solidFill>
                  <a:schemeClr val="dk2"/>
                </a:solidFill>
                <a:latin typeface="Proxima Nova"/>
                <a:ea typeface="Proxima Nova"/>
                <a:cs typeface="Proxima Nova"/>
                <a:sym typeface="Proxima Nova"/>
              </a:defRPr>
            </a:lvl9pPr>
          </a:lstStyle>
          <a:p>
            <a:endParaRPr/>
          </a:p>
        </p:txBody>
      </p:sp>
      <p:sp>
        <p:nvSpPr>
          <p:cNvPr id="46" name="Shape 46"/>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en"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3"/>
              </a:buClr>
              <a:buFont typeface="Alfa Slab One"/>
              <a:buNone/>
              <a:defRPr sz="3000" b="0" i="0" u="none" strike="noStrike" cap="none">
                <a:solidFill>
                  <a:schemeClr val="accent3"/>
                </a:solidFill>
                <a:latin typeface="Alfa Slab One"/>
                <a:ea typeface="Alfa Slab One"/>
                <a:cs typeface="Alfa Slab One"/>
                <a:sym typeface="Alfa Slab One"/>
              </a:defRPr>
            </a:lvl1pPr>
            <a:lvl2pPr lvl="1"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2pPr>
            <a:lvl3pPr lvl="2"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3pPr>
            <a:lvl4pPr lvl="3"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4pPr>
            <a:lvl5pPr lvl="4"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5pPr>
            <a:lvl6pPr lvl="5"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6pPr>
            <a:lvl7pPr lvl="6"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7pPr>
            <a:lvl8pPr lvl="7"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8pPr>
            <a:lvl9pPr lvl="8" indent="0">
              <a:spcBef>
                <a:spcPts val="0"/>
              </a:spcBef>
              <a:buClr>
                <a:schemeClr val="accent3"/>
              </a:buClr>
              <a:buFont typeface="Alfa Slab One"/>
              <a:buNone/>
              <a:defRPr sz="3000">
                <a:solidFill>
                  <a:schemeClr val="accent3"/>
                </a:solidFill>
                <a:latin typeface="Alfa Slab One"/>
                <a:ea typeface="Alfa Slab One"/>
                <a:cs typeface="Alfa Slab One"/>
                <a:sym typeface="Alfa Slab One"/>
              </a:defRPr>
            </a:lvl9pPr>
          </a:lstStyle>
          <a:p>
            <a:endParaRPr/>
          </a:p>
        </p:txBody>
      </p:sp>
      <p:sp>
        <p:nvSpPr>
          <p:cNvPr id="7" name="Shape 7"/>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Proxima Nova"/>
              <a:buChar char="●"/>
              <a:defRPr sz="1800" b="0" i="0" u="none" strike="noStrike" cap="none">
                <a:solidFill>
                  <a:schemeClr val="dk2"/>
                </a:solidFill>
                <a:latin typeface="Proxima Nova"/>
                <a:ea typeface="Proxima Nova"/>
                <a:cs typeface="Proxima Nova"/>
                <a:sym typeface="Proxima Nova"/>
              </a:defRPr>
            </a:lvl1pPr>
            <a:lvl2pPr marL="457200" marR="0" lvl="1" indent="0" algn="l" rtl="0">
              <a:lnSpc>
                <a:spcPct val="115000"/>
              </a:lnSpc>
              <a:spcBef>
                <a:spcPts val="0"/>
              </a:spcBef>
              <a:spcAft>
                <a:spcPts val="1600"/>
              </a:spcAft>
              <a:buClr>
                <a:schemeClr val="dk2"/>
              </a:buClr>
              <a:buFont typeface="Proxima Nova"/>
              <a:buChar char="○"/>
              <a:defRPr sz="1400" b="0" i="0" u="none" strike="noStrike" cap="none">
                <a:solidFill>
                  <a:schemeClr val="dk2"/>
                </a:solidFill>
                <a:latin typeface="Proxima Nova"/>
                <a:ea typeface="Proxima Nova"/>
                <a:cs typeface="Proxima Nova"/>
                <a:sym typeface="Proxima Nova"/>
              </a:defRPr>
            </a:lvl2pPr>
            <a:lvl3pPr marL="914400" marR="0" lvl="2" indent="0" algn="l" rtl="0">
              <a:lnSpc>
                <a:spcPct val="115000"/>
              </a:lnSpc>
              <a:spcBef>
                <a:spcPts val="0"/>
              </a:spcBef>
              <a:spcAft>
                <a:spcPts val="1600"/>
              </a:spcAft>
              <a:buClr>
                <a:schemeClr val="dk2"/>
              </a:buClr>
              <a:buFont typeface="Proxima Nova"/>
              <a:buChar char="■"/>
              <a:defRPr sz="1400" b="0" i="0" u="none" strike="noStrike" cap="none">
                <a:solidFill>
                  <a:schemeClr val="dk2"/>
                </a:solidFill>
                <a:latin typeface="Proxima Nova"/>
                <a:ea typeface="Proxima Nova"/>
                <a:cs typeface="Proxima Nova"/>
                <a:sym typeface="Proxima Nova"/>
              </a:defRPr>
            </a:lvl3pPr>
            <a:lvl4pPr marL="1371600" marR="0" lvl="3" indent="0" algn="l" rtl="0">
              <a:lnSpc>
                <a:spcPct val="115000"/>
              </a:lnSpc>
              <a:spcBef>
                <a:spcPts val="0"/>
              </a:spcBef>
              <a:spcAft>
                <a:spcPts val="1600"/>
              </a:spcAft>
              <a:buClr>
                <a:schemeClr val="dk2"/>
              </a:buClr>
              <a:buFont typeface="Proxima Nova"/>
              <a:buChar char="●"/>
              <a:defRPr sz="1400" b="0" i="0" u="none" strike="noStrike" cap="none">
                <a:solidFill>
                  <a:schemeClr val="dk2"/>
                </a:solidFill>
                <a:latin typeface="Proxima Nova"/>
                <a:ea typeface="Proxima Nova"/>
                <a:cs typeface="Proxima Nova"/>
                <a:sym typeface="Proxima Nova"/>
              </a:defRPr>
            </a:lvl4pPr>
            <a:lvl5pPr marL="1828800" marR="0" lvl="4" indent="0" algn="l" rtl="0">
              <a:lnSpc>
                <a:spcPct val="115000"/>
              </a:lnSpc>
              <a:spcBef>
                <a:spcPts val="0"/>
              </a:spcBef>
              <a:spcAft>
                <a:spcPts val="1600"/>
              </a:spcAft>
              <a:buClr>
                <a:schemeClr val="dk2"/>
              </a:buClr>
              <a:buFont typeface="Proxima Nova"/>
              <a:buChar char="○"/>
              <a:defRPr sz="1400" b="0" i="0" u="none" strike="noStrike" cap="none">
                <a:solidFill>
                  <a:schemeClr val="dk2"/>
                </a:solidFill>
                <a:latin typeface="Proxima Nova"/>
                <a:ea typeface="Proxima Nova"/>
                <a:cs typeface="Proxima Nova"/>
                <a:sym typeface="Proxima Nova"/>
              </a:defRPr>
            </a:lvl5pPr>
            <a:lvl6pPr marL="2286000" marR="0" lvl="5" indent="0" algn="l" rtl="0">
              <a:lnSpc>
                <a:spcPct val="115000"/>
              </a:lnSpc>
              <a:spcBef>
                <a:spcPts val="0"/>
              </a:spcBef>
              <a:spcAft>
                <a:spcPts val="1600"/>
              </a:spcAft>
              <a:buClr>
                <a:schemeClr val="dk2"/>
              </a:buClr>
              <a:buFont typeface="Proxima Nova"/>
              <a:buChar char="■"/>
              <a:defRPr sz="1400" b="0" i="0" u="none" strike="noStrike" cap="none">
                <a:solidFill>
                  <a:schemeClr val="dk2"/>
                </a:solidFill>
                <a:latin typeface="Proxima Nova"/>
                <a:ea typeface="Proxima Nova"/>
                <a:cs typeface="Proxima Nova"/>
                <a:sym typeface="Proxima Nova"/>
              </a:defRPr>
            </a:lvl6pPr>
            <a:lvl7pPr marL="2743200" marR="0" lvl="6" indent="0" algn="l" rtl="0">
              <a:lnSpc>
                <a:spcPct val="115000"/>
              </a:lnSpc>
              <a:spcBef>
                <a:spcPts val="0"/>
              </a:spcBef>
              <a:spcAft>
                <a:spcPts val="1600"/>
              </a:spcAft>
              <a:buClr>
                <a:schemeClr val="dk2"/>
              </a:buClr>
              <a:buFont typeface="Proxima Nova"/>
              <a:buChar char="●"/>
              <a:defRPr sz="1400" b="0" i="0" u="none" strike="noStrike" cap="none">
                <a:solidFill>
                  <a:schemeClr val="dk2"/>
                </a:solidFill>
                <a:latin typeface="Proxima Nova"/>
                <a:ea typeface="Proxima Nova"/>
                <a:cs typeface="Proxima Nova"/>
                <a:sym typeface="Proxima Nova"/>
              </a:defRPr>
            </a:lvl7pPr>
            <a:lvl8pPr marL="3200400" marR="0" lvl="7" indent="0" algn="l" rtl="0">
              <a:lnSpc>
                <a:spcPct val="115000"/>
              </a:lnSpc>
              <a:spcBef>
                <a:spcPts val="0"/>
              </a:spcBef>
              <a:spcAft>
                <a:spcPts val="1600"/>
              </a:spcAft>
              <a:buClr>
                <a:schemeClr val="dk2"/>
              </a:buClr>
              <a:buFont typeface="Proxima Nova"/>
              <a:buChar char="○"/>
              <a:defRPr sz="1400" b="0" i="0" u="none" strike="noStrike" cap="none">
                <a:solidFill>
                  <a:schemeClr val="dk2"/>
                </a:solidFill>
                <a:latin typeface="Proxima Nova"/>
                <a:ea typeface="Proxima Nova"/>
                <a:cs typeface="Proxima Nova"/>
                <a:sym typeface="Proxima Nova"/>
              </a:defRPr>
            </a:lvl8pPr>
            <a:lvl9pPr marL="3657600" marR="0" lvl="8" indent="0" algn="l" rtl="0">
              <a:lnSpc>
                <a:spcPct val="115000"/>
              </a:lnSpc>
              <a:spcBef>
                <a:spcPts val="0"/>
              </a:spcBef>
              <a:spcAft>
                <a:spcPts val="1600"/>
              </a:spcAft>
              <a:buClr>
                <a:schemeClr val="dk2"/>
              </a:buClr>
              <a:buFont typeface="Proxima Nova"/>
              <a:buChar char="■"/>
              <a:defRPr sz="1400" b="0" i="0" u="none" strike="noStrike" cap="none">
                <a:solidFill>
                  <a:schemeClr val="dk2"/>
                </a:solidFill>
                <a:latin typeface="Proxima Nova"/>
                <a:ea typeface="Proxima Nova"/>
                <a:cs typeface="Proxima Nova"/>
                <a:sym typeface="Proxima Nova"/>
              </a:defRPr>
            </a:lvl9pPr>
          </a:lstStyle>
          <a:p>
            <a:endParaRPr/>
          </a:p>
        </p:txBody>
      </p:sp>
      <p:sp>
        <p:nvSpPr>
          <p:cNvPr id="8" name="Shape 8"/>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chemeClr val="dk2"/>
              </a:buClr>
              <a:buSzPct val="25000"/>
              <a:buFont typeface="Proxima Nova"/>
              <a:buNone/>
            </a:pPr>
            <a:fld id="{00000000-1234-1234-1234-123412341234}" type="slidenum">
              <a:rPr lang="en" sz="1000" b="0" i="0" u="none" strike="noStrike" cap="none">
                <a:solidFill>
                  <a:schemeClr val="dk2"/>
                </a:solidFill>
                <a:latin typeface="Proxima Nova"/>
                <a:ea typeface="Proxima Nova"/>
                <a:cs typeface="Proxima Nova"/>
                <a:sym typeface="Proxima Nova"/>
              </a:rPr>
              <a:pPr marL="0" marR="0" lvl="0" indent="0" algn="r" rtl="0">
                <a:lnSpc>
                  <a:spcPct val="100000"/>
                </a:lnSpc>
                <a:spcBef>
                  <a:spcPts val="0"/>
                </a:spcBef>
                <a:spcAft>
                  <a:spcPts val="0"/>
                </a:spcAft>
                <a:buClr>
                  <a:schemeClr val="dk2"/>
                </a:buClr>
                <a:buSzPct val="25000"/>
                <a:buFont typeface="Proxima Nova"/>
                <a:buNone/>
              </a:pPr>
              <a:t>‹#›</a:t>
            </a:fld>
            <a:endParaRPr lang="en" sz="1000" b="0" i="0" u="none" strike="noStrike" cap="none">
              <a:solidFill>
                <a:schemeClr val="dk2"/>
              </a:solidFill>
              <a:latin typeface="Proxima Nova"/>
              <a:ea typeface="Proxima Nova"/>
              <a:cs typeface="Proxima Nova"/>
              <a:sym typeface="Proxima Nova"/>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311700" y="445025"/>
            <a:ext cx="8520600" cy="707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PT Sans Narrow"/>
              <a:buNone/>
              <a:defRPr sz="3600" b="1" i="0" u="none" strike="noStrike" cap="none">
                <a:solidFill>
                  <a:schemeClr val="accent1"/>
                </a:solidFill>
                <a:latin typeface="PT Sans Narrow"/>
                <a:ea typeface="PT Sans Narrow"/>
                <a:cs typeface="PT Sans Narrow"/>
                <a:sym typeface="PT Sans Narrow"/>
              </a:defRPr>
            </a:lvl1pPr>
            <a:lvl2pPr lvl="1"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2pPr>
            <a:lvl3pPr lvl="2"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3pPr>
            <a:lvl4pPr lvl="3"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4pPr>
            <a:lvl5pPr lvl="4"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5pPr>
            <a:lvl6pPr lvl="5"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6pPr>
            <a:lvl7pPr lvl="6"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7pPr>
            <a:lvl8pPr lvl="7"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8pPr>
            <a:lvl9pPr lvl="8" indent="0" rtl="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59" name="Shape 59"/>
          <p:cNvSpPr txBox="1">
            <a:spLocks noGrp="1"/>
          </p:cNvSpPr>
          <p:nvPr>
            <p:ph type="body" idx="1"/>
          </p:nvPr>
        </p:nvSpPr>
        <p:spPr>
          <a:xfrm>
            <a:off x="311700" y="1266325"/>
            <a:ext cx="8520600" cy="33027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Open Sans"/>
              <a:buChar char="●"/>
              <a:defRPr sz="1800" b="0" i="0" u="none" strike="noStrike" cap="none">
                <a:solidFill>
                  <a:schemeClr val="dk2"/>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dk2"/>
              </a:buClr>
              <a:buFont typeface="Open Sans"/>
              <a:buChar char="○"/>
              <a:defRPr sz="14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Char char="■"/>
              <a:defRPr sz="14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Char char="●"/>
              <a:defRPr sz="14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Char char="○"/>
              <a:defRPr sz="14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Char char="■"/>
              <a:defRPr sz="14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Char char="●"/>
              <a:defRPr sz="14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Char char="○"/>
              <a:defRPr sz="14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Char char="■"/>
              <a:defRPr sz="1400" b="0" i="0" u="none" strike="noStrike" cap="none">
                <a:solidFill>
                  <a:schemeClr val="dk2"/>
                </a:solidFill>
                <a:latin typeface="Open Sans"/>
                <a:ea typeface="Open Sans"/>
                <a:cs typeface="Open Sans"/>
                <a:sym typeface="Open Sans"/>
              </a:defRPr>
            </a:lvl9pPr>
          </a:lstStyle>
          <a:p>
            <a:endParaRPr/>
          </a:p>
        </p:txBody>
      </p:sp>
      <p:sp>
        <p:nvSpPr>
          <p:cNvPr id="60" name="Shape 60"/>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chemeClr val="dk2"/>
              </a:buClr>
              <a:buSzPct val="25000"/>
              <a:buFont typeface="Open Sans"/>
              <a:buNone/>
            </a:pPr>
            <a:fld id="{00000000-1234-1234-1234-123412341234}" type="slidenum">
              <a:rPr lang="en" sz="1000" b="0" i="0" u="none" strike="noStrike" cap="none">
                <a:solidFill>
                  <a:schemeClr val="dk2"/>
                </a:solidFill>
                <a:latin typeface="Open Sans"/>
                <a:ea typeface="Open Sans"/>
                <a:cs typeface="Open Sans"/>
                <a:sym typeface="Open Sans"/>
              </a:rPr>
              <a:pPr marL="0" marR="0" lvl="0" indent="0" algn="r" rtl="0">
                <a:lnSpc>
                  <a:spcPct val="100000"/>
                </a:lnSpc>
                <a:spcBef>
                  <a:spcPts val="0"/>
                </a:spcBef>
                <a:spcAft>
                  <a:spcPts val="0"/>
                </a:spcAft>
                <a:buClr>
                  <a:schemeClr val="dk2"/>
                </a:buClr>
                <a:buSzPct val="25000"/>
                <a:buFont typeface="Open Sans"/>
                <a:buNone/>
              </a:pPr>
              <a:t>‹#›</a:t>
            </a:fld>
            <a:endParaRPr lang="en" sz="1000" b="0" i="0" u="none" strike="noStrike" cap="none">
              <a:solidFill>
                <a:schemeClr val="dk2"/>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9" r:id="rId9"/>
    <p:sldLayoutId id="2147483670"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2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23.xml"/><Relationship Id="rId5" Type="http://schemas.openxmlformats.org/officeDocument/2006/relationships/image" Target="../media/image22.jpeg"/><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23.xml"/><Relationship Id="rId4" Type="http://schemas.openxmlformats.org/officeDocument/2006/relationships/image" Target="../media/image24.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5.xml"/><Relationship Id="rId1" Type="http://schemas.openxmlformats.org/officeDocument/2006/relationships/slideLayout" Target="../slideLayouts/slideLayout2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hyperlink" Target="https://adrcoforegon.org/consite/index.php" TargetMode="External"/><Relationship Id="rId7"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hyperlink" Target="https://stage.oregon.gov/dhs/SENIORS-DISABILITIES/SUA/Pages/index.aspx" TargetMode="External"/><Relationship Id="rId5" Type="http://schemas.openxmlformats.org/officeDocument/2006/relationships/hyperlink" Target="https://nwd.acl.gov/" TargetMode="External"/><Relationship Id="rId4" Type="http://schemas.openxmlformats.org/officeDocument/2006/relationships/hyperlink" Target="http://www.nasuad.org/initiatives/information-and-referralassistance/ira-traini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ctrTitle"/>
          </p:nvPr>
        </p:nvSpPr>
        <p:spPr>
          <a:xfrm>
            <a:off x="311700" y="595975"/>
            <a:ext cx="8520599" cy="1957799"/>
          </a:xfrm>
          <a:prstGeom prst="rect">
            <a:avLst/>
          </a:prstGeom>
          <a:noFill/>
          <a:ln>
            <a:noFill/>
          </a:ln>
        </p:spPr>
        <p:txBody>
          <a:bodyPr lIns="91425" tIns="91425" rIns="91425" bIns="91425" anchor="b" anchorCtr="0">
            <a:noAutofit/>
          </a:bodyPr>
          <a:lstStyle/>
          <a:p>
            <a:pPr marL="0" marR="0" lvl="0" indent="0" algn="ctr" rtl="0">
              <a:lnSpc>
                <a:spcPct val="100000"/>
              </a:lnSpc>
              <a:spcBef>
                <a:spcPts val="0"/>
              </a:spcBef>
              <a:spcAft>
                <a:spcPts val="0"/>
              </a:spcAft>
              <a:buClr>
                <a:schemeClr val="accent3"/>
              </a:buClr>
              <a:buSzPct val="25000"/>
              <a:buFont typeface="Alfa Slab One"/>
              <a:buNone/>
            </a:pPr>
            <a:r>
              <a:rPr lang="en" sz="5400" b="1" i="0" u="none" strike="noStrike" cap="none" dirty="0">
                <a:solidFill>
                  <a:schemeClr val="accent3"/>
                </a:solidFill>
                <a:latin typeface="Alfa Slab One"/>
                <a:ea typeface="Alfa Slab One"/>
                <a:cs typeface="Alfa Slab One"/>
                <a:sym typeface="Alfa Slab One"/>
              </a:rPr>
              <a:t>ADRC of Oregon </a:t>
            </a:r>
            <a:r>
              <a:rPr lang="en" b="1" dirty="0"/>
              <a:t>Training</a:t>
            </a:r>
          </a:p>
        </p:txBody>
      </p:sp>
      <p:sp>
        <p:nvSpPr>
          <p:cNvPr id="119" name="Shape 119"/>
          <p:cNvSpPr txBox="1">
            <a:spLocks noGrp="1"/>
          </p:cNvSpPr>
          <p:nvPr>
            <p:ph type="subTitle" idx="1"/>
          </p:nvPr>
        </p:nvSpPr>
        <p:spPr>
          <a:xfrm>
            <a:off x="311700" y="3165823"/>
            <a:ext cx="8520599" cy="7334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Proxima Nova"/>
              <a:buNone/>
            </a:pPr>
            <a:r>
              <a:rPr lang="en" sz="2400" b="0" i="0" u="none" strike="noStrike" cap="none">
                <a:solidFill>
                  <a:schemeClr val="dk2"/>
                </a:solidFill>
                <a:latin typeface="Proxima Nova"/>
                <a:ea typeface="Proxima Nova"/>
                <a:cs typeface="Proxima Nova"/>
                <a:sym typeface="Proxima Nova"/>
              </a:rPr>
              <a:t>Pre-requisite: Introduction to </a:t>
            </a:r>
            <a:r>
              <a:rPr lang="en"/>
              <a:t>the ADRC</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Shape 170"/>
          <p:cNvPicPr preferRelativeResize="0"/>
          <p:nvPr/>
        </p:nvPicPr>
        <p:blipFill rotWithShape="1">
          <a:blip r:embed="rId3">
            <a:alphaModFix/>
          </a:blip>
          <a:srcRect/>
          <a:stretch/>
        </p:blipFill>
        <p:spPr>
          <a:xfrm>
            <a:off x="765062" y="59175"/>
            <a:ext cx="7613867" cy="5025150"/>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Timeline for ADRC of Oregon</a:t>
            </a:r>
          </a:p>
        </p:txBody>
      </p:sp>
      <p:sp>
        <p:nvSpPr>
          <p:cNvPr id="176" name="Shape 176"/>
          <p:cNvSpPr txBox="1">
            <a:spLocks noGrp="1"/>
          </p:cNvSpPr>
          <p:nvPr>
            <p:ph type="body" idx="1"/>
          </p:nvPr>
        </p:nvSpPr>
        <p:spPr>
          <a:xfrm>
            <a:off x="311700" y="1130900"/>
            <a:ext cx="8520599" cy="34380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Proxima Nova"/>
              <a:buNone/>
            </a:pPr>
            <a:r>
              <a:rPr lang="en" sz="1600" b="0" i="0" u="none" strike="noStrike" cap="none">
                <a:solidFill>
                  <a:schemeClr val="dk2"/>
                </a:solidFill>
                <a:latin typeface="Proxima Nova"/>
                <a:ea typeface="Proxima Nova"/>
                <a:cs typeface="Proxima Nova"/>
                <a:sym typeface="Proxima Nova"/>
              </a:rPr>
              <a:t>•	</a:t>
            </a:r>
            <a:r>
              <a:rPr lang="en" sz="1600" b="1" i="0" u="none" strike="noStrike" cap="none">
                <a:solidFill>
                  <a:schemeClr val="dk2"/>
                </a:solidFill>
                <a:latin typeface="Proxima Nova"/>
                <a:ea typeface="Proxima Nova"/>
                <a:cs typeface="Proxima Nova"/>
                <a:sym typeface="Proxima Nova"/>
              </a:rPr>
              <a:t>2007-2008</a:t>
            </a:r>
            <a:r>
              <a:rPr lang="en" sz="1600" b="0" i="0" u="none" strike="noStrike" cap="none">
                <a:solidFill>
                  <a:schemeClr val="dk2"/>
                </a:solidFill>
                <a:latin typeface="Proxima Nova"/>
                <a:ea typeface="Proxima Nova"/>
                <a:cs typeface="Proxima Nova"/>
                <a:sym typeface="Proxima Nova"/>
              </a:rPr>
              <a:t>: SPD(APD) and 04AD initiated planning and developed a draft concept </a:t>
            </a:r>
            <a:br>
              <a:rPr lang="en" sz="1600" b="0"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2008: SPD awarded a 3-year federal grant to develop a prototype ADRC in Lane County</a:t>
            </a:r>
            <a:br>
              <a:rPr lang="en" sz="1600" b="0"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2009: SPD awarded a 3-year federal grant to expand to 9 additional counties</a:t>
            </a:r>
            <a:br>
              <a:rPr lang="en" sz="1600" b="0"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a:t>
            </a:r>
            <a:r>
              <a:rPr lang="en" sz="1600" b="1" i="0" u="none" strike="noStrike" cap="none">
                <a:solidFill>
                  <a:schemeClr val="dk2"/>
                </a:solidFill>
                <a:latin typeface="Proxima Nova"/>
                <a:ea typeface="Proxima Nova"/>
                <a:cs typeface="Proxima Nova"/>
                <a:sym typeface="Proxima Nova"/>
              </a:rPr>
              <a:t>Spring 2010: ADRC opens in AAA serving Lane County</a:t>
            </a:r>
            <a:r>
              <a:rPr lang="en" sz="1600" b="0" i="0" u="none" strike="noStrike" cap="none">
                <a:solidFill>
                  <a:schemeClr val="dk2"/>
                </a:solidFill>
                <a:latin typeface="Proxima Nova"/>
                <a:ea typeface="Proxima Nova"/>
                <a:cs typeface="Proxima Nova"/>
                <a:sym typeface="Proxima Nova"/>
              </a:rPr>
              <a:t> </a:t>
            </a:r>
            <a:br>
              <a:rPr lang="en" sz="1600" b="0"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Fall 2010: </a:t>
            </a:r>
            <a:r>
              <a:rPr lang="en" sz="1600" b="1" i="0" u="none" strike="noStrike" cap="none">
                <a:solidFill>
                  <a:schemeClr val="dk2"/>
                </a:solidFill>
                <a:latin typeface="Proxima Nova"/>
                <a:ea typeface="Proxima Nova"/>
                <a:cs typeface="Proxima Nova"/>
                <a:sym typeface="Proxima Nova"/>
              </a:rPr>
              <a:t>ADRC website</a:t>
            </a:r>
            <a:r>
              <a:rPr lang="en" sz="1600" b="0" i="0" u="none" strike="noStrike" cap="none">
                <a:solidFill>
                  <a:schemeClr val="dk2"/>
                </a:solidFill>
                <a:latin typeface="Proxima Nova"/>
                <a:ea typeface="Proxima Nova"/>
                <a:cs typeface="Proxima Nova"/>
                <a:sym typeface="Proxima Nova"/>
              </a:rPr>
              <a:t> goes live, process to develop 5-year strategic plan begins</a:t>
            </a:r>
            <a:br>
              <a:rPr lang="en" sz="1600" b="0"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a:t>
            </a:r>
            <a:r>
              <a:rPr lang="en" sz="1600" b="1" i="0" u="none" strike="noStrike" cap="none">
                <a:solidFill>
                  <a:schemeClr val="dk2"/>
                </a:solidFill>
                <a:latin typeface="Proxima Nova"/>
                <a:ea typeface="Proxima Nova"/>
                <a:cs typeface="Proxima Nova"/>
                <a:sym typeface="Proxima Nova"/>
              </a:rPr>
              <a:t>Early 2011</a:t>
            </a:r>
            <a:r>
              <a:rPr lang="en" sz="1600" b="0" i="0" u="none" strike="noStrike" cap="none">
                <a:solidFill>
                  <a:schemeClr val="dk2"/>
                </a:solidFill>
                <a:latin typeface="Proxima Nova"/>
                <a:ea typeface="Proxima Nova"/>
                <a:cs typeface="Proxima Nova"/>
                <a:sym typeface="Proxima Nova"/>
              </a:rPr>
              <a:t>: ADRC opens in AAAs serving </a:t>
            </a:r>
            <a:r>
              <a:rPr lang="en" sz="1600" b="1" i="0" u="none" strike="noStrike" cap="none">
                <a:solidFill>
                  <a:schemeClr val="dk2"/>
                </a:solidFill>
                <a:latin typeface="Proxima Nova"/>
                <a:ea typeface="Proxima Nova"/>
                <a:cs typeface="Proxima Nova"/>
                <a:sym typeface="Proxima Nova"/>
              </a:rPr>
              <a:t>Linn, Benton, Lincoln, Marion, Polk, Yamhill,    Clatsop and Tillamook counties</a:t>
            </a:r>
            <a:br>
              <a:rPr lang="en" sz="1600" b="1"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Spring 2011: Adopted 5-year strategic plan for statewide ADRC </a:t>
            </a:r>
            <a:br>
              <a:rPr lang="en" sz="1600" b="0"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Fall 2011:  PSU conducts consumer satisfaction survey of pilot ADRCs</a:t>
            </a:r>
            <a:br>
              <a:rPr lang="en" sz="1600" b="0"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Spring 2012 – set statewide and local metric standards</a:t>
            </a:r>
            <a:br>
              <a:rPr lang="en" sz="1600" b="0"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a:t>
            </a:r>
            <a:r>
              <a:rPr lang="en" sz="1600" b="1" i="0" u="none" strike="noStrike" cap="none">
                <a:solidFill>
                  <a:schemeClr val="dk2"/>
                </a:solidFill>
                <a:latin typeface="Proxima Nova"/>
                <a:ea typeface="Proxima Nova"/>
                <a:cs typeface="Proxima Nova"/>
                <a:sym typeface="Proxima Nova"/>
              </a:rPr>
              <a:t>2015 - Nine regional ADRCs statewide</a:t>
            </a:r>
            <a:r>
              <a:rPr lang="en" sz="1600" b="0" i="0" u="none" strike="noStrike" cap="none">
                <a:solidFill>
                  <a:schemeClr val="dk2"/>
                </a:solidFill>
                <a:latin typeface="Proxima Nova"/>
                <a:ea typeface="Proxima Nova"/>
                <a:cs typeface="Proxima Nova"/>
                <a:sym typeface="Proxima Nova"/>
              </a:rPr>
              <a:t/>
            </a:r>
            <a:br>
              <a:rPr lang="en" sz="1600" b="0" i="0" u="none" strike="noStrike" cap="none">
                <a:solidFill>
                  <a:schemeClr val="dk2"/>
                </a:solidFill>
                <a:latin typeface="Proxima Nova"/>
                <a:ea typeface="Proxima Nova"/>
                <a:cs typeface="Proxima Nova"/>
                <a:sym typeface="Proxima Nova"/>
              </a:rPr>
            </a:br>
            <a:r>
              <a:rPr lang="en" sz="1600" b="0" i="0" u="none" strike="noStrike" cap="none">
                <a:solidFill>
                  <a:schemeClr val="dk2"/>
                </a:solidFill>
                <a:latin typeface="Proxima Nova"/>
                <a:ea typeface="Proxima Nova"/>
                <a:cs typeface="Proxima Nova"/>
                <a:sym typeface="Proxima Nova"/>
              </a:rPr>
              <a:t>•	</a:t>
            </a:r>
            <a:r>
              <a:rPr lang="en" sz="1600" b="1" i="0" u="none" strike="noStrike" cap="none">
                <a:solidFill>
                  <a:schemeClr val="dk2"/>
                </a:solidFill>
                <a:latin typeface="Proxima Nova"/>
                <a:ea typeface="Proxima Nova"/>
                <a:cs typeface="Proxima Nova"/>
                <a:sym typeface="Proxima Nova"/>
              </a:rPr>
              <a:t>2016 - ADRC Grant renewed for 2017-19 biennium</a:t>
            </a:r>
          </a:p>
          <a:p>
            <a:pPr marL="0" marR="0" lvl="0" indent="0" algn="l" rtl="0">
              <a:lnSpc>
                <a:spcPct val="115000"/>
              </a:lnSpc>
              <a:spcBef>
                <a:spcPts val="1600"/>
              </a:spcBef>
              <a:spcAft>
                <a:spcPts val="0"/>
              </a:spcAft>
              <a:buClr>
                <a:schemeClr val="dk2"/>
              </a:buClr>
              <a:buSzPct val="25000"/>
              <a:buFont typeface="Proxima Nova"/>
              <a:buNone/>
            </a:pPr>
            <a:endParaRPr sz="1400" b="0" i="0" u="none" strike="noStrike" cap="none">
              <a:solidFill>
                <a:schemeClr val="dk2"/>
              </a:solidFill>
              <a:latin typeface="Proxima Nova"/>
              <a:ea typeface="Proxima Nova"/>
              <a:cs typeface="Proxima Nova"/>
              <a:sym typeface="Proxima Nova"/>
            </a:endParaRPr>
          </a:p>
          <a:p>
            <a:pPr marL="0" marR="0" lvl="0" indent="0" algn="l" rtl="0">
              <a:lnSpc>
                <a:spcPct val="115000"/>
              </a:lnSpc>
              <a:spcBef>
                <a:spcPts val="1600"/>
              </a:spcBef>
              <a:spcAft>
                <a:spcPts val="0"/>
              </a:spcAft>
              <a:buClr>
                <a:schemeClr val="dk2"/>
              </a:buClr>
              <a:buSzPct val="25000"/>
              <a:buFont typeface="Proxima Nova"/>
              <a:buNone/>
            </a:pPr>
            <a:endParaRPr sz="1400" b="0" i="0" u="none" strike="noStrike" cap="none">
              <a:solidFill>
                <a:schemeClr val="dk2"/>
              </a:solidFill>
              <a:latin typeface="Proxima Nova"/>
              <a:ea typeface="Proxima Nova"/>
              <a:cs typeface="Proxima Nova"/>
              <a:sym typeface="Proxima Nova"/>
            </a:endParaRPr>
          </a:p>
        </p:txBody>
      </p:sp>
      <p:pic>
        <p:nvPicPr>
          <p:cNvPr id="177" name="Shape 177"/>
          <p:cNvPicPr preferRelativeResize="0"/>
          <p:nvPr/>
        </p:nvPicPr>
        <p:blipFill rotWithShape="1">
          <a:blip r:embed="rId3">
            <a:alphaModFix/>
          </a:blip>
          <a:srcRect/>
          <a:stretch/>
        </p:blipFill>
        <p:spPr>
          <a:xfrm>
            <a:off x="5918421" y="4059225"/>
            <a:ext cx="3106700" cy="744524"/>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311700" y="153675"/>
            <a:ext cx="8520599" cy="5726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accent3"/>
              </a:buClr>
              <a:buSzPct val="25000"/>
              <a:buFont typeface="Alfa Slab One"/>
              <a:buNone/>
            </a:pPr>
            <a:r>
              <a:rPr lang="en" sz="2800" b="1" i="0" u="none" strike="noStrike" cap="none" dirty="0">
                <a:solidFill>
                  <a:schemeClr val="accent3"/>
                </a:solidFill>
                <a:latin typeface="Alfa Slab One"/>
                <a:ea typeface="Alfa Slab One"/>
                <a:cs typeface="Alfa Slab One"/>
                <a:sym typeface="Alfa Slab One"/>
              </a:rPr>
              <a:t>Aging and Disability Resource </a:t>
            </a:r>
            <a:r>
              <a:rPr lang="en" sz="3000" b="1" i="0" u="none" strike="noStrike" cap="none" dirty="0">
                <a:solidFill>
                  <a:schemeClr val="accent3"/>
                </a:solidFill>
                <a:latin typeface="Alfa Slab One"/>
                <a:ea typeface="Alfa Slab One"/>
                <a:cs typeface="Alfa Slab One"/>
                <a:sym typeface="Alfa Slab One"/>
              </a:rPr>
              <a:t>Connection</a:t>
            </a:r>
          </a:p>
        </p:txBody>
      </p:sp>
      <p:pic>
        <p:nvPicPr>
          <p:cNvPr id="1026" name="Picture 2"/>
          <p:cNvPicPr>
            <a:picLocks noChangeAspect="1" noChangeArrowheads="1"/>
          </p:cNvPicPr>
          <p:nvPr/>
        </p:nvPicPr>
        <p:blipFill>
          <a:blip r:embed="rId3"/>
          <a:srcRect/>
          <a:stretch>
            <a:fillRect/>
          </a:stretch>
        </p:blipFill>
        <p:spPr bwMode="auto">
          <a:xfrm>
            <a:off x="1066800" y="742950"/>
            <a:ext cx="7048500" cy="42085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Proxima Nova"/>
              <a:buNone/>
            </a:pPr>
            <a:fld id="{00000000-1234-1234-1234-123412341234}" type="slidenum">
              <a:rPr lang="en" sz="1400" b="0" i="0" u="none" strike="noStrike" cap="none">
                <a:solidFill>
                  <a:schemeClr val="dk2"/>
                </a:solidFill>
                <a:latin typeface="Proxima Nova"/>
                <a:ea typeface="Proxima Nova"/>
                <a:cs typeface="Proxima Nova"/>
                <a:sym typeface="Proxima Nova"/>
              </a:rPr>
              <a:pPr marL="0" marR="0" lvl="0" indent="0" algn="l" rtl="0">
                <a:lnSpc>
                  <a:spcPct val="100000"/>
                </a:lnSpc>
                <a:spcBef>
                  <a:spcPts val="0"/>
                </a:spcBef>
                <a:spcAft>
                  <a:spcPts val="0"/>
                </a:spcAft>
                <a:buClr>
                  <a:schemeClr val="dk2"/>
                </a:buClr>
                <a:buSzPct val="25000"/>
                <a:buFont typeface="Proxima Nova"/>
                <a:buNone/>
              </a:pPr>
              <a:t>13</a:t>
            </a:fld>
            <a:endParaRPr lang="en" sz="1400" b="0" i="0" u="none" strike="noStrike" cap="none">
              <a:solidFill>
                <a:schemeClr val="dk2"/>
              </a:solidFill>
              <a:latin typeface="Proxima Nova"/>
              <a:ea typeface="Proxima Nova"/>
              <a:cs typeface="Proxima Nova"/>
              <a:sym typeface="Proxima Nova"/>
            </a:endParaRPr>
          </a:p>
        </p:txBody>
      </p:sp>
      <p:pic>
        <p:nvPicPr>
          <p:cNvPr id="189" name="Shape 189"/>
          <p:cNvPicPr preferRelativeResize="0"/>
          <p:nvPr/>
        </p:nvPicPr>
        <p:blipFill rotWithShape="1">
          <a:blip r:embed="rId3">
            <a:alphaModFix/>
          </a:blip>
          <a:srcRect/>
          <a:stretch/>
        </p:blipFill>
        <p:spPr>
          <a:xfrm>
            <a:off x="1240312" y="0"/>
            <a:ext cx="6663366" cy="5143499"/>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304800" y="285750"/>
            <a:ext cx="8520600" cy="572700"/>
          </a:xfrm>
          <a:prstGeom prst="rect">
            <a:avLst/>
          </a:prstGeom>
        </p:spPr>
        <p:txBody>
          <a:bodyPr lIns="91425" tIns="91425" rIns="91425" bIns="91425" anchor="t" anchorCtr="0">
            <a:noAutofit/>
          </a:bodyPr>
          <a:lstStyle/>
          <a:p>
            <a:pPr lvl="0" algn="ctr">
              <a:spcBef>
                <a:spcPts val="0"/>
              </a:spcBef>
              <a:buNone/>
            </a:pPr>
            <a:r>
              <a:rPr lang="en" b="1" dirty="0"/>
              <a:t>Why ADRC?</a:t>
            </a:r>
            <a:r>
              <a:rPr lang="en" dirty="0"/>
              <a:t>	</a:t>
            </a:r>
          </a:p>
        </p:txBody>
      </p:sp>
      <p:sp>
        <p:nvSpPr>
          <p:cNvPr id="195" name="Shape 195"/>
          <p:cNvSpPr txBox="1">
            <a:spLocks noGrp="1"/>
          </p:cNvSpPr>
          <p:nvPr>
            <p:ph type="body" idx="1"/>
          </p:nvPr>
        </p:nvSpPr>
        <p:spPr>
          <a:xfrm>
            <a:off x="304800" y="895350"/>
            <a:ext cx="8520600" cy="3652800"/>
          </a:xfrm>
          <a:prstGeom prst="rect">
            <a:avLst/>
          </a:prstGeom>
        </p:spPr>
        <p:txBody>
          <a:bodyPr lIns="91425" tIns="91425" rIns="91425" bIns="91425" anchor="t" anchorCtr="0">
            <a:noAutofit/>
          </a:bodyPr>
          <a:lstStyle/>
          <a:p>
            <a:pPr marL="457200" lvl="0" indent="-228600" rtl="0">
              <a:spcBef>
                <a:spcPts val="0"/>
              </a:spcBef>
              <a:buChar char="●"/>
            </a:pPr>
            <a:r>
              <a:rPr lang="en" sz="1400" dirty="0"/>
              <a:t>97% of Oregonians will never access long term supports and services (public benefits)</a:t>
            </a:r>
          </a:p>
          <a:p>
            <a:pPr marL="457200" lvl="0" indent="-228600" rtl="0">
              <a:spcBef>
                <a:spcPts val="0"/>
              </a:spcBef>
              <a:buChar char="●"/>
            </a:pPr>
            <a:r>
              <a:rPr lang="en" sz="1400" dirty="0"/>
              <a:t>63% of Oregonians look to health care providers as their source of information for community services and supports</a:t>
            </a:r>
          </a:p>
          <a:p>
            <a:pPr marL="457200" lvl="0" indent="-228600" rtl="0">
              <a:spcBef>
                <a:spcPts val="0"/>
              </a:spcBef>
              <a:buChar char="●"/>
            </a:pPr>
            <a:r>
              <a:rPr lang="en" sz="1400" dirty="0"/>
              <a:t>Only 1 in 5 consumers who apply for Medicaid are eligible</a:t>
            </a:r>
          </a:p>
          <a:p>
            <a:pPr marL="457200" lvl="0" indent="-228600" rtl="0">
              <a:spcBef>
                <a:spcPts val="0"/>
              </a:spcBef>
              <a:buChar char="●"/>
            </a:pPr>
            <a:r>
              <a:rPr lang="en" sz="1400" dirty="0"/>
              <a:t>Through December 2009, Oregonians who participated in Living Well with Chronic Conditions are estimated to have avoided 557 ER visits, saving $634,908 and 2,783 hospital stays, saving $6,501,088</a:t>
            </a:r>
          </a:p>
          <a:p>
            <a:pPr marL="457200" lvl="0" indent="-228600" rtl="0">
              <a:spcBef>
                <a:spcPts val="0"/>
              </a:spcBef>
              <a:buChar char="●"/>
            </a:pPr>
            <a:r>
              <a:rPr lang="en" sz="1400" dirty="0"/>
              <a:t>Falls Prevention programs report a significant decrease in falls. 4,500 Oregonians age 75 and above are discharged from the hospital each year from a fall-related injury. Hospitalization cost for each fall averages $16,000.</a:t>
            </a:r>
          </a:p>
          <a:p>
            <a:pPr lvl="0" rtl="0">
              <a:spcBef>
                <a:spcPts val="0"/>
              </a:spcBef>
              <a:buNone/>
            </a:pPr>
            <a:endParaRPr sz="1400" dirty="0"/>
          </a:p>
          <a:p>
            <a:pPr lvl="0" rtl="0">
              <a:spcBef>
                <a:spcPts val="0"/>
              </a:spcBef>
              <a:buNone/>
            </a:pPr>
            <a:endParaRPr sz="1400" dirty="0"/>
          </a:p>
          <a:p>
            <a:pPr lvl="0">
              <a:spcBef>
                <a:spcPts val="0"/>
              </a:spcBef>
              <a:buNone/>
            </a:pPr>
            <a:r>
              <a:rPr lang="en" sz="1400" dirty="0"/>
              <a:t>*Data from 2009, inception of ADRC</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ctr">
              <a:spcBef>
                <a:spcPts val="0"/>
              </a:spcBef>
              <a:buNone/>
            </a:pPr>
            <a:r>
              <a:rPr lang="en" b="1" dirty="0"/>
              <a:t>What are the benefits?</a:t>
            </a:r>
          </a:p>
        </p:txBody>
      </p:sp>
      <p:sp>
        <p:nvSpPr>
          <p:cNvPr id="215" name="Shape 215"/>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228600" rtl="0">
              <a:spcBef>
                <a:spcPts val="0"/>
              </a:spcBef>
            </a:pPr>
            <a:r>
              <a:rPr lang="en" b="1" dirty="0"/>
              <a:t>Awareness, assistance and access</a:t>
            </a:r>
          </a:p>
          <a:p>
            <a:pPr marL="457200" lvl="0" indent="-228600" rtl="0">
              <a:spcBef>
                <a:spcPts val="0"/>
              </a:spcBef>
              <a:buChar char="●"/>
            </a:pPr>
            <a:r>
              <a:rPr lang="en" dirty="0"/>
              <a:t>No Wrong Door (consumers can access information through any of the partner organizations)</a:t>
            </a:r>
          </a:p>
          <a:p>
            <a:pPr marL="457200" lvl="0" indent="-228600" rtl="0">
              <a:spcBef>
                <a:spcPts val="0"/>
              </a:spcBef>
              <a:buChar char="●"/>
            </a:pPr>
            <a:r>
              <a:rPr lang="en" dirty="0"/>
              <a:t>Person-centered values</a:t>
            </a:r>
          </a:p>
          <a:p>
            <a:pPr marL="457200" lvl="0" indent="-228600" rtl="0">
              <a:spcBef>
                <a:spcPts val="0"/>
              </a:spcBef>
              <a:buChar char="●"/>
            </a:pPr>
            <a:r>
              <a:rPr lang="en" dirty="0"/>
              <a:t>Wider range of resources because of collaborative partnerships</a:t>
            </a:r>
          </a:p>
          <a:p>
            <a:pPr marL="457200" lvl="0" indent="-228600">
              <a:spcBef>
                <a:spcPts val="0"/>
              </a:spcBef>
              <a:buChar char="●"/>
            </a:pPr>
            <a:r>
              <a:rPr lang="en" dirty="0"/>
              <a:t>Serves a broader consumer population than would be possible through individual organization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311700" y="386700"/>
            <a:ext cx="8520600" cy="572700"/>
          </a:xfrm>
          <a:prstGeom prst="rect">
            <a:avLst/>
          </a:prstGeom>
        </p:spPr>
        <p:txBody>
          <a:bodyPr lIns="91425" tIns="91425" rIns="91425" bIns="91425" anchor="t" anchorCtr="0">
            <a:noAutofit/>
          </a:bodyPr>
          <a:lstStyle/>
          <a:p>
            <a:pPr lvl="0" algn="ctr">
              <a:spcBef>
                <a:spcPts val="0"/>
              </a:spcBef>
              <a:buNone/>
            </a:pPr>
            <a:r>
              <a:rPr lang="en" b="1" dirty="0"/>
              <a:t>The ADRC Challenge</a:t>
            </a:r>
          </a:p>
        </p:txBody>
      </p:sp>
      <p:pic>
        <p:nvPicPr>
          <p:cNvPr id="221" name="Shape 221"/>
          <p:cNvPicPr preferRelativeResize="0"/>
          <p:nvPr/>
        </p:nvPicPr>
        <p:blipFill>
          <a:blip r:embed="rId3">
            <a:alphaModFix/>
          </a:blip>
          <a:stretch>
            <a:fillRect/>
          </a:stretch>
        </p:blipFill>
        <p:spPr>
          <a:xfrm>
            <a:off x="1276587" y="1259622"/>
            <a:ext cx="6590825" cy="3055774"/>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311700" y="445025"/>
            <a:ext cx="8520600" cy="1176300"/>
          </a:xfrm>
          <a:prstGeom prst="rect">
            <a:avLst/>
          </a:prstGeom>
        </p:spPr>
        <p:txBody>
          <a:bodyPr lIns="91425" tIns="91425" rIns="91425" bIns="91425" anchor="t" anchorCtr="0">
            <a:noAutofit/>
          </a:bodyPr>
          <a:lstStyle/>
          <a:p>
            <a:pPr lvl="0" algn="ctr">
              <a:spcBef>
                <a:spcPts val="0"/>
              </a:spcBef>
              <a:buNone/>
            </a:pPr>
            <a:r>
              <a:rPr lang="en" b="1" dirty="0"/>
              <a:t>Information &amp; Referral (I&amp;R) and </a:t>
            </a:r>
            <a:r>
              <a:rPr lang="en-US" b="1" dirty="0" smtClean="0"/>
              <a:t>P</a:t>
            </a:r>
            <a:r>
              <a:rPr lang="en-US" b="1" dirty="0" smtClean="0"/>
              <a:t>erson-Centered</a:t>
            </a:r>
            <a:r>
              <a:rPr lang="en" b="1" dirty="0" smtClean="0"/>
              <a:t> </a:t>
            </a:r>
            <a:r>
              <a:rPr lang="en" b="1" dirty="0"/>
              <a:t>Options Counseling (PCOC)</a:t>
            </a:r>
          </a:p>
        </p:txBody>
      </p:sp>
      <p:sp>
        <p:nvSpPr>
          <p:cNvPr id="227" name="Shape 227"/>
          <p:cNvSpPr txBox="1">
            <a:spLocks noGrp="1"/>
          </p:cNvSpPr>
          <p:nvPr>
            <p:ph type="body" idx="1"/>
          </p:nvPr>
        </p:nvSpPr>
        <p:spPr>
          <a:xfrm>
            <a:off x="311700" y="1621325"/>
            <a:ext cx="8520600" cy="3064200"/>
          </a:xfrm>
          <a:prstGeom prst="rect">
            <a:avLst/>
          </a:prstGeom>
        </p:spPr>
        <p:txBody>
          <a:bodyPr lIns="91425" tIns="91425" rIns="91425" bIns="91425" anchor="t" anchorCtr="0">
            <a:noAutofit/>
          </a:bodyPr>
          <a:lstStyle/>
          <a:p>
            <a:pPr lvl="0">
              <a:spcBef>
                <a:spcPts val="0"/>
              </a:spcBef>
              <a:buNone/>
            </a:pPr>
            <a:r>
              <a:rPr lang="en" sz="2000" dirty="0" smtClean="0"/>
              <a:t/>
            </a:r>
            <a:br>
              <a:rPr lang="en" sz="2000" dirty="0" smtClean="0"/>
            </a:br>
            <a:r>
              <a:rPr lang="en" sz="2000" dirty="0" smtClean="0"/>
              <a:t>I&amp;R </a:t>
            </a:r>
            <a:r>
              <a:rPr lang="en" sz="2000" dirty="0"/>
              <a:t>and PCOC are available to anyone, regardless of age or income level. These services are delivered consistently throughout the state in order to provide the same all access service to all Oregonians.</a:t>
            </a:r>
          </a:p>
          <a:p>
            <a:pPr lvl="0">
              <a:spcBef>
                <a:spcPts val="0"/>
              </a:spcBef>
              <a:buNone/>
            </a:pPr>
            <a:r>
              <a:rPr lang="en" sz="2000" dirty="0"/>
              <a:t>I&amp;R and PCOC are similar and can flow back and forth. Information and Referral is usually a brief encounter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b="1" dirty="0"/>
              <a:t>ADRC Service Continuum</a:t>
            </a:r>
            <a:r>
              <a:rPr lang="en" dirty="0"/>
              <a:t>		</a:t>
            </a:r>
          </a:p>
        </p:txBody>
      </p:sp>
      <p:graphicFrame>
        <p:nvGraphicFramePr>
          <p:cNvPr id="4" name="Content Placeholder 4"/>
          <p:cNvGraphicFramePr>
            <a:graphicFrameLocks/>
          </p:cNvGraphicFramePr>
          <p:nvPr>
            <p:extLst/>
          </p:nvPr>
        </p:nvGraphicFramePr>
        <p:xfrm>
          <a:off x="1485900" y="1110853"/>
          <a:ext cx="6172200" cy="339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a:spLocks noGrp="1"/>
          </p:cNvSpPr>
          <p:nvPr>
            <p:ph type="title"/>
          </p:nvPr>
        </p:nvSpPr>
        <p:spPr>
          <a:xfrm>
            <a:off x="311700" y="445025"/>
            <a:ext cx="8520599" cy="9794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AIRS: Alliance of Information and Referral Systems</a:t>
            </a:r>
          </a:p>
        </p:txBody>
      </p:sp>
      <p:sp>
        <p:nvSpPr>
          <p:cNvPr id="239" name="Shape 239"/>
          <p:cNvSpPr txBox="1">
            <a:spLocks noGrp="1"/>
          </p:cNvSpPr>
          <p:nvPr>
            <p:ph type="body" idx="1"/>
          </p:nvPr>
        </p:nvSpPr>
        <p:spPr>
          <a:xfrm>
            <a:off x="311700" y="1415400"/>
            <a:ext cx="8520599" cy="2312700"/>
          </a:xfrm>
          <a:prstGeom prst="rect">
            <a:avLst/>
          </a:prstGeom>
          <a:noFill/>
          <a:ln>
            <a:noFill/>
          </a:ln>
        </p:spPr>
        <p:txBody>
          <a:bodyPr lIns="91425" tIns="91425" rIns="91425" bIns="91425" anchor="t" anchorCtr="0">
            <a:noAutofit/>
          </a:bodyPr>
          <a:lstStyle/>
          <a:p>
            <a:pPr marL="0" marR="0" lvl="0" indent="0" algn="ctr" rtl="0">
              <a:lnSpc>
                <a:spcPct val="92647"/>
              </a:lnSpc>
              <a:spcBef>
                <a:spcPts val="0"/>
              </a:spcBef>
              <a:spcAft>
                <a:spcPts val="0"/>
              </a:spcAft>
              <a:buClr>
                <a:schemeClr val="dk2"/>
              </a:buClr>
              <a:buSzPct val="25000"/>
              <a:buFont typeface="Proxima Nova"/>
              <a:buNone/>
            </a:pPr>
            <a:r>
              <a:rPr lang="en" sz="1700" b="1" i="0" u="none" strike="noStrike" cap="none">
                <a:solidFill>
                  <a:srgbClr val="000000"/>
                </a:solidFill>
                <a:latin typeface="Arial"/>
                <a:ea typeface="Arial"/>
                <a:cs typeface="Arial"/>
                <a:sym typeface="Arial"/>
              </a:rPr>
              <a:t>The Alliance of Information and Referral Systems is the professional membership association for community Information and Referral (I&amp;R) and Information and Referral/Assistance (I&amp;R/A) providers.</a:t>
            </a:r>
          </a:p>
          <a:p>
            <a:pPr marL="0" marR="0" lvl="0" indent="0" algn="l" rtl="0">
              <a:lnSpc>
                <a:spcPct val="92647"/>
              </a:lnSpc>
              <a:spcBef>
                <a:spcPts val="800"/>
              </a:spcBef>
              <a:spcAft>
                <a:spcPts val="0"/>
              </a:spcAft>
              <a:buClr>
                <a:schemeClr val="dk2"/>
              </a:buClr>
              <a:buSzPct val="25000"/>
              <a:buFont typeface="Proxima Nova"/>
              <a:buNone/>
            </a:pPr>
            <a:r>
              <a:rPr lang="en" sz="1700" b="1" i="0" u="none" strike="noStrike" cap="none">
                <a:solidFill>
                  <a:srgbClr val="000000"/>
                </a:solidFill>
                <a:latin typeface="Arial"/>
                <a:ea typeface="Arial"/>
                <a:cs typeface="Arial"/>
                <a:sym typeface="Arial"/>
              </a:rPr>
              <a:t>Our diverse membership </a:t>
            </a:r>
            <a:r>
              <a:rPr lang="en" sz="1700" b="0" i="0" u="none" strike="noStrike" cap="none">
                <a:solidFill>
                  <a:srgbClr val="000000"/>
                </a:solidFill>
                <a:latin typeface="Arial"/>
                <a:ea typeface="Arial"/>
                <a:cs typeface="Arial"/>
                <a:sym typeface="Arial"/>
              </a:rPr>
              <a:t>consists of individuals, agencies, community organizations, governmental departments and others helping connect people to the services they require. Our 5000+ members are primarily located in the United States and Canada, and last year answered more than 28 million calls for help about community, social and health services.</a:t>
            </a:r>
            <a:r>
              <a:rPr lang="en" sz="1700" b="0" i="0" u="none" strike="noStrike" cap="none">
                <a:solidFill>
                  <a:srgbClr val="000000"/>
                </a:solidFill>
                <a:highlight>
                  <a:srgbClr val="ADE2E2"/>
                </a:highlight>
                <a:latin typeface="Arial"/>
                <a:ea typeface="Arial"/>
                <a:cs typeface="Arial"/>
                <a:sym typeface="Arial"/>
              </a:rPr>
              <a:t> </a:t>
            </a:r>
          </a:p>
          <a:p>
            <a:pPr marL="0" marR="0" lvl="0" indent="0" algn="l" rtl="0">
              <a:lnSpc>
                <a:spcPct val="92647"/>
              </a:lnSpc>
              <a:spcBef>
                <a:spcPts val="800"/>
              </a:spcBef>
              <a:spcAft>
                <a:spcPts val="0"/>
              </a:spcAft>
              <a:buClr>
                <a:schemeClr val="dk2"/>
              </a:buClr>
              <a:buSzPct val="25000"/>
              <a:buFont typeface="Proxima Nova"/>
              <a:buNone/>
            </a:pPr>
            <a:endParaRPr sz="1700" b="0" i="0" u="none" strike="noStrike" cap="none">
              <a:solidFill>
                <a:srgbClr val="000000"/>
              </a:solidFill>
              <a:highlight>
                <a:srgbClr val="ADE2E2"/>
              </a:highlight>
              <a:latin typeface="Arial"/>
              <a:ea typeface="Arial"/>
              <a:cs typeface="Arial"/>
              <a:sym typeface="Arial"/>
            </a:endParaRPr>
          </a:p>
          <a:p>
            <a:pPr marL="0" marR="0" lvl="0" indent="0" algn="ctr" rtl="0">
              <a:lnSpc>
                <a:spcPct val="92647"/>
              </a:lnSpc>
              <a:spcBef>
                <a:spcPts val="800"/>
              </a:spcBef>
              <a:spcAft>
                <a:spcPts val="0"/>
              </a:spcAft>
              <a:buClr>
                <a:schemeClr val="dk2"/>
              </a:buClr>
              <a:buSzPct val="25000"/>
              <a:buFont typeface="Proxima Nova"/>
              <a:buNone/>
            </a:pPr>
            <a:endParaRPr sz="1700" b="1" i="0" u="none" strike="noStrike" cap="none">
              <a:solidFill>
                <a:srgbClr val="000000"/>
              </a:solidFill>
              <a:highlight>
                <a:srgbClr val="ADE2E2"/>
              </a:highlight>
              <a:latin typeface="Arial"/>
              <a:ea typeface="Arial"/>
              <a:cs typeface="Arial"/>
              <a:sym typeface="Arial"/>
            </a:endParaRPr>
          </a:p>
          <a:p>
            <a:pPr marL="0" marR="0" lvl="0" indent="0" algn="l" rtl="0">
              <a:lnSpc>
                <a:spcPct val="115000"/>
              </a:lnSpc>
              <a:spcBef>
                <a:spcPts val="800"/>
              </a:spcBef>
              <a:spcAft>
                <a:spcPts val="0"/>
              </a:spcAft>
              <a:buClr>
                <a:schemeClr val="dk2"/>
              </a:buClr>
              <a:buSzPct val="25000"/>
              <a:buFont typeface="Proxima Nova"/>
              <a:buNone/>
            </a:pPr>
            <a:endParaRPr sz="1800" b="0" i="0" u="none" strike="noStrike" cap="none">
              <a:solidFill>
                <a:schemeClr val="dk2"/>
              </a:solidFill>
              <a:latin typeface="Proxima Nova"/>
              <a:ea typeface="Proxima Nova"/>
              <a:cs typeface="Proxima Nova"/>
              <a:sym typeface="Proxima Nova"/>
            </a:endParaRPr>
          </a:p>
        </p:txBody>
      </p:sp>
      <p:sp>
        <p:nvSpPr>
          <p:cNvPr id="240" name="Shape 240"/>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Proxima Nova"/>
              <a:buNone/>
            </a:pPr>
            <a:fld id="{00000000-1234-1234-1234-123412341234}" type="slidenum">
              <a:rPr lang="en" sz="1400" b="0" i="0" u="none" strike="noStrike" cap="none">
                <a:solidFill>
                  <a:schemeClr val="dk2"/>
                </a:solidFill>
                <a:latin typeface="Proxima Nova"/>
                <a:ea typeface="Proxima Nova"/>
                <a:cs typeface="Proxima Nova"/>
                <a:sym typeface="Proxima Nova"/>
              </a:rPr>
              <a:pPr marL="0" marR="0" lvl="0" indent="0" algn="l" rtl="0">
                <a:lnSpc>
                  <a:spcPct val="100000"/>
                </a:lnSpc>
                <a:spcBef>
                  <a:spcPts val="0"/>
                </a:spcBef>
                <a:spcAft>
                  <a:spcPts val="0"/>
                </a:spcAft>
                <a:buClr>
                  <a:schemeClr val="dk2"/>
                </a:buClr>
                <a:buSzPct val="25000"/>
                <a:buFont typeface="Proxima Nova"/>
                <a:buNone/>
              </a:pPr>
              <a:t>19</a:t>
            </a:fld>
            <a:endParaRPr lang="en" sz="1400" b="0" i="0" u="none" strike="noStrike" cap="none">
              <a:solidFill>
                <a:schemeClr val="dk2"/>
              </a:solidFill>
              <a:latin typeface="Proxima Nova"/>
              <a:ea typeface="Proxima Nova"/>
              <a:cs typeface="Proxima Nova"/>
              <a:sym typeface="Proxima Nova"/>
            </a:endParaRPr>
          </a:p>
        </p:txBody>
      </p:sp>
      <p:pic>
        <p:nvPicPr>
          <p:cNvPr id="241" name="Shape 241"/>
          <p:cNvPicPr preferRelativeResize="0"/>
          <p:nvPr/>
        </p:nvPicPr>
        <p:blipFill rotWithShape="1">
          <a:blip r:embed="rId3">
            <a:alphaModFix/>
          </a:blip>
          <a:srcRect/>
          <a:stretch/>
        </p:blipFill>
        <p:spPr>
          <a:xfrm>
            <a:off x="7256621" y="3675850"/>
            <a:ext cx="1108574" cy="1270998"/>
          </a:xfrm>
          <a:prstGeom prst="rect">
            <a:avLst/>
          </a:prstGeom>
          <a:noFill/>
          <a:ln>
            <a:noFill/>
          </a:ln>
        </p:spPr>
      </p:pic>
      <p:sp>
        <p:nvSpPr>
          <p:cNvPr id="242" name="Shape 242"/>
          <p:cNvSpPr txBox="1"/>
          <p:nvPr/>
        </p:nvSpPr>
        <p:spPr>
          <a:xfrm>
            <a:off x="319200" y="3706000"/>
            <a:ext cx="6784499" cy="1160700"/>
          </a:xfrm>
          <a:prstGeom prst="rect">
            <a:avLst/>
          </a:prstGeom>
          <a:noFill/>
          <a:ln>
            <a:noFill/>
          </a:ln>
        </p:spPr>
        <p:txBody>
          <a:bodyPr lIns="91425" tIns="91425" rIns="91425" bIns="91425" anchor="t" anchorCtr="0">
            <a:noAutofit/>
          </a:bodyPr>
          <a:lstStyle/>
          <a:p>
            <a:pPr marL="0" marR="0" lvl="0" indent="0" algn="l" rtl="0">
              <a:lnSpc>
                <a:spcPct val="92647"/>
              </a:lnSpc>
              <a:spcBef>
                <a:spcPts val="0"/>
              </a:spcBef>
              <a:spcAft>
                <a:spcPts val="0"/>
              </a:spcAft>
              <a:buClr>
                <a:srgbClr val="000000"/>
              </a:buClr>
              <a:buSzPct val="25000"/>
              <a:buFont typeface="Arial"/>
              <a:buNone/>
            </a:pPr>
            <a:r>
              <a:rPr lang="en" sz="1700" b="1" i="0" u="none" strike="noStrike" cap="none">
                <a:solidFill>
                  <a:srgbClr val="000000"/>
                </a:solidFill>
                <a:latin typeface="Arial"/>
                <a:ea typeface="Arial"/>
                <a:cs typeface="Arial"/>
                <a:sym typeface="Arial"/>
              </a:rPr>
              <a:t>We offer</a:t>
            </a:r>
            <a:r>
              <a:rPr lang="en" sz="1700" b="0" i="0" u="none" strike="noStrike" cap="none">
                <a:solidFill>
                  <a:srgbClr val="000000"/>
                </a:solidFill>
                <a:latin typeface="Arial"/>
                <a:ea typeface="Arial"/>
                <a:cs typeface="Arial"/>
                <a:sym typeface="Arial"/>
              </a:rPr>
              <a:t> membership, networking, training, and individual certification and agency accreditation credentialing. We encourage you to explore this site for more information and contact us at anytime.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265500" y="1375599"/>
            <a:ext cx="4045200" cy="1551900"/>
          </a:xfrm>
          <a:prstGeom prst="rect">
            <a:avLst/>
          </a:prstGeom>
        </p:spPr>
        <p:txBody>
          <a:bodyPr lIns="91425" tIns="91425" rIns="91425" bIns="91425" anchor="b" anchorCtr="0">
            <a:noAutofit/>
          </a:bodyPr>
          <a:lstStyle/>
          <a:p>
            <a:pPr lvl="0">
              <a:spcBef>
                <a:spcPts val="0"/>
              </a:spcBef>
              <a:buNone/>
            </a:pPr>
            <a:r>
              <a:rPr lang="en" b="1" dirty="0"/>
              <a:t>Agenda</a:t>
            </a:r>
          </a:p>
        </p:txBody>
      </p:sp>
      <p:sp>
        <p:nvSpPr>
          <p:cNvPr id="68" name="Shape 68"/>
          <p:cNvSpPr txBox="1">
            <a:spLocks noGrp="1"/>
          </p:cNvSpPr>
          <p:nvPr>
            <p:ph type="body" idx="2"/>
          </p:nvPr>
        </p:nvSpPr>
        <p:spPr>
          <a:xfrm>
            <a:off x="4911006" y="273269"/>
            <a:ext cx="3837000" cy="4486525"/>
          </a:xfrm>
          <a:prstGeom prst="rect">
            <a:avLst/>
          </a:prstGeom>
        </p:spPr>
        <p:txBody>
          <a:bodyPr lIns="91425" tIns="91425" rIns="91425" bIns="91425" anchor="ctr" anchorCtr="0">
            <a:noAutofit/>
          </a:bodyPr>
          <a:lstStyle/>
          <a:p>
            <a:pPr lvl="0">
              <a:spcBef>
                <a:spcPts val="0"/>
              </a:spcBef>
              <a:buFont typeface="Arial" pitchFamily="34" charset="0"/>
              <a:buChar char="•"/>
            </a:pPr>
            <a:r>
              <a:rPr lang="en" dirty="0" smtClean="0"/>
              <a:t>History of the ADRC</a:t>
            </a:r>
          </a:p>
          <a:p>
            <a:pPr lvl="0">
              <a:spcBef>
                <a:spcPts val="0"/>
              </a:spcBef>
              <a:buFont typeface="Arial" pitchFamily="34" charset="0"/>
              <a:buChar char="•"/>
            </a:pPr>
            <a:r>
              <a:rPr lang="en" dirty="0" smtClean="0"/>
              <a:t>Information and Referral</a:t>
            </a:r>
          </a:p>
          <a:p>
            <a:pPr lvl="0">
              <a:spcBef>
                <a:spcPts val="0"/>
              </a:spcBef>
              <a:buFont typeface="Arial" pitchFamily="34" charset="0"/>
              <a:buChar char="•"/>
            </a:pPr>
            <a:r>
              <a:rPr lang="en" dirty="0" smtClean="0"/>
              <a:t>Options Counseling</a:t>
            </a:r>
            <a:endParaRPr lang="e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401275" y="396425"/>
            <a:ext cx="8520599" cy="5292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accent3"/>
              </a:buClr>
              <a:buSzPct val="25000"/>
              <a:buFont typeface="PT Sans Narrow"/>
              <a:buNone/>
            </a:pPr>
            <a:r>
              <a:rPr lang="en" sz="2400" b="1" i="0" u="none" strike="noStrike" cap="none">
                <a:solidFill>
                  <a:schemeClr val="accent3"/>
                </a:solidFill>
                <a:latin typeface="PT Sans Narrow"/>
                <a:ea typeface="PT Sans Narrow"/>
                <a:cs typeface="PT Sans Narrow"/>
                <a:sym typeface="PT Sans Narrow"/>
              </a:rPr>
              <a:t>I&amp;R as Defined by AIRS</a:t>
            </a:r>
          </a:p>
        </p:txBody>
      </p:sp>
      <p:sp>
        <p:nvSpPr>
          <p:cNvPr id="248" name="Shape 248"/>
          <p:cNvSpPr txBox="1">
            <a:spLocks noGrp="1"/>
          </p:cNvSpPr>
          <p:nvPr>
            <p:ph type="body" idx="1"/>
          </p:nvPr>
        </p:nvSpPr>
        <p:spPr>
          <a:xfrm>
            <a:off x="311700" y="810525"/>
            <a:ext cx="8520599" cy="4214100"/>
          </a:xfrm>
          <a:prstGeom prst="rect">
            <a:avLst/>
          </a:prstGeom>
          <a:noFill/>
          <a:ln>
            <a:noFill/>
          </a:ln>
        </p:spPr>
        <p:txBody>
          <a:bodyPr lIns="91425" tIns="91425" rIns="91425" bIns="91425" anchor="t" anchorCtr="0">
            <a:noAutofit/>
          </a:bodyPr>
          <a:lstStyle/>
          <a:p>
            <a:pPr marL="0" marR="0" lvl="0" indent="0" algn="ctr" rtl="0">
              <a:lnSpc>
                <a:spcPct val="115000"/>
              </a:lnSpc>
              <a:spcBef>
                <a:spcPts val="0"/>
              </a:spcBef>
              <a:spcAft>
                <a:spcPts val="0"/>
              </a:spcAft>
              <a:buClr>
                <a:schemeClr val="dk2"/>
              </a:buClr>
              <a:buSzPct val="25000"/>
              <a:buFont typeface="Open Sans"/>
              <a:buNone/>
            </a:pPr>
            <a:endParaRPr lang="en" sz="1600" b="0" i="0" u="none" strike="noStrike" cap="none" dirty="0" smtClean="0">
              <a:solidFill>
                <a:schemeClr val="tx2">
                  <a:lumMod val="10000"/>
                </a:schemeClr>
              </a:solidFill>
              <a:latin typeface="Open Sans"/>
              <a:ea typeface="Open Sans"/>
              <a:cs typeface="Open Sans"/>
              <a:sym typeface="Open Sans"/>
            </a:endParaRPr>
          </a:p>
          <a:p>
            <a:pPr marL="0" marR="0" lvl="0" indent="0" algn="ctr" rtl="0">
              <a:lnSpc>
                <a:spcPct val="115000"/>
              </a:lnSpc>
              <a:spcBef>
                <a:spcPts val="0"/>
              </a:spcBef>
              <a:spcAft>
                <a:spcPts val="0"/>
              </a:spcAft>
              <a:buClr>
                <a:schemeClr val="dk2"/>
              </a:buClr>
              <a:buSzPct val="25000"/>
              <a:buFont typeface="Open Sans"/>
              <a:buNone/>
            </a:pPr>
            <a:r>
              <a:rPr lang="en" sz="1600" b="0" i="0" u="none" strike="noStrike" cap="none" dirty="0" smtClean="0">
                <a:solidFill>
                  <a:schemeClr val="tx2">
                    <a:lumMod val="10000"/>
                  </a:schemeClr>
                </a:solidFill>
                <a:latin typeface="Open Sans"/>
                <a:ea typeface="Open Sans"/>
                <a:cs typeface="Open Sans"/>
                <a:sym typeface="Open Sans"/>
              </a:rPr>
              <a:t>I&amp;R </a:t>
            </a:r>
            <a:r>
              <a:rPr lang="en" sz="1600" b="0" i="0" u="none" strike="noStrike" cap="none" dirty="0">
                <a:solidFill>
                  <a:schemeClr val="tx2">
                    <a:lumMod val="10000"/>
                  </a:schemeClr>
                </a:solidFill>
                <a:latin typeface="Open Sans"/>
                <a:ea typeface="Open Sans"/>
                <a:cs typeface="Open Sans"/>
                <a:sym typeface="Open Sans"/>
              </a:rPr>
              <a:t>programs help individuals, families and communities identify, understand and effectively use the programs that are part of the human service delivery </a:t>
            </a:r>
            <a:r>
              <a:rPr lang="en" sz="1600" b="0" i="0" u="none" strike="noStrike" cap="none" dirty="0" smtClean="0">
                <a:solidFill>
                  <a:schemeClr val="tx2">
                    <a:lumMod val="10000"/>
                  </a:schemeClr>
                </a:solidFill>
                <a:latin typeface="Open Sans"/>
                <a:ea typeface="Open Sans"/>
                <a:cs typeface="Open Sans"/>
                <a:sym typeface="Open Sans"/>
              </a:rPr>
              <a:t>system. Professional </a:t>
            </a:r>
            <a:r>
              <a:rPr lang="en" sz="1600" b="0" i="0" u="none" strike="noStrike" cap="none" dirty="0">
                <a:solidFill>
                  <a:schemeClr val="tx2">
                    <a:lumMod val="10000"/>
                  </a:schemeClr>
                </a:solidFill>
                <a:latin typeface="Open Sans"/>
                <a:ea typeface="Open Sans"/>
                <a:cs typeface="Open Sans"/>
                <a:sym typeface="Open Sans"/>
              </a:rPr>
              <a:t>I&amp;R specialists help people understand their problems and make informed decisions about possible solutions. They may advocate on behalf of those who need special support, and reinforce the individual’s capacity for self-reliance and self-determination through education, affirmation, collaborative planning and problem solving. I&amp;R services are a vital link bringing people and services together. </a:t>
            </a:r>
          </a:p>
        </p:txBody>
      </p:sp>
      <p:pic>
        <p:nvPicPr>
          <p:cNvPr id="249" name="Shape 249"/>
          <p:cNvPicPr preferRelativeResize="0"/>
          <p:nvPr/>
        </p:nvPicPr>
        <p:blipFill rotWithShape="1">
          <a:blip r:embed="rId3">
            <a:alphaModFix/>
          </a:blip>
          <a:srcRect/>
          <a:stretch/>
        </p:blipFill>
        <p:spPr>
          <a:xfrm>
            <a:off x="3657600" y="3790949"/>
            <a:ext cx="1938535" cy="1233675"/>
          </a:xfrm>
          <a:prstGeom prst="rect">
            <a:avLst/>
          </a:prstGeom>
          <a:noFill/>
          <a:ln>
            <a:noFill/>
          </a:ln>
        </p:spPr>
      </p:pic>
      <p:sp>
        <p:nvSpPr>
          <p:cNvPr id="250" name="Shape 250"/>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20</a:t>
            </a:fld>
            <a:endParaRPr lang="en"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I&amp;R Bill of Rights from AIRS</a:t>
            </a:r>
          </a:p>
        </p:txBody>
      </p:sp>
      <p:sp>
        <p:nvSpPr>
          <p:cNvPr id="256" name="Shape 256"/>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Proxima Nova"/>
              <a:buNone/>
            </a:pPr>
            <a:r>
              <a:rPr lang="en" sz="1600" b="0" i="0" u="none" strike="noStrike" cap="none" dirty="0">
                <a:solidFill>
                  <a:schemeClr val="tx2">
                    <a:lumMod val="10000"/>
                  </a:schemeClr>
                </a:solidFill>
                <a:latin typeface="Proxima Nova"/>
                <a:ea typeface="Proxima Nova"/>
                <a:cs typeface="Proxima Nova"/>
                <a:sym typeface="Proxima Nova"/>
              </a:rPr>
              <a:t>* The I&amp;R service maintains accurate, comprehensive, unbiased information about the health and human services available in their community. </a:t>
            </a:r>
            <a:br>
              <a:rPr lang="en" sz="1600" b="0" i="0" u="none" strike="noStrike" cap="none" dirty="0">
                <a:solidFill>
                  <a:schemeClr val="tx2">
                    <a:lumMod val="10000"/>
                  </a:schemeClr>
                </a:solidFill>
                <a:latin typeface="Proxima Nova"/>
                <a:ea typeface="Proxima Nova"/>
                <a:cs typeface="Proxima Nova"/>
                <a:sym typeface="Proxima Nova"/>
              </a:rPr>
            </a:br>
            <a:r>
              <a:rPr lang="en" sz="1600" b="0" i="0" u="none" strike="noStrike" cap="none" dirty="0">
                <a:solidFill>
                  <a:schemeClr val="tx2">
                    <a:lumMod val="10000"/>
                  </a:schemeClr>
                </a:solidFill>
                <a:latin typeface="Proxima Nova"/>
                <a:ea typeface="Proxima Nova"/>
                <a:cs typeface="Proxima Nova"/>
                <a:sym typeface="Proxima Nova"/>
              </a:rPr>
              <a:t>* The I&amp;R service provides confidential and/or anonymous access to information. </a:t>
            </a:r>
            <a:br>
              <a:rPr lang="en" sz="1600" b="0" i="0" u="none" strike="noStrike" cap="none" dirty="0">
                <a:solidFill>
                  <a:schemeClr val="tx2">
                    <a:lumMod val="10000"/>
                  </a:schemeClr>
                </a:solidFill>
                <a:latin typeface="Proxima Nova"/>
                <a:ea typeface="Proxima Nova"/>
                <a:cs typeface="Proxima Nova"/>
                <a:sym typeface="Proxima Nova"/>
              </a:rPr>
            </a:br>
            <a:r>
              <a:rPr lang="en" sz="1600" b="0" i="0" u="none" strike="noStrike" cap="none" dirty="0">
                <a:solidFill>
                  <a:schemeClr val="tx2">
                    <a:lumMod val="10000"/>
                  </a:schemeClr>
                </a:solidFill>
                <a:latin typeface="Proxima Nova"/>
                <a:ea typeface="Proxima Nova"/>
                <a:cs typeface="Proxima Nova"/>
                <a:sym typeface="Proxima Nova"/>
              </a:rPr>
              <a:t>* The I&amp;R service provides assessment and assistance based on the inquirer’s need(s). </a:t>
            </a:r>
            <a:br>
              <a:rPr lang="en" sz="1600" b="0" i="0" u="none" strike="noStrike" cap="none" dirty="0">
                <a:solidFill>
                  <a:schemeClr val="tx2">
                    <a:lumMod val="10000"/>
                  </a:schemeClr>
                </a:solidFill>
                <a:latin typeface="Proxima Nova"/>
                <a:ea typeface="Proxima Nova"/>
                <a:cs typeface="Proxima Nova"/>
                <a:sym typeface="Proxima Nova"/>
              </a:rPr>
            </a:br>
            <a:r>
              <a:rPr lang="en" sz="1600" b="0" i="0" u="none" strike="noStrike" cap="none" dirty="0">
                <a:solidFill>
                  <a:schemeClr val="tx2">
                    <a:lumMod val="10000"/>
                  </a:schemeClr>
                </a:solidFill>
                <a:latin typeface="Proxima Nova"/>
                <a:ea typeface="Proxima Nova"/>
                <a:cs typeface="Proxima Nova"/>
                <a:sym typeface="Proxima Nova"/>
              </a:rPr>
              <a:t>* The I&amp;R service provides barrier-free access to information. </a:t>
            </a:r>
            <a:br>
              <a:rPr lang="en" sz="1600" b="0" i="0" u="none" strike="noStrike" cap="none" dirty="0">
                <a:solidFill>
                  <a:schemeClr val="tx2">
                    <a:lumMod val="10000"/>
                  </a:schemeClr>
                </a:solidFill>
                <a:latin typeface="Proxima Nova"/>
                <a:ea typeface="Proxima Nova"/>
                <a:cs typeface="Proxima Nova"/>
                <a:sym typeface="Proxima Nova"/>
              </a:rPr>
            </a:br>
            <a:r>
              <a:rPr lang="en" sz="1600" b="0" i="0" u="none" strike="noStrike" cap="none" dirty="0">
                <a:solidFill>
                  <a:schemeClr val="tx2">
                    <a:lumMod val="10000"/>
                  </a:schemeClr>
                </a:solidFill>
                <a:latin typeface="Proxima Nova"/>
                <a:ea typeface="Proxima Nova"/>
                <a:cs typeface="Proxima Nova"/>
                <a:sym typeface="Proxima Nova"/>
              </a:rPr>
              <a:t>* The I&amp;R service recognizes the inquirer’s right to self-determination. </a:t>
            </a:r>
            <a:br>
              <a:rPr lang="en" sz="1600" b="0" i="0" u="none" strike="noStrike" cap="none" dirty="0">
                <a:solidFill>
                  <a:schemeClr val="tx2">
                    <a:lumMod val="10000"/>
                  </a:schemeClr>
                </a:solidFill>
                <a:latin typeface="Proxima Nova"/>
                <a:ea typeface="Proxima Nova"/>
                <a:cs typeface="Proxima Nova"/>
                <a:sym typeface="Proxima Nova"/>
              </a:rPr>
            </a:br>
            <a:r>
              <a:rPr lang="en" sz="1600" b="0" i="0" u="none" strike="noStrike" cap="none" dirty="0">
                <a:solidFill>
                  <a:schemeClr val="tx2">
                    <a:lumMod val="10000"/>
                  </a:schemeClr>
                </a:solidFill>
                <a:latin typeface="Proxima Nova"/>
                <a:ea typeface="Proxima Nova"/>
                <a:cs typeface="Proxima Nova"/>
                <a:sym typeface="Proxima Nova"/>
              </a:rPr>
              <a:t>* The I&amp;R service provides an appropriate level of support in obtaining services. </a:t>
            </a:r>
            <a:br>
              <a:rPr lang="en" sz="1600" b="0" i="0" u="none" strike="noStrike" cap="none" dirty="0">
                <a:solidFill>
                  <a:schemeClr val="tx2">
                    <a:lumMod val="10000"/>
                  </a:schemeClr>
                </a:solidFill>
                <a:latin typeface="Proxima Nova"/>
                <a:ea typeface="Proxima Nova"/>
                <a:cs typeface="Proxima Nova"/>
                <a:sym typeface="Proxima Nova"/>
              </a:rPr>
            </a:br>
            <a:r>
              <a:rPr lang="en" sz="1600" b="0" i="0" u="none" strike="noStrike" cap="none" dirty="0">
                <a:solidFill>
                  <a:schemeClr val="tx2">
                    <a:lumMod val="10000"/>
                  </a:schemeClr>
                </a:solidFill>
                <a:latin typeface="Proxima Nova"/>
                <a:ea typeface="Proxima Nova"/>
                <a:cs typeface="Proxima Nova"/>
                <a:sym typeface="Proxima Nova"/>
              </a:rPr>
              <a:t>* The I&amp;R service assures that inquirers are empowered to the extent possible. </a:t>
            </a:r>
            <a:br>
              <a:rPr lang="en" sz="1600" b="0" i="0" u="none" strike="noStrike" cap="none" dirty="0">
                <a:solidFill>
                  <a:schemeClr val="tx2">
                    <a:lumMod val="10000"/>
                  </a:schemeClr>
                </a:solidFill>
                <a:latin typeface="Proxima Nova"/>
                <a:ea typeface="Proxima Nova"/>
                <a:cs typeface="Proxima Nova"/>
                <a:sym typeface="Proxima Nova"/>
              </a:rPr>
            </a:br>
            <a:r>
              <a:rPr lang="en" sz="1600" b="0" i="0" u="none" strike="noStrike" cap="none" dirty="0">
                <a:solidFill>
                  <a:schemeClr val="tx2">
                    <a:lumMod val="10000"/>
                  </a:schemeClr>
                </a:solidFill>
                <a:latin typeface="Proxima Nova"/>
                <a:ea typeface="Proxima Nova"/>
                <a:cs typeface="Proxima Nova"/>
                <a:sym typeface="Proxima Nova"/>
              </a:rPr>
              <a:t>* The I&amp;R service assures that inquirers have the opportunity to access the most appropriate I&amp;R service available in the system. </a:t>
            </a:r>
          </a:p>
        </p:txBody>
      </p:sp>
      <p:pic>
        <p:nvPicPr>
          <p:cNvPr id="257" name="Shape 257" descr="Image result for bill of rights"/>
          <p:cNvPicPr preferRelativeResize="0"/>
          <p:nvPr/>
        </p:nvPicPr>
        <p:blipFill rotWithShape="1">
          <a:blip r:embed="rId3">
            <a:alphaModFix/>
          </a:blip>
          <a:srcRect/>
          <a:stretch/>
        </p:blipFill>
        <p:spPr>
          <a:xfrm>
            <a:off x="6313475" y="110375"/>
            <a:ext cx="1557798" cy="1192050"/>
          </a:xfrm>
          <a:prstGeom prst="rect">
            <a:avLst/>
          </a:prstGeom>
          <a:noFill/>
          <a:ln>
            <a:noFill/>
          </a:ln>
        </p:spPr>
      </p:pic>
      <p:sp>
        <p:nvSpPr>
          <p:cNvPr id="258" name="Shape 258"/>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Proxima Nova"/>
              <a:buNone/>
            </a:pPr>
            <a:fld id="{00000000-1234-1234-1234-123412341234}" type="slidenum">
              <a:rPr lang="en" sz="1400" b="0" i="0" u="none" strike="noStrike" cap="none">
                <a:solidFill>
                  <a:schemeClr val="dk2"/>
                </a:solidFill>
                <a:latin typeface="Proxima Nova"/>
                <a:ea typeface="Proxima Nova"/>
                <a:cs typeface="Proxima Nova"/>
                <a:sym typeface="Proxima Nova"/>
              </a:rPr>
              <a:pPr marL="0" marR="0" lvl="0" indent="0" algn="l" rtl="0">
                <a:lnSpc>
                  <a:spcPct val="100000"/>
                </a:lnSpc>
                <a:spcBef>
                  <a:spcPts val="0"/>
                </a:spcBef>
                <a:spcAft>
                  <a:spcPts val="0"/>
                </a:spcAft>
                <a:buClr>
                  <a:schemeClr val="dk2"/>
                </a:buClr>
                <a:buSzPct val="25000"/>
                <a:buFont typeface="Proxima Nova"/>
                <a:buNone/>
              </a:pPr>
              <a:t>21</a:t>
            </a:fld>
            <a:endParaRPr lang="en" sz="1400" b="0" i="0" u="none" strike="noStrike" cap="none">
              <a:solidFill>
                <a:schemeClr val="dk2"/>
              </a:solidFill>
              <a:latin typeface="Proxima Nova"/>
              <a:ea typeface="Proxima Nova"/>
              <a:cs typeface="Proxima Nova"/>
              <a:sym typeface="Proxima Nova"/>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ADRC of Oregon Standards for I&amp;R</a:t>
            </a:r>
          </a:p>
        </p:txBody>
      </p:sp>
      <p:sp>
        <p:nvSpPr>
          <p:cNvPr id="264" name="Shape 264"/>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Proxima Nova"/>
              <a:buNone/>
            </a:pPr>
            <a:r>
              <a:rPr lang="en" sz="1500" b="0" i="0" u="none" strike="noStrike" cap="none" dirty="0">
                <a:solidFill>
                  <a:schemeClr val="tx2">
                    <a:lumMod val="10000"/>
                  </a:schemeClr>
                </a:solidFill>
                <a:latin typeface="Proxima Nova"/>
                <a:ea typeface="Proxima Nova"/>
                <a:cs typeface="Proxima Nova"/>
                <a:sym typeface="Proxima Nova"/>
              </a:rPr>
              <a:t>IIC.1 ADRC staff provide I&amp;R/A services according to guidelines as listed in the ADRC of Oregon Policy &amp; Procedure manual. </a:t>
            </a:r>
            <a:br>
              <a:rPr lang="en" sz="1500" b="0" i="0" u="none" strike="noStrike" cap="none" dirty="0">
                <a:solidFill>
                  <a:schemeClr val="tx2">
                    <a:lumMod val="10000"/>
                  </a:schemeClr>
                </a:solidFill>
                <a:latin typeface="Proxima Nova"/>
                <a:ea typeface="Proxima Nova"/>
                <a:cs typeface="Proxima Nova"/>
                <a:sym typeface="Proxima Nova"/>
              </a:rPr>
            </a:br>
            <a:r>
              <a:rPr lang="en" sz="1500" b="0" i="0" u="none" strike="noStrike" cap="none" dirty="0">
                <a:solidFill>
                  <a:schemeClr val="tx2">
                    <a:lumMod val="10000"/>
                  </a:schemeClr>
                </a:solidFill>
                <a:latin typeface="Proxima Nova"/>
                <a:ea typeface="Proxima Nova"/>
                <a:cs typeface="Proxima Nova"/>
                <a:sym typeface="Proxima Nova"/>
              </a:rPr>
              <a:t/>
            </a:r>
            <a:br>
              <a:rPr lang="en" sz="1500" b="0" i="0" u="none" strike="noStrike" cap="none" dirty="0">
                <a:solidFill>
                  <a:schemeClr val="tx2">
                    <a:lumMod val="10000"/>
                  </a:schemeClr>
                </a:solidFill>
                <a:latin typeface="Proxima Nova"/>
                <a:ea typeface="Proxima Nova"/>
                <a:cs typeface="Proxima Nova"/>
                <a:sym typeface="Proxima Nova"/>
              </a:rPr>
            </a:br>
            <a:r>
              <a:rPr lang="en" sz="1500" b="0" i="0" u="none" strike="noStrike" cap="none" dirty="0">
                <a:solidFill>
                  <a:schemeClr val="tx2">
                    <a:lumMod val="10000"/>
                  </a:schemeClr>
                </a:solidFill>
                <a:latin typeface="Proxima Nova"/>
                <a:ea typeface="Proxima Nova"/>
                <a:cs typeface="Proxima Nova"/>
                <a:sym typeface="Proxima Nova"/>
              </a:rPr>
              <a:t>IIC.2 ADRC staff are knowledgeable about ADRC resources and services and explain how to get help or information well. ADRC staff spend enough time with consumers to understand their concerns and ensure the consumer feels respected and receives information in a </a:t>
            </a:r>
            <a:r>
              <a:rPr lang="en-US" sz="1500" b="1" i="0" u="none" strike="noStrike" cap="none" dirty="0" smtClean="0">
                <a:solidFill>
                  <a:schemeClr val="tx2">
                    <a:lumMod val="10000"/>
                  </a:schemeClr>
                </a:solidFill>
                <a:latin typeface="Proxima Nova"/>
                <a:ea typeface="Proxima Nova"/>
                <a:cs typeface="Proxima Nova"/>
                <a:sym typeface="Proxima Nova"/>
              </a:rPr>
              <a:t>person-centered</a:t>
            </a:r>
            <a:r>
              <a:rPr lang="en" sz="1500" b="0" i="0" u="none" strike="noStrike" cap="none" dirty="0" smtClean="0">
                <a:solidFill>
                  <a:schemeClr val="tx2">
                    <a:lumMod val="10000"/>
                  </a:schemeClr>
                </a:solidFill>
                <a:latin typeface="Proxima Nova"/>
                <a:ea typeface="Proxima Nova"/>
                <a:cs typeface="Proxima Nova"/>
                <a:sym typeface="Proxima Nova"/>
              </a:rPr>
              <a:t> </a:t>
            </a:r>
            <a:r>
              <a:rPr lang="en" sz="1500" b="0" i="0" u="none" strike="noStrike" cap="none" dirty="0">
                <a:solidFill>
                  <a:schemeClr val="tx2">
                    <a:lumMod val="10000"/>
                  </a:schemeClr>
                </a:solidFill>
                <a:latin typeface="Proxima Nova"/>
                <a:ea typeface="Proxima Nova"/>
                <a:cs typeface="Proxima Nova"/>
                <a:sym typeface="Proxima Nova"/>
              </a:rPr>
              <a:t>manner. </a:t>
            </a:r>
            <a:br>
              <a:rPr lang="en" sz="1500" b="0" i="0" u="none" strike="noStrike" cap="none" dirty="0">
                <a:solidFill>
                  <a:schemeClr val="tx2">
                    <a:lumMod val="10000"/>
                  </a:schemeClr>
                </a:solidFill>
                <a:latin typeface="Proxima Nova"/>
                <a:ea typeface="Proxima Nova"/>
                <a:cs typeface="Proxima Nova"/>
                <a:sym typeface="Proxima Nova"/>
              </a:rPr>
            </a:br>
            <a:r>
              <a:rPr lang="en" sz="1500" b="0" i="0" u="none" strike="noStrike" cap="none" dirty="0">
                <a:solidFill>
                  <a:schemeClr val="tx2">
                    <a:lumMod val="10000"/>
                  </a:schemeClr>
                </a:solidFill>
                <a:latin typeface="Proxima Nova"/>
                <a:ea typeface="Proxima Nova"/>
                <a:cs typeface="Proxima Nova"/>
                <a:sym typeface="Proxima Nova"/>
              </a:rPr>
              <a:t/>
            </a:r>
            <a:br>
              <a:rPr lang="en" sz="1500" b="0" i="0" u="none" strike="noStrike" cap="none" dirty="0">
                <a:solidFill>
                  <a:schemeClr val="tx2">
                    <a:lumMod val="10000"/>
                  </a:schemeClr>
                </a:solidFill>
                <a:latin typeface="Proxima Nova"/>
                <a:ea typeface="Proxima Nova"/>
                <a:cs typeface="Proxima Nova"/>
                <a:sym typeface="Proxima Nova"/>
              </a:rPr>
            </a:br>
            <a:r>
              <a:rPr lang="en" sz="1500" b="0" i="0" u="none" strike="noStrike" cap="none" dirty="0">
                <a:solidFill>
                  <a:schemeClr val="tx2">
                    <a:lumMod val="10000"/>
                  </a:schemeClr>
                </a:solidFill>
                <a:latin typeface="Proxima Nova"/>
                <a:ea typeface="Proxima Nova"/>
                <a:cs typeface="Proxima Nova"/>
                <a:sym typeface="Proxima Nova"/>
              </a:rPr>
              <a:t>IIC.3 ADRC staff </a:t>
            </a:r>
            <a:r>
              <a:rPr lang="en" sz="1500" b="1" i="0" u="none" strike="noStrike" cap="none" dirty="0">
                <a:solidFill>
                  <a:schemeClr val="tx2">
                    <a:lumMod val="10000"/>
                  </a:schemeClr>
                </a:solidFill>
                <a:latin typeface="Proxima Nova"/>
                <a:ea typeface="Proxima Nova"/>
                <a:cs typeface="Proxima Nova"/>
                <a:sym typeface="Proxima Nova"/>
              </a:rPr>
              <a:t>record required data</a:t>
            </a:r>
            <a:r>
              <a:rPr lang="en" sz="1500" b="0" i="0" u="none" strike="noStrike" cap="none" dirty="0">
                <a:solidFill>
                  <a:schemeClr val="tx2">
                    <a:lumMod val="10000"/>
                  </a:schemeClr>
                </a:solidFill>
                <a:latin typeface="Proxima Nova"/>
                <a:ea typeface="Proxima Nova"/>
                <a:cs typeface="Proxima Nova"/>
                <a:sym typeface="Proxima Nova"/>
              </a:rPr>
              <a:t> in the state information system for the ADRC call module including information about the caller, consumer, demographic information, met and unmet needs, and referrals provided. </a:t>
            </a:r>
            <a:br>
              <a:rPr lang="en" sz="1500" b="0" i="0" u="none" strike="noStrike" cap="none" dirty="0">
                <a:solidFill>
                  <a:schemeClr val="tx2">
                    <a:lumMod val="10000"/>
                  </a:schemeClr>
                </a:solidFill>
                <a:latin typeface="Proxima Nova"/>
                <a:ea typeface="Proxima Nova"/>
                <a:cs typeface="Proxima Nova"/>
                <a:sym typeface="Proxima Nova"/>
              </a:rPr>
            </a:br>
            <a:r>
              <a:rPr lang="en" sz="1500" b="0" i="0" u="none" strike="noStrike" cap="none" dirty="0">
                <a:solidFill>
                  <a:schemeClr val="tx2">
                    <a:lumMod val="10000"/>
                  </a:schemeClr>
                </a:solidFill>
                <a:latin typeface="Proxima Nova"/>
                <a:ea typeface="Proxima Nova"/>
                <a:cs typeface="Proxima Nova"/>
                <a:sym typeface="Proxima Nova"/>
              </a:rPr>
              <a:t/>
            </a:r>
            <a:br>
              <a:rPr lang="en" sz="1500" b="0" i="0" u="none" strike="noStrike" cap="none" dirty="0">
                <a:solidFill>
                  <a:schemeClr val="tx2">
                    <a:lumMod val="10000"/>
                  </a:schemeClr>
                </a:solidFill>
                <a:latin typeface="Proxima Nova"/>
                <a:ea typeface="Proxima Nova"/>
                <a:cs typeface="Proxima Nova"/>
                <a:sym typeface="Proxima Nova"/>
              </a:rPr>
            </a:br>
            <a:r>
              <a:rPr lang="en" sz="1500" b="0" i="0" u="none" strike="noStrike" cap="none" dirty="0">
                <a:solidFill>
                  <a:schemeClr val="tx2">
                    <a:lumMod val="10000"/>
                  </a:schemeClr>
                </a:solidFill>
                <a:latin typeface="Proxima Nova"/>
                <a:ea typeface="Proxima Nova"/>
                <a:cs typeface="Proxima Nova"/>
                <a:sym typeface="Proxima Nova"/>
              </a:rPr>
              <a:t>IIC.4 </a:t>
            </a:r>
            <a:r>
              <a:rPr lang="en" sz="1500" b="1" i="0" u="none" strike="noStrike" cap="none" dirty="0">
                <a:solidFill>
                  <a:schemeClr val="tx2">
                    <a:lumMod val="10000"/>
                  </a:schemeClr>
                </a:solidFill>
                <a:latin typeface="Proxima Nova"/>
                <a:ea typeface="Proxima Nova"/>
                <a:cs typeface="Proxima Nova"/>
                <a:sym typeface="Proxima Nova"/>
              </a:rPr>
              <a:t>Follow-up calls</a:t>
            </a:r>
            <a:r>
              <a:rPr lang="en" sz="1500" b="0" i="0" u="none" strike="noStrike" cap="none" dirty="0">
                <a:solidFill>
                  <a:schemeClr val="tx2">
                    <a:lumMod val="10000"/>
                  </a:schemeClr>
                </a:solidFill>
                <a:latin typeface="Proxima Nova"/>
                <a:ea typeface="Proxima Nova"/>
                <a:cs typeface="Proxima Nova"/>
                <a:sym typeface="Proxima Nova"/>
              </a:rPr>
              <a:t> are performed according to the I&amp;R/A follow-up policy as listed in the ADRC of Oregon Policy &amp; Procedure manual. </a:t>
            </a:r>
            <a:r>
              <a:rPr lang="en" sz="1400" b="0" i="0" u="none" strike="noStrike" cap="none" dirty="0">
                <a:solidFill>
                  <a:schemeClr val="dk2"/>
                </a:solidFill>
                <a:latin typeface="Proxima Nova"/>
                <a:ea typeface="Proxima Nova"/>
                <a:cs typeface="Proxima Nova"/>
                <a:sym typeface="Proxima Nova"/>
              </a:rPr>
              <a:t/>
            </a:r>
            <a:br>
              <a:rPr lang="en" sz="1400" b="0" i="0" u="none" strike="noStrike" cap="none" dirty="0">
                <a:solidFill>
                  <a:schemeClr val="dk2"/>
                </a:solidFill>
                <a:latin typeface="Proxima Nova"/>
                <a:ea typeface="Proxima Nova"/>
                <a:cs typeface="Proxima Nova"/>
                <a:sym typeface="Proxima Nova"/>
              </a:rPr>
            </a:br>
            <a:endParaRPr lang="en" sz="1400" b="0" i="0" u="none" strike="noStrike" cap="none" dirty="0">
              <a:solidFill>
                <a:schemeClr val="dk2"/>
              </a:solidFill>
              <a:latin typeface="Proxima Nova"/>
              <a:ea typeface="Proxima Nova"/>
              <a:cs typeface="Proxima Nova"/>
              <a:sym typeface="Proxima Nova"/>
            </a:endParaRPr>
          </a:p>
        </p:txBody>
      </p:sp>
      <p:pic>
        <p:nvPicPr>
          <p:cNvPr id="265" name="Shape 265"/>
          <p:cNvPicPr preferRelativeResize="0"/>
          <p:nvPr/>
        </p:nvPicPr>
        <p:blipFill rotWithShape="1">
          <a:blip r:embed="rId3">
            <a:alphaModFix/>
          </a:blip>
          <a:srcRect/>
          <a:stretch/>
        </p:blipFill>
        <p:spPr>
          <a:xfrm>
            <a:off x="7650900" y="134750"/>
            <a:ext cx="1181397" cy="1017724"/>
          </a:xfrm>
          <a:prstGeom prst="rect">
            <a:avLst/>
          </a:prstGeom>
          <a:noFill/>
          <a:ln>
            <a:noFill/>
          </a:ln>
        </p:spPr>
      </p:pic>
      <p:sp>
        <p:nvSpPr>
          <p:cNvPr id="266" name="Shape 266"/>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Proxima Nova"/>
              <a:buNone/>
            </a:pPr>
            <a:fld id="{00000000-1234-1234-1234-123412341234}" type="slidenum">
              <a:rPr lang="en" sz="1400" b="0" i="0" u="none" strike="noStrike" cap="none">
                <a:solidFill>
                  <a:schemeClr val="dk2"/>
                </a:solidFill>
                <a:latin typeface="Proxima Nova"/>
                <a:ea typeface="Proxima Nova"/>
                <a:cs typeface="Proxima Nova"/>
                <a:sym typeface="Proxima Nova"/>
              </a:rPr>
              <a:pPr marL="0" marR="0" lvl="0" indent="0" algn="l" rtl="0">
                <a:lnSpc>
                  <a:spcPct val="100000"/>
                </a:lnSpc>
                <a:spcBef>
                  <a:spcPts val="0"/>
                </a:spcBef>
                <a:spcAft>
                  <a:spcPts val="0"/>
                </a:spcAft>
                <a:buClr>
                  <a:schemeClr val="dk2"/>
                </a:buClr>
                <a:buSzPct val="25000"/>
                <a:buFont typeface="Proxima Nova"/>
                <a:buNone/>
              </a:pPr>
              <a:t>22</a:t>
            </a:fld>
            <a:endParaRPr lang="en" sz="1400" b="0" i="0" u="none" strike="noStrike" cap="none">
              <a:solidFill>
                <a:schemeClr val="dk2"/>
              </a:solidFill>
              <a:latin typeface="Proxima Nova"/>
              <a:ea typeface="Proxima Nova"/>
              <a:cs typeface="Proxima Nova"/>
              <a:sym typeface="Proxima Nov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a:spLocks noGrp="1"/>
          </p:cNvSpPr>
          <p:nvPr>
            <p:ph type="title"/>
          </p:nvPr>
        </p:nvSpPr>
        <p:spPr>
          <a:xfrm>
            <a:off x="311700" y="445025"/>
            <a:ext cx="8520599" cy="9576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3"/>
              </a:buClr>
              <a:buSzPct val="25000"/>
              <a:buFont typeface="Alfa Slab One"/>
              <a:buNone/>
            </a:pPr>
            <a:r>
              <a:rPr lang="en" sz="2800" b="1" i="0" u="none" strike="noStrike" cap="none" dirty="0">
                <a:solidFill>
                  <a:schemeClr val="accent3"/>
                </a:solidFill>
                <a:latin typeface="Alfa Slab One"/>
                <a:ea typeface="Alfa Slab One"/>
                <a:cs typeface="Alfa Slab One"/>
                <a:sym typeface="Alfa Slab One"/>
              </a:rPr>
              <a:t>ADRC of Oregon Standards for I&amp;R continued...</a:t>
            </a:r>
          </a:p>
        </p:txBody>
      </p:sp>
      <p:sp>
        <p:nvSpPr>
          <p:cNvPr id="272" name="Shape 272"/>
          <p:cNvSpPr txBox="1">
            <a:spLocks noGrp="1"/>
          </p:cNvSpPr>
          <p:nvPr>
            <p:ph type="body" idx="1"/>
          </p:nvPr>
        </p:nvSpPr>
        <p:spPr>
          <a:xfrm>
            <a:off x="311700" y="1402650"/>
            <a:ext cx="8520599" cy="34164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Proxima Nova"/>
              <a:buNone/>
            </a:pPr>
            <a:r>
              <a:rPr lang="en" sz="1600" b="0" i="0" u="none" strike="noStrike" cap="none" dirty="0">
                <a:solidFill>
                  <a:schemeClr val="dk2"/>
                </a:solidFill>
                <a:latin typeface="Proxima Nova"/>
                <a:ea typeface="Proxima Nova"/>
                <a:cs typeface="Proxima Nova"/>
                <a:sym typeface="Proxima Nova"/>
              </a:rPr>
              <a:t>IIC.5 I&amp;R/A staff will have their </a:t>
            </a:r>
            <a:r>
              <a:rPr lang="en" sz="1600" b="1" i="0" u="none" strike="noStrike" cap="none" dirty="0">
                <a:solidFill>
                  <a:schemeClr val="dk2"/>
                </a:solidFill>
                <a:latin typeface="Proxima Nova"/>
                <a:ea typeface="Proxima Nova"/>
                <a:cs typeface="Proxima Nova"/>
                <a:sym typeface="Proxima Nova"/>
              </a:rPr>
              <a:t>CIRS-A/D certification</a:t>
            </a:r>
            <a:r>
              <a:rPr lang="en" sz="1600" b="0" i="0" u="none" strike="noStrike" cap="none" dirty="0">
                <a:solidFill>
                  <a:schemeClr val="dk2"/>
                </a:solidFill>
                <a:latin typeface="Proxima Nova"/>
                <a:ea typeface="Proxima Nova"/>
                <a:cs typeface="Proxima Nova"/>
                <a:sym typeface="Proxima Nova"/>
              </a:rPr>
              <a:t> within 18 months of hire.</a:t>
            </a:r>
            <a:br>
              <a:rPr lang="en" sz="1600" b="0" i="0" u="none" strike="noStrike" cap="none" dirty="0">
                <a:solidFill>
                  <a:schemeClr val="dk2"/>
                </a:solidFill>
                <a:latin typeface="Proxima Nova"/>
                <a:ea typeface="Proxima Nova"/>
                <a:cs typeface="Proxima Nova"/>
                <a:sym typeface="Proxima Nova"/>
              </a:rPr>
            </a:br>
            <a:r>
              <a:rPr lang="en" sz="1600" b="0" i="0" u="none" strike="noStrike" cap="none" dirty="0">
                <a:solidFill>
                  <a:schemeClr val="dk2"/>
                </a:solidFill>
                <a:latin typeface="Proxima Nova"/>
                <a:ea typeface="Proxima Nova"/>
                <a:cs typeface="Proxima Nova"/>
                <a:sym typeface="Proxima Nova"/>
              </a:rPr>
              <a:t/>
            </a:r>
            <a:br>
              <a:rPr lang="en" sz="1600" b="0" i="0" u="none" strike="noStrike" cap="none" dirty="0">
                <a:solidFill>
                  <a:schemeClr val="dk2"/>
                </a:solidFill>
                <a:latin typeface="Proxima Nova"/>
                <a:ea typeface="Proxima Nova"/>
                <a:cs typeface="Proxima Nova"/>
                <a:sym typeface="Proxima Nova"/>
              </a:rPr>
            </a:br>
            <a:r>
              <a:rPr lang="en" sz="1600" b="0" i="0" u="none" strike="noStrike" cap="none" dirty="0">
                <a:solidFill>
                  <a:schemeClr val="dk2"/>
                </a:solidFill>
                <a:latin typeface="Proxima Nova"/>
                <a:ea typeface="Proxima Nova"/>
                <a:cs typeface="Proxima Nova"/>
                <a:sym typeface="Proxima Nova"/>
              </a:rPr>
              <a:t>IIC.6 I&amp;R/A staff </a:t>
            </a:r>
            <a:r>
              <a:rPr lang="en" sz="1600" b="1" i="0" u="none" strike="noStrike" cap="none" dirty="0">
                <a:solidFill>
                  <a:schemeClr val="dk2"/>
                </a:solidFill>
                <a:latin typeface="Proxima Nova"/>
                <a:ea typeface="Proxima Nova"/>
                <a:cs typeface="Proxima Nova"/>
                <a:sym typeface="Proxima Nova"/>
              </a:rPr>
              <a:t>identify potential Options Counseling consumers</a:t>
            </a:r>
            <a:r>
              <a:rPr lang="en" sz="1600" b="0" i="0" u="none" strike="noStrike" cap="none" dirty="0">
                <a:solidFill>
                  <a:schemeClr val="dk2"/>
                </a:solidFill>
                <a:latin typeface="Proxima Nova"/>
                <a:ea typeface="Proxima Nova"/>
                <a:cs typeface="Proxima Nova"/>
                <a:sym typeface="Proxima Nova"/>
              </a:rPr>
              <a:t>.</a:t>
            </a:r>
            <a:br>
              <a:rPr lang="en" sz="1600" b="0" i="0" u="none" strike="noStrike" cap="none" dirty="0">
                <a:solidFill>
                  <a:schemeClr val="dk2"/>
                </a:solidFill>
                <a:latin typeface="Proxima Nova"/>
                <a:ea typeface="Proxima Nova"/>
                <a:cs typeface="Proxima Nova"/>
                <a:sym typeface="Proxima Nova"/>
              </a:rPr>
            </a:br>
            <a:r>
              <a:rPr lang="en" sz="1600" b="0" i="0" u="none" strike="noStrike" cap="none" dirty="0">
                <a:solidFill>
                  <a:schemeClr val="dk2"/>
                </a:solidFill>
                <a:latin typeface="Proxima Nova"/>
                <a:ea typeface="Proxima Nova"/>
                <a:cs typeface="Proxima Nova"/>
                <a:sym typeface="Proxima Nova"/>
              </a:rPr>
              <a:t/>
            </a:r>
            <a:br>
              <a:rPr lang="en" sz="1600" b="0" i="0" u="none" strike="noStrike" cap="none" dirty="0">
                <a:solidFill>
                  <a:schemeClr val="dk2"/>
                </a:solidFill>
                <a:latin typeface="Proxima Nova"/>
                <a:ea typeface="Proxima Nova"/>
                <a:cs typeface="Proxima Nova"/>
                <a:sym typeface="Proxima Nova"/>
              </a:rPr>
            </a:br>
            <a:r>
              <a:rPr lang="en" sz="1600" b="0" i="0" u="none" strike="noStrike" cap="none" dirty="0">
                <a:solidFill>
                  <a:schemeClr val="dk2"/>
                </a:solidFill>
                <a:latin typeface="Proxima Nova"/>
                <a:ea typeface="Proxima Nova"/>
                <a:cs typeface="Proxima Nova"/>
                <a:sym typeface="Proxima Nova"/>
              </a:rPr>
              <a:t>IIC.7 Information &amp; Assistance staff </a:t>
            </a:r>
            <a:r>
              <a:rPr lang="en" sz="1600" b="1" i="0" u="none" strike="noStrike" cap="none" dirty="0">
                <a:solidFill>
                  <a:schemeClr val="dk2"/>
                </a:solidFill>
                <a:latin typeface="Proxima Nova"/>
                <a:ea typeface="Proxima Nova"/>
                <a:cs typeface="Proxima Nova"/>
                <a:sym typeface="Proxima Nova"/>
              </a:rPr>
              <a:t>promote the health and safety of consumers</a:t>
            </a:r>
            <a:r>
              <a:rPr lang="en" sz="1600" b="0" i="0" u="none" strike="noStrike" cap="none" dirty="0">
                <a:solidFill>
                  <a:schemeClr val="dk2"/>
                </a:solidFill>
                <a:latin typeface="Proxima Nova"/>
                <a:ea typeface="Proxima Nova"/>
                <a:cs typeface="Proxima Nova"/>
                <a:sym typeface="Proxima Nova"/>
              </a:rPr>
              <a:t> by identifying health issues, and referring to appropriate community health promotion programs, healthcare preventive services, and/or dementia resources.</a:t>
            </a:r>
            <a:br>
              <a:rPr lang="en" sz="1600" b="0" i="0" u="none" strike="noStrike" cap="none" dirty="0">
                <a:solidFill>
                  <a:schemeClr val="dk2"/>
                </a:solidFill>
                <a:latin typeface="Proxima Nova"/>
                <a:ea typeface="Proxima Nova"/>
                <a:cs typeface="Proxima Nova"/>
                <a:sym typeface="Proxima Nova"/>
              </a:rPr>
            </a:br>
            <a:r>
              <a:rPr lang="en" sz="1600" b="0" i="0" u="none" strike="noStrike" cap="none" dirty="0">
                <a:solidFill>
                  <a:schemeClr val="dk2"/>
                </a:solidFill>
                <a:latin typeface="Proxima Nova"/>
                <a:ea typeface="Proxima Nova"/>
                <a:cs typeface="Proxima Nova"/>
                <a:sym typeface="Proxima Nova"/>
              </a:rPr>
              <a:t/>
            </a:r>
            <a:br>
              <a:rPr lang="en" sz="1600" b="0" i="0" u="none" strike="noStrike" cap="none" dirty="0">
                <a:solidFill>
                  <a:schemeClr val="dk2"/>
                </a:solidFill>
                <a:latin typeface="Proxima Nova"/>
                <a:ea typeface="Proxima Nova"/>
                <a:cs typeface="Proxima Nova"/>
                <a:sym typeface="Proxima Nova"/>
              </a:rPr>
            </a:br>
            <a:r>
              <a:rPr lang="en" sz="1600" b="0" i="0" u="none" strike="noStrike" cap="none" dirty="0">
                <a:solidFill>
                  <a:schemeClr val="dk2"/>
                </a:solidFill>
                <a:latin typeface="Proxima Nova"/>
                <a:ea typeface="Proxima Nova"/>
                <a:cs typeface="Proxima Nova"/>
                <a:sym typeface="Proxima Nova"/>
              </a:rPr>
              <a:t>IIC.8 ADRC staff provide I&amp;R/A services according to </a:t>
            </a:r>
            <a:r>
              <a:rPr lang="en" sz="1600" b="1" i="0" u="none" strike="noStrike" cap="none" dirty="0">
                <a:solidFill>
                  <a:schemeClr val="dk2"/>
                </a:solidFill>
                <a:latin typeface="Proxima Nova"/>
                <a:ea typeface="Proxima Nova"/>
                <a:cs typeface="Proxima Nova"/>
                <a:sym typeface="Proxima Nova"/>
              </a:rPr>
              <a:t>AIRS standards</a:t>
            </a:r>
            <a:r>
              <a:rPr lang="en" sz="1600" b="0" i="0" u="none" strike="noStrike" cap="none" dirty="0">
                <a:solidFill>
                  <a:schemeClr val="dk2"/>
                </a:solidFill>
                <a:latin typeface="Proxima Nova"/>
                <a:ea typeface="Proxima Nova"/>
                <a:cs typeface="Proxima Nova"/>
                <a:sym typeface="Proxima Nova"/>
              </a:rPr>
              <a:t>. </a:t>
            </a:r>
            <a:br>
              <a:rPr lang="en" sz="1600" b="0" i="0" u="none" strike="noStrike" cap="none" dirty="0">
                <a:solidFill>
                  <a:schemeClr val="dk2"/>
                </a:solidFill>
                <a:latin typeface="Proxima Nova"/>
                <a:ea typeface="Proxima Nova"/>
                <a:cs typeface="Proxima Nova"/>
                <a:sym typeface="Proxima Nova"/>
              </a:rPr>
            </a:br>
            <a:r>
              <a:rPr lang="en" sz="1600" b="0" i="0" u="none" strike="noStrike" cap="none" dirty="0">
                <a:solidFill>
                  <a:schemeClr val="dk2"/>
                </a:solidFill>
                <a:latin typeface="Proxima Nova"/>
                <a:ea typeface="Proxima Nova"/>
                <a:cs typeface="Proxima Nova"/>
                <a:sym typeface="Proxima Nova"/>
              </a:rPr>
              <a:t/>
            </a:r>
            <a:br>
              <a:rPr lang="en" sz="1600" b="0" i="0" u="none" strike="noStrike" cap="none" dirty="0">
                <a:solidFill>
                  <a:schemeClr val="dk2"/>
                </a:solidFill>
                <a:latin typeface="Proxima Nova"/>
                <a:ea typeface="Proxima Nova"/>
                <a:cs typeface="Proxima Nova"/>
                <a:sym typeface="Proxima Nova"/>
              </a:rPr>
            </a:br>
            <a:r>
              <a:rPr lang="en" sz="1600" b="0" i="0" u="none" strike="noStrike" cap="none" dirty="0">
                <a:solidFill>
                  <a:schemeClr val="dk2"/>
                </a:solidFill>
                <a:latin typeface="Proxima Nova"/>
                <a:ea typeface="Proxima Nova"/>
                <a:cs typeface="Proxima Nova"/>
                <a:sym typeface="Proxima Nova"/>
              </a:rPr>
              <a:t>IIC.9 ADRC staff </a:t>
            </a:r>
            <a:r>
              <a:rPr lang="en" sz="1600" b="1" i="0" u="none" strike="noStrike" cap="none" dirty="0">
                <a:solidFill>
                  <a:schemeClr val="dk2"/>
                </a:solidFill>
                <a:latin typeface="Proxima Nova"/>
                <a:ea typeface="Proxima Nova"/>
                <a:cs typeface="Proxima Nova"/>
                <a:sym typeface="Proxima Nova"/>
              </a:rPr>
              <a:t>only refer to resources maintained in the ADRC resource database</a:t>
            </a:r>
            <a:r>
              <a:rPr lang="en" sz="1600" b="0" i="0" u="none" strike="noStrike" cap="none" dirty="0">
                <a:solidFill>
                  <a:schemeClr val="dk2"/>
                </a:solidFill>
                <a:latin typeface="Proxima Nova"/>
                <a:ea typeface="Proxima Nova"/>
                <a:cs typeface="Proxima Nova"/>
                <a:sym typeface="Proxima Nova"/>
              </a:rPr>
              <a:t> when making referrals. </a:t>
            </a: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dirty="0">
              <a:solidFill>
                <a:schemeClr val="dk2"/>
              </a:solidFill>
              <a:latin typeface="Proxima Nova"/>
              <a:ea typeface="Proxima Nova"/>
              <a:cs typeface="Proxima Nova"/>
              <a:sym typeface="Proxima Nova"/>
            </a:endParaRPr>
          </a:p>
        </p:txBody>
      </p:sp>
      <p:pic>
        <p:nvPicPr>
          <p:cNvPr id="273" name="Shape 273"/>
          <p:cNvPicPr preferRelativeResize="0"/>
          <p:nvPr/>
        </p:nvPicPr>
        <p:blipFill rotWithShape="1">
          <a:blip r:embed="rId3">
            <a:alphaModFix/>
          </a:blip>
          <a:srcRect/>
          <a:stretch/>
        </p:blipFill>
        <p:spPr>
          <a:xfrm>
            <a:off x="8077200" y="1047750"/>
            <a:ext cx="950974" cy="1175042"/>
          </a:xfrm>
          <a:prstGeom prst="rect">
            <a:avLst/>
          </a:prstGeom>
          <a:noFill/>
          <a:ln>
            <a:noFill/>
          </a:ln>
        </p:spPr>
      </p:pic>
      <p:sp>
        <p:nvSpPr>
          <p:cNvPr id="274" name="Shape 274"/>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Proxima Nova"/>
              <a:buNone/>
            </a:pPr>
            <a:fld id="{00000000-1234-1234-1234-123412341234}" type="slidenum">
              <a:rPr lang="en" sz="1400" b="0" i="0" u="none" strike="noStrike" cap="none">
                <a:solidFill>
                  <a:schemeClr val="dk2"/>
                </a:solidFill>
                <a:latin typeface="Proxima Nova"/>
                <a:ea typeface="Proxima Nova"/>
                <a:cs typeface="Proxima Nova"/>
                <a:sym typeface="Proxima Nova"/>
              </a:rPr>
              <a:pPr marL="0" marR="0" lvl="0" indent="0" algn="l" rtl="0">
                <a:lnSpc>
                  <a:spcPct val="100000"/>
                </a:lnSpc>
                <a:spcBef>
                  <a:spcPts val="0"/>
                </a:spcBef>
                <a:spcAft>
                  <a:spcPts val="0"/>
                </a:spcAft>
                <a:buClr>
                  <a:schemeClr val="dk2"/>
                </a:buClr>
                <a:buSzPct val="25000"/>
                <a:buFont typeface="Proxima Nova"/>
                <a:buNone/>
              </a:pPr>
              <a:t>23</a:t>
            </a:fld>
            <a:endParaRPr lang="en" sz="1400" b="0" i="0" u="none" strike="noStrike" cap="none">
              <a:solidFill>
                <a:schemeClr val="dk2"/>
              </a:solidFill>
              <a:latin typeface="Proxima Nova"/>
              <a:ea typeface="Proxima Nova"/>
              <a:cs typeface="Proxima Nova"/>
              <a:sym typeface="Proxima Nov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AIRS Certification</a:t>
            </a:r>
          </a:p>
        </p:txBody>
      </p:sp>
      <p:sp>
        <p:nvSpPr>
          <p:cNvPr id="280" name="Shape 280"/>
          <p:cNvSpPr txBox="1">
            <a:spLocks noGrp="1"/>
          </p:cNvSpPr>
          <p:nvPr>
            <p:ph type="body" idx="1"/>
          </p:nvPr>
        </p:nvSpPr>
        <p:spPr>
          <a:xfrm>
            <a:off x="311700" y="983450"/>
            <a:ext cx="8520599" cy="3585599"/>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Proxima Nova"/>
              <a:buNone/>
            </a:pPr>
            <a:r>
              <a:rPr lang="en" sz="1800" b="0" i="0" u="none" strike="noStrike" cap="none">
                <a:solidFill>
                  <a:schemeClr val="dk2"/>
                </a:solidFill>
                <a:latin typeface="Proxima Nova"/>
                <a:ea typeface="Proxima Nova"/>
                <a:cs typeface="Proxima Nova"/>
                <a:sym typeface="Proxima Nova"/>
              </a:rPr>
              <a:t>ADRC Standards say that I&amp;R staff should attempt AIRS certification within 1 year of hire, if possible. AIRS Certification requires:</a:t>
            </a:r>
          </a:p>
          <a:p>
            <a:pPr marL="457200" marR="0" lvl="0" indent="-304800" algn="l" rtl="0">
              <a:lnSpc>
                <a:spcPct val="128571"/>
              </a:lnSpc>
              <a:spcBef>
                <a:spcPts val="1600"/>
              </a:spcBef>
              <a:spcAft>
                <a:spcPts val="0"/>
              </a:spcAft>
              <a:buClr>
                <a:srgbClr val="000000"/>
              </a:buClr>
              <a:buSzPct val="100000"/>
              <a:buFont typeface="Arial"/>
              <a:buChar char="●"/>
            </a:pPr>
            <a:r>
              <a:rPr lang="en" sz="1200" b="0" i="0" u="none" strike="noStrike" cap="none">
                <a:solidFill>
                  <a:srgbClr val="000000"/>
                </a:solidFill>
                <a:highlight>
                  <a:srgbClr val="FFFFFF"/>
                </a:highlight>
                <a:latin typeface="Verdana"/>
                <a:ea typeface="Verdana"/>
                <a:cs typeface="Verdana"/>
                <a:sym typeface="Verdana"/>
              </a:rPr>
              <a:t>At least 1 year of employment in I&amp;R for applicants with a Bachelors’ or higher degree</a:t>
            </a:r>
          </a:p>
          <a:p>
            <a:pPr marL="457200" marR="0" lvl="0" indent="-304800" algn="l" rtl="0">
              <a:lnSpc>
                <a:spcPct val="128571"/>
              </a:lnSpc>
              <a:spcBef>
                <a:spcPts val="0"/>
              </a:spcBef>
              <a:spcAft>
                <a:spcPts val="0"/>
              </a:spcAft>
              <a:buClr>
                <a:srgbClr val="000000"/>
              </a:buClr>
              <a:buSzPct val="100000"/>
              <a:buFont typeface="Arial"/>
              <a:buChar char="●"/>
            </a:pPr>
            <a:r>
              <a:rPr lang="en" sz="1200" b="0" i="0" u="none" strike="noStrike" cap="none">
                <a:solidFill>
                  <a:srgbClr val="000000"/>
                </a:solidFill>
                <a:highlight>
                  <a:srgbClr val="FFFFFF"/>
                </a:highlight>
                <a:latin typeface="Verdana"/>
                <a:ea typeface="Verdana"/>
                <a:cs typeface="Verdana"/>
                <a:sym typeface="Verdana"/>
              </a:rPr>
              <a:t>2 years of employment in I&amp;R for applicants with an Associates/Community College degree</a:t>
            </a:r>
          </a:p>
          <a:p>
            <a:pPr marL="457200" marR="0" lvl="0" indent="-304800" algn="l" rtl="0">
              <a:lnSpc>
                <a:spcPct val="128571"/>
              </a:lnSpc>
              <a:spcBef>
                <a:spcPts val="0"/>
              </a:spcBef>
              <a:spcAft>
                <a:spcPts val="0"/>
              </a:spcAft>
              <a:buClr>
                <a:srgbClr val="000000"/>
              </a:buClr>
              <a:buSzPct val="100000"/>
              <a:buFont typeface="Arial"/>
              <a:buChar char="●"/>
            </a:pPr>
            <a:r>
              <a:rPr lang="en" sz="1200" b="0" i="0" u="none" strike="noStrike" cap="none">
                <a:solidFill>
                  <a:srgbClr val="000000"/>
                </a:solidFill>
                <a:highlight>
                  <a:srgbClr val="FFFFFF"/>
                </a:highlight>
                <a:latin typeface="Verdana"/>
                <a:ea typeface="Verdana"/>
                <a:cs typeface="Verdana"/>
                <a:sym typeface="Verdana"/>
              </a:rPr>
              <a:t>3 years of employment in I&amp;R for applicants with a High School diploma or GED. </a:t>
            </a:r>
          </a:p>
          <a:p>
            <a:pPr marL="457200" marR="0" lvl="0" indent="-304800" algn="l" rtl="0">
              <a:lnSpc>
                <a:spcPct val="128571"/>
              </a:lnSpc>
              <a:spcBef>
                <a:spcPts val="0"/>
              </a:spcBef>
              <a:spcAft>
                <a:spcPts val="0"/>
              </a:spcAft>
              <a:buClr>
                <a:srgbClr val="000000"/>
              </a:buClr>
              <a:buSzPct val="100000"/>
              <a:buFont typeface="Arial"/>
              <a:buChar char="●"/>
            </a:pPr>
            <a:r>
              <a:rPr lang="en" sz="1200" b="0" i="0" u="none" strike="noStrike" cap="none">
                <a:solidFill>
                  <a:srgbClr val="000000"/>
                </a:solidFill>
                <a:highlight>
                  <a:srgbClr val="FFFFFF"/>
                </a:highlight>
                <a:latin typeface="Verdana"/>
                <a:ea typeface="Verdana"/>
                <a:cs typeface="Verdana"/>
                <a:sym typeface="Verdana"/>
              </a:rPr>
              <a:t>5 years of I&amp;R employment with no educational qualification</a:t>
            </a:r>
            <a:br>
              <a:rPr lang="en" sz="1200" b="0" i="0" u="none" strike="noStrike" cap="none">
                <a:solidFill>
                  <a:srgbClr val="000000"/>
                </a:solidFill>
                <a:highlight>
                  <a:srgbClr val="FFFFFF"/>
                </a:highlight>
                <a:latin typeface="Verdana"/>
                <a:ea typeface="Verdana"/>
                <a:cs typeface="Verdana"/>
                <a:sym typeface="Verdana"/>
              </a:rPr>
            </a:br>
            <a:endParaRPr lang="en" sz="1200" b="0" i="0" u="none" strike="noStrike" cap="none">
              <a:solidFill>
                <a:srgbClr val="000000"/>
              </a:solidFill>
              <a:highlight>
                <a:srgbClr val="FFFFFF"/>
              </a:highlight>
              <a:latin typeface="Verdana"/>
              <a:ea typeface="Verdana"/>
              <a:cs typeface="Verdana"/>
              <a:sym typeface="Verdana"/>
            </a:endParaRPr>
          </a:p>
          <a:p>
            <a:pPr marL="0" marR="0" lvl="0" indent="0" algn="l" rtl="0">
              <a:lnSpc>
                <a:spcPct val="115000"/>
              </a:lnSpc>
              <a:spcBef>
                <a:spcPts val="0"/>
              </a:spcBef>
              <a:spcAft>
                <a:spcPts val="0"/>
              </a:spcAft>
              <a:buClr>
                <a:schemeClr val="dk2"/>
              </a:buClr>
              <a:buSzPct val="25000"/>
              <a:buFont typeface="Proxima Nova"/>
              <a:buNone/>
            </a:pPr>
            <a:r>
              <a:rPr lang="en" sz="1600" b="0" i="0" u="none" strike="noStrike" cap="none">
                <a:solidFill>
                  <a:schemeClr val="dk2"/>
                </a:solidFill>
                <a:latin typeface="Proxima Nova"/>
                <a:ea typeface="Proxima Nova"/>
                <a:cs typeface="Proxima Nova"/>
                <a:sym typeface="Proxima Nova"/>
              </a:rPr>
              <a:t>CIRS-A/D — Certification for I&amp;R Specialists in Aging/Disabilities (before March 15th 2015, this was known as the CIRS-Aging) (This is designed for practitioners who work directly with clients and caregivers within the aging and/or disabilities area and perform the same basic range of skills and tasks as a comprehensive I&amp;R Specialist but who also have a special depth of knowledge related to their core client group)</a:t>
            </a: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a:solidFill>
                <a:schemeClr val="dk2"/>
              </a:solidFill>
              <a:latin typeface="Proxima Nova"/>
              <a:ea typeface="Proxima Nova"/>
              <a:cs typeface="Proxima Nova"/>
              <a:sym typeface="Proxima Nova"/>
            </a:endParaRP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a:solidFill>
                <a:schemeClr val="dk2"/>
              </a:solidFill>
              <a:latin typeface="Proxima Nova"/>
              <a:ea typeface="Proxima Nova"/>
              <a:cs typeface="Proxima Nova"/>
              <a:sym typeface="Proxima Nova"/>
            </a:endParaRP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a:solidFill>
                <a:schemeClr val="dk2"/>
              </a:solidFill>
              <a:latin typeface="Proxima Nova"/>
              <a:ea typeface="Proxima Nova"/>
              <a:cs typeface="Proxima Nova"/>
              <a:sym typeface="Proxima Nova"/>
            </a:endParaRPr>
          </a:p>
        </p:txBody>
      </p:sp>
      <p:sp>
        <p:nvSpPr>
          <p:cNvPr id="281" name="Shape 281"/>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Proxima Nova"/>
              <a:buNone/>
            </a:pPr>
            <a:fld id="{00000000-1234-1234-1234-123412341234}" type="slidenum">
              <a:rPr lang="en" sz="1400" b="0" i="0" u="none" strike="noStrike" cap="none">
                <a:solidFill>
                  <a:schemeClr val="dk2"/>
                </a:solidFill>
                <a:latin typeface="Proxima Nova"/>
                <a:ea typeface="Proxima Nova"/>
                <a:cs typeface="Proxima Nova"/>
                <a:sym typeface="Proxima Nova"/>
              </a:rPr>
              <a:pPr marL="0" marR="0" lvl="0" indent="0" algn="l" rtl="0">
                <a:lnSpc>
                  <a:spcPct val="100000"/>
                </a:lnSpc>
                <a:spcBef>
                  <a:spcPts val="0"/>
                </a:spcBef>
                <a:spcAft>
                  <a:spcPts val="0"/>
                </a:spcAft>
                <a:buClr>
                  <a:schemeClr val="dk2"/>
                </a:buClr>
                <a:buSzPct val="25000"/>
                <a:buFont typeface="Proxima Nova"/>
                <a:buNone/>
              </a:pPr>
              <a:t>24</a:t>
            </a:fld>
            <a:endParaRPr lang="en" sz="1400" b="0" i="0" u="none" strike="noStrike" cap="none">
              <a:solidFill>
                <a:schemeClr val="dk2"/>
              </a:solidFill>
              <a:latin typeface="Proxima Nova"/>
              <a:ea typeface="Proxima Nova"/>
              <a:cs typeface="Proxima Nova"/>
              <a:sym typeface="Proxima Nova"/>
            </a:endParaRPr>
          </a:p>
        </p:txBody>
      </p:sp>
      <p:pic>
        <p:nvPicPr>
          <p:cNvPr id="282" name="Shape 282"/>
          <p:cNvPicPr preferRelativeResize="0"/>
          <p:nvPr/>
        </p:nvPicPr>
        <p:blipFill rotWithShape="1">
          <a:blip r:embed="rId3">
            <a:alphaModFix/>
          </a:blip>
          <a:srcRect/>
          <a:stretch/>
        </p:blipFill>
        <p:spPr>
          <a:xfrm>
            <a:off x="7632497" y="56922"/>
            <a:ext cx="1199800" cy="960799"/>
          </a:xfrm>
          <a:prstGeom prst="rect">
            <a:avLst/>
          </a:prstGeom>
          <a:noFill/>
          <a:ln>
            <a:noFill/>
          </a:ln>
        </p:spPr>
      </p:pic>
      <p:pic>
        <p:nvPicPr>
          <p:cNvPr id="283" name="Shape 283"/>
          <p:cNvPicPr preferRelativeResize="0"/>
          <p:nvPr/>
        </p:nvPicPr>
        <p:blipFill rotWithShape="1">
          <a:blip r:embed="rId3">
            <a:alphaModFix/>
          </a:blip>
          <a:srcRect/>
          <a:stretch/>
        </p:blipFill>
        <p:spPr>
          <a:xfrm>
            <a:off x="4679823" y="4230448"/>
            <a:ext cx="1031949" cy="826374"/>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Content Placeholder 2"/>
          <p:cNvSpPr>
            <a:spLocks noGrp="1"/>
          </p:cNvSpPr>
          <p:nvPr>
            <p:ph idx="1"/>
          </p:nvPr>
        </p:nvSpPr>
        <p:spPr/>
        <p:txBody>
          <a:bodyPr/>
          <a:lstStyle/>
          <a:p>
            <a:pPr eaLnBrk="1" hangingPunct="1">
              <a:buFont typeface="Arial" charset="0"/>
              <a:buNone/>
            </a:pPr>
            <a:r>
              <a:rPr lang="en-US" sz="2400" b="1" dirty="0">
                <a:latin typeface="Arial" charset="0"/>
                <a:cs typeface="Arial" charset="0"/>
              </a:rPr>
              <a:t>Person-Centered Options Counseling </a:t>
            </a:r>
            <a:r>
              <a:rPr lang="en-US" sz="2400" b="1" dirty="0" smtClean="0">
                <a:latin typeface="Arial" charset="0"/>
                <a:cs typeface="Arial" charset="0"/>
              </a:rPr>
              <a:t>is another one </a:t>
            </a:r>
            <a:r>
              <a:rPr lang="en-US" sz="2400" b="1" dirty="0">
                <a:latin typeface="Arial" charset="0"/>
                <a:cs typeface="Arial" charset="0"/>
              </a:rPr>
              <a:t>of </a:t>
            </a:r>
            <a:r>
              <a:rPr lang="en-US" sz="2400" b="1" dirty="0" smtClean="0">
                <a:latin typeface="Arial" charset="0"/>
                <a:cs typeface="Arial" charset="0"/>
              </a:rPr>
              <a:t>the Core Services of </a:t>
            </a:r>
            <a:r>
              <a:rPr lang="en-US" sz="2400" b="1" dirty="0">
                <a:latin typeface="Arial" charset="0"/>
                <a:cs typeface="Arial" charset="0"/>
              </a:rPr>
              <a:t>ADRCs</a:t>
            </a:r>
          </a:p>
        </p:txBody>
      </p:sp>
      <p:sp>
        <p:nvSpPr>
          <p:cNvPr id="65538"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FB46A012-0860-42E1-BE21-56D907BF0276}" type="slidenum">
              <a:rPr lang="en-US" smtClean="0">
                <a:solidFill>
                  <a:schemeClr val="tx1"/>
                </a:solidFill>
              </a:rPr>
              <a:pPr/>
              <a:t>25</a:t>
            </a:fld>
            <a:endParaRPr lang="en-US" smtClean="0">
              <a:solidFill>
                <a:schemeClr val="tx1"/>
              </a:solidFill>
            </a:endParaRPr>
          </a:p>
        </p:txBody>
      </p:sp>
      <p:sp>
        <p:nvSpPr>
          <p:cNvPr id="2" name="Title 1"/>
          <p:cNvSpPr>
            <a:spLocks noGrp="1"/>
          </p:cNvSpPr>
          <p:nvPr>
            <p:ph type="title"/>
          </p:nvPr>
        </p:nvSpPr>
        <p:spPr>
          <a:noFill/>
        </p:spPr>
        <p:txBody>
          <a:bodyPr>
            <a:normAutofit fontScale="90000"/>
          </a:bodyPr>
          <a:lstStyle/>
          <a:p>
            <a:pPr>
              <a:defRPr/>
            </a:pPr>
            <a:r>
              <a:rPr lang="en-US" dirty="0" smtClean="0"/>
              <a:t>What is Person-Centered Options Counseling?</a:t>
            </a:r>
            <a:endParaRPr lang="en-US" dirty="0"/>
          </a:p>
        </p:txBody>
      </p:sp>
      <p:pic>
        <p:nvPicPr>
          <p:cNvPr id="65540" name="Picture 2" descr="C:\Users\dominar\AppData\Local\Microsoft\Windows\Temporary Internet Files\Content.IE5\6PYZT6TR\MC900391680[1].wmf"/>
          <p:cNvPicPr>
            <a:picLocks noChangeAspect="1" noChangeArrowheads="1"/>
          </p:cNvPicPr>
          <p:nvPr/>
        </p:nvPicPr>
        <p:blipFill>
          <a:blip r:embed="rId3"/>
          <a:srcRect/>
          <a:stretch>
            <a:fillRect/>
          </a:stretch>
        </p:blipFill>
        <p:spPr bwMode="auto">
          <a:xfrm>
            <a:off x="5943600" y="1885950"/>
            <a:ext cx="1417067" cy="3063479"/>
          </a:xfrm>
          <a:prstGeom prst="rect">
            <a:avLst/>
          </a:prstGeom>
          <a:noFill/>
          <a:ln w="9525">
            <a:noFill/>
            <a:miter lim="800000"/>
            <a:headEnd/>
            <a:tailEnd/>
          </a:ln>
        </p:spPr>
      </p:pic>
    </p:spTree>
    <p:extLst>
      <p:ext uri="{BB962C8B-B14F-4D97-AF65-F5344CB8AC3E}">
        <p14:creationId xmlns:p14="http://schemas.microsoft.com/office/powerpoint/2010/main" xmlns="" val="37462102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Number Placeholder 2"/>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14982646-BC53-4550-AA7E-814E9F7598E4}" type="slidenum">
              <a:rPr lang="en-US" smtClean="0">
                <a:solidFill>
                  <a:srgbClr val="000000"/>
                </a:solidFill>
              </a:rPr>
              <a:pPr/>
              <a:t>26</a:t>
            </a:fld>
            <a:endParaRPr lang="en-US" smtClean="0">
              <a:solidFill>
                <a:srgbClr val="000000"/>
              </a:solidFill>
            </a:endParaRPr>
          </a:p>
        </p:txBody>
      </p:sp>
      <p:pic>
        <p:nvPicPr>
          <p:cNvPr id="67586" name="Picture 2"/>
          <p:cNvPicPr>
            <a:picLocks noChangeAspect="1" noChangeArrowheads="1"/>
          </p:cNvPicPr>
          <p:nvPr/>
        </p:nvPicPr>
        <p:blipFill>
          <a:blip r:embed="rId3">
            <a:lum bright="70000" contrast="-70000"/>
          </a:blip>
          <a:srcRect/>
          <a:stretch>
            <a:fillRect/>
          </a:stretch>
        </p:blipFill>
        <p:spPr bwMode="auto">
          <a:xfrm>
            <a:off x="1625204" y="-114300"/>
            <a:ext cx="5722144" cy="5143500"/>
          </a:xfrm>
          <a:prstGeom prst="rect">
            <a:avLst/>
          </a:prstGeom>
          <a:noFill/>
          <a:ln w="9525">
            <a:noFill/>
            <a:miter lim="800000"/>
            <a:headEnd/>
            <a:tailEnd/>
          </a:ln>
        </p:spPr>
      </p:pic>
      <p:sp>
        <p:nvSpPr>
          <p:cNvPr id="67587" name="Rectangle 5"/>
          <p:cNvSpPr>
            <a:spLocks noChangeArrowheads="1"/>
          </p:cNvSpPr>
          <p:nvPr/>
        </p:nvSpPr>
        <p:spPr bwMode="auto">
          <a:xfrm>
            <a:off x="2343150" y="971550"/>
            <a:ext cx="4286250" cy="3231654"/>
          </a:xfrm>
          <a:prstGeom prst="rect">
            <a:avLst/>
          </a:prstGeom>
          <a:noFill/>
          <a:ln w="9525">
            <a:noFill/>
            <a:miter lim="800000"/>
            <a:headEnd/>
            <a:tailEnd/>
          </a:ln>
        </p:spPr>
        <p:txBody>
          <a:bodyPr>
            <a:spAutoFit/>
          </a:bodyPr>
          <a:lstStyle/>
          <a:p>
            <a:pPr algn="ctr">
              <a:buFont typeface="Arial" charset="0"/>
              <a:buNone/>
            </a:pPr>
            <a:r>
              <a:rPr lang="en-US" sz="2400"/>
              <a:t>Oregon Definition</a:t>
            </a:r>
          </a:p>
          <a:p>
            <a:pPr>
              <a:buFont typeface="Arial" charset="0"/>
              <a:buNone/>
            </a:pPr>
            <a:endParaRPr lang="en-US" sz="1800"/>
          </a:p>
          <a:p>
            <a:pPr>
              <a:buFont typeface="Arial" charset="0"/>
              <a:buNone/>
            </a:pPr>
            <a:r>
              <a:rPr lang="en-US" sz="1800"/>
              <a:t>Options Counseling supports informed long-term care decision-making through assistance provided to individuals and families to help them understand their strengths, needs, preferences and unique situations and translates this knowledge into possible support strategies, plans and tactics based on the choices available in the community</a:t>
            </a:r>
            <a:r>
              <a:rPr lang="en-US" sz="1050"/>
              <a:t>.</a:t>
            </a:r>
          </a:p>
        </p:txBody>
      </p:sp>
    </p:spTree>
    <p:extLst>
      <p:ext uri="{BB962C8B-B14F-4D97-AF65-F5344CB8AC3E}">
        <p14:creationId xmlns:p14="http://schemas.microsoft.com/office/powerpoint/2010/main" xmlns="" val="15435223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Content Placeholder 2"/>
          <p:cNvSpPr>
            <a:spLocks noGrp="1"/>
          </p:cNvSpPr>
          <p:nvPr>
            <p:ph idx="1"/>
          </p:nvPr>
        </p:nvSpPr>
        <p:spPr/>
        <p:txBody>
          <a:bodyPr/>
          <a:lstStyle/>
          <a:p>
            <a:pPr eaLnBrk="1" hangingPunct="1">
              <a:buFont typeface="Wingdings" pitchFamily="2" charset="2"/>
              <a:buChar char="Ø"/>
            </a:pPr>
            <a:r>
              <a:rPr lang="en-US" dirty="0" smtClean="0">
                <a:latin typeface="+mj-lt"/>
                <a:cs typeface="Arial" charset="0"/>
              </a:rPr>
              <a:t>Consumers are able to consider the available community-based options before turning to institutionalized care settings.</a:t>
            </a:r>
          </a:p>
          <a:p>
            <a:pPr eaLnBrk="1" hangingPunct="1">
              <a:buFont typeface="Wingdings" pitchFamily="2" charset="2"/>
              <a:buChar char="Ø"/>
            </a:pPr>
            <a:r>
              <a:rPr lang="en-US" dirty="0" smtClean="0">
                <a:latin typeface="+mj-lt"/>
                <a:cs typeface="Arial" charset="0"/>
              </a:rPr>
              <a:t>Consumers are guided in accessing and understanding online information, which can be complex, contradictory, and confusing</a:t>
            </a:r>
          </a:p>
          <a:p>
            <a:pPr eaLnBrk="1" hangingPunct="1">
              <a:buFont typeface="Wingdings" pitchFamily="2" charset="2"/>
              <a:buChar char="Ø"/>
            </a:pPr>
            <a:r>
              <a:rPr lang="en-US" dirty="0" smtClean="0">
                <a:latin typeface="+mj-lt"/>
                <a:cs typeface="Arial" charset="0"/>
              </a:rPr>
              <a:t>Families receive individualized support making decisions about long-term care.</a:t>
            </a:r>
          </a:p>
          <a:p>
            <a:pPr eaLnBrk="1" hangingPunct="1">
              <a:buFont typeface="Wingdings" pitchFamily="2" charset="2"/>
              <a:buChar char="Ø"/>
            </a:pPr>
            <a:r>
              <a:rPr lang="en-US" dirty="0" smtClean="0">
                <a:latin typeface="+mj-lt"/>
                <a:cs typeface="Arial" charset="0"/>
              </a:rPr>
              <a:t> Consumers are encouraged to plan ahead for long-term care support needs. </a:t>
            </a:r>
          </a:p>
        </p:txBody>
      </p:sp>
      <p:sp>
        <p:nvSpPr>
          <p:cNvPr id="71682"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42264A15-1987-400F-8A4F-140684ACC0FA}" type="slidenum">
              <a:rPr lang="en-US" smtClean="0">
                <a:solidFill>
                  <a:schemeClr val="tx1"/>
                </a:solidFill>
              </a:rPr>
              <a:pPr/>
              <a:t>27</a:t>
            </a:fld>
            <a:endParaRPr lang="en-US" smtClean="0">
              <a:solidFill>
                <a:schemeClr val="tx1"/>
              </a:solidFill>
            </a:endParaRPr>
          </a:p>
        </p:txBody>
      </p:sp>
      <p:sp>
        <p:nvSpPr>
          <p:cNvPr id="2" name="Title 1"/>
          <p:cNvSpPr>
            <a:spLocks noGrp="1"/>
          </p:cNvSpPr>
          <p:nvPr>
            <p:ph type="title"/>
          </p:nvPr>
        </p:nvSpPr>
        <p:spPr>
          <a:xfrm>
            <a:off x="1295400" y="209550"/>
            <a:ext cx="6610350" cy="1028700"/>
          </a:xfrm>
          <a:noFill/>
        </p:spPr>
        <p:txBody>
          <a:bodyPr>
            <a:noAutofit/>
          </a:bodyPr>
          <a:lstStyle/>
          <a:p>
            <a:pPr algn="ctr">
              <a:defRPr/>
            </a:pPr>
            <a:r>
              <a:rPr lang="en-US" sz="3200" dirty="0"/>
              <a:t>Benefits of Person-Centered</a:t>
            </a:r>
            <a:br>
              <a:rPr lang="en-US" sz="3200" dirty="0"/>
            </a:br>
            <a:r>
              <a:rPr lang="en-US" sz="3200" dirty="0"/>
              <a:t>Options Counseling</a:t>
            </a:r>
          </a:p>
        </p:txBody>
      </p:sp>
    </p:spTree>
    <p:extLst>
      <p:ext uri="{BB962C8B-B14F-4D97-AF65-F5344CB8AC3E}">
        <p14:creationId xmlns:p14="http://schemas.microsoft.com/office/powerpoint/2010/main" xmlns="" val="63408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681">
                                            <p:txEl>
                                              <p:pRg st="0" end="0"/>
                                            </p:txEl>
                                          </p:spTgt>
                                        </p:tgtEl>
                                        <p:attrNameLst>
                                          <p:attrName>style.visibility</p:attrName>
                                        </p:attrNameLst>
                                      </p:cBhvr>
                                      <p:to>
                                        <p:strVal val="visible"/>
                                      </p:to>
                                    </p:set>
                                    <p:animEffect transition="in" filter="fade">
                                      <p:cBhvr>
                                        <p:cTn id="7" dur="500"/>
                                        <p:tgtEl>
                                          <p:spTgt spid="716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681">
                                            <p:txEl>
                                              <p:pRg st="1" end="1"/>
                                            </p:txEl>
                                          </p:spTgt>
                                        </p:tgtEl>
                                        <p:attrNameLst>
                                          <p:attrName>style.visibility</p:attrName>
                                        </p:attrNameLst>
                                      </p:cBhvr>
                                      <p:to>
                                        <p:strVal val="visible"/>
                                      </p:to>
                                    </p:set>
                                    <p:animEffect transition="in" filter="fade">
                                      <p:cBhvr>
                                        <p:cTn id="12" dur="500"/>
                                        <p:tgtEl>
                                          <p:spTgt spid="7168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681">
                                            <p:txEl>
                                              <p:pRg st="2" end="2"/>
                                            </p:txEl>
                                          </p:spTgt>
                                        </p:tgtEl>
                                        <p:attrNameLst>
                                          <p:attrName>style.visibility</p:attrName>
                                        </p:attrNameLst>
                                      </p:cBhvr>
                                      <p:to>
                                        <p:strVal val="visible"/>
                                      </p:to>
                                    </p:set>
                                    <p:animEffect transition="in" filter="fade">
                                      <p:cBhvr>
                                        <p:cTn id="17" dur="500"/>
                                        <p:tgtEl>
                                          <p:spTgt spid="7168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681">
                                            <p:txEl>
                                              <p:pRg st="3" end="3"/>
                                            </p:txEl>
                                          </p:spTgt>
                                        </p:tgtEl>
                                        <p:attrNameLst>
                                          <p:attrName>style.visibility</p:attrName>
                                        </p:attrNameLst>
                                      </p:cBhvr>
                                      <p:to>
                                        <p:strVal val="visible"/>
                                      </p:to>
                                    </p:set>
                                    <p:animEffect transition="in" filter="fade">
                                      <p:cBhvr>
                                        <p:cTn id="22" dur="500"/>
                                        <p:tgtEl>
                                          <p:spTgt spid="7168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Content Placeholder 2"/>
          <p:cNvSpPr>
            <a:spLocks noGrp="1"/>
          </p:cNvSpPr>
          <p:nvPr>
            <p:ph idx="1"/>
          </p:nvPr>
        </p:nvSpPr>
        <p:spPr/>
        <p:txBody>
          <a:bodyPr/>
          <a:lstStyle/>
          <a:p>
            <a:pPr eaLnBrk="1" hangingPunct="1">
              <a:buFont typeface="Wingdings" pitchFamily="2" charset="2"/>
              <a:buChar char="Ø"/>
            </a:pPr>
            <a:r>
              <a:rPr lang="en-US" dirty="0" smtClean="0">
                <a:latin typeface="+mj-lt"/>
                <a:cs typeface="Arial" charset="0"/>
              </a:rPr>
              <a:t>Person-Centered Options Counseling is proactive and interactive.</a:t>
            </a:r>
          </a:p>
          <a:p>
            <a:pPr eaLnBrk="1" hangingPunct="1">
              <a:buFont typeface="Wingdings 3" pitchFamily="18" charset="2"/>
              <a:buNone/>
            </a:pPr>
            <a:endParaRPr lang="en-US" dirty="0" smtClean="0">
              <a:latin typeface="+mj-lt"/>
              <a:cs typeface="Arial" charset="0"/>
            </a:endParaRPr>
          </a:p>
          <a:p>
            <a:pPr eaLnBrk="1" hangingPunct="1">
              <a:buFont typeface="Wingdings" pitchFamily="2" charset="2"/>
              <a:buChar char="Ø"/>
            </a:pPr>
            <a:r>
              <a:rPr lang="en-US" dirty="0" smtClean="0">
                <a:latin typeface="+mj-lt"/>
                <a:cs typeface="Arial" charset="0"/>
              </a:rPr>
              <a:t>Options counselors are able to connect consumers to a full range of community supports, both public and private.</a:t>
            </a:r>
          </a:p>
          <a:p>
            <a:pPr eaLnBrk="1" hangingPunct="1">
              <a:buFont typeface="Wingdings 3" pitchFamily="18" charset="2"/>
              <a:buNone/>
            </a:pPr>
            <a:endParaRPr lang="en-US" dirty="0" smtClean="0">
              <a:latin typeface="+mj-lt"/>
              <a:cs typeface="Arial" charset="0"/>
            </a:endParaRPr>
          </a:p>
          <a:p>
            <a:pPr eaLnBrk="1" hangingPunct="1">
              <a:buFont typeface="Wingdings" pitchFamily="2" charset="2"/>
              <a:buChar char="Ø"/>
            </a:pPr>
            <a:r>
              <a:rPr lang="en-US" dirty="0" smtClean="0">
                <a:latin typeface="+mj-lt"/>
                <a:cs typeface="Arial" charset="0"/>
              </a:rPr>
              <a:t>Person-Centered Options Counseling may help consumers preserve their resources and maintain their independence.</a:t>
            </a:r>
          </a:p>
        </p:txBody>
      </p:sp>
      <p:sp>
        <p:nvSpPr>
          <p:cNvPr id="73730"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7CC92618-303D-4E48-9578-EFE4A2F6E550}" type="slidenum">
              <a:rPr lang="en-US" smtClean="0">
                <a:solidFill>
                  <a:schemeClr val="tx1"/>
                </a:solidFill>
              </a:rPr>
              <a:pPr/>
              <a:t>28</a:t>
            </a:fld>
            <a:endParaRPr lang="en-US" smtClean="0">
              <a:solidFill>
                <a:schemeClr val="tx1"/>
              </a:solidFill>
            </a:endParaRPr>
          </a:p>
        </p:txBody>
      </p:sp>
      <p:sp>
        <p:nvSpPr>
          <p:cNvPr id="2" name="Title 1"/>
          <p:cNvSpPr>
            <a:spLocks noGrp="1"/>
          </p:cNvSpPr>
          <p:nvPr>
            <p:ph type="title"/>
          </p:nvPr>
        </p:nvSpPr>
        <p:spPr>
          <a:xfrm>
            <a:off x="1485900" y="171450"/>
            <a:ext cx="6172200" cy="1104900"/>
          </a:xfrm>
          <a:noFill/>
        </p:spPr>
        <p:txBody>
          <a:bodyPr>
            <a:noAutofit/>
          </a:bodyPr>
          <a:lstStyle/>
          <a:p>
            <a:pPr algn="ctr">
              <a:defRPr/>
            </a:pPr>
            <a:r>
              <a:rPr lang="en-US" sz="3200" dirty="0"/>
              <a:t>Benefits of </a:t>
            </a:r>
            <a:r>
              <a:rPr lang="en-US" sz="3200" dirty="0" smtClean="0"/>
              <a:t>Person-Centered Options </a:t>
            </a:r>
            <a:r>
              <a:rPr lang="en-US" sz="3200" dirty="0"/>
              <a:t>Counseling</a:t>
            </a:r>
          </a:p>
        </p:txBody>
      </p:sp>
    </p:spTree>
    <p:extLst>
      <p:ext uri="{BB962C8B-B14F-4D97-AF65-F5344CB8AC3E}">
        <p14:creationId xmlns:p14="http://schemas.microsoft.com/office/powerpoint/2010/main" xmlns="" val="145857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3729">
                                            <p:txEl>
                                              <p:pRg st="0" end="0"/>
                                            </p:txEl>
                                          </p:spTgt>
                                        </p:tgtEl>
                                        <p:attrNameLst>
                                          <p:attrName>style.visibility</p:attrName>
                                        </p:attrNameLst>
                                      </p:cBhvr>
                                      <p:to>
                                        <p:strVal val="visible"/>
                                      </p:to>
                                    </p:set>
                                    <p:anim calcmode="lin" valueType="num">
                                      <p:cBhvr additive="base">
                                        <p:cTn id="7" dur="500" fill="hold"/>
                                        <p:tgtEl>
                                          <p:spTgt spid="737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37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3729">
                                            <p:txEl>
                                              <p:pRg st="2" end="2"/>
                                            </p:txEl>
                                          </p:spTgt>
                                        </p:tgtEl>
                                        <p:attrNameLst>
                                          <p:attrName>style.visibility</p:attrName>
                                        </p:attrNameLst>
                                      </p:cBhvr>
                                      <p:to>
                                        <p:strVal val="visible"/>
                                      </p:to>
                                    </p:set>
                                    <p:anim calcmode="lin" valueType="num">
                                      <p:cBhvr additive="base">
                                        <p:cTn id="13" dur="500" fill="hold"/>
                                        <p:tgtEl>
                                          <p:spTgt spid="7372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37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3729">
                                            <p:txEl>
                                              <p:pRg st="4" end="4"/>
                                            </p:txEl>
                                          </p:spTgt>
                                        </p:tgtEl>
                                        <p:attrNameLst>
                                          <p:attrName>style.visibility</p:attrName>
                                        </p:attrNameLst>
                                      </p:cBhvr>
                                      <p:to>
                                        <p:strVal val="visible"/>
                                      </p:to>
                                    </p:set>
                                    <p:anim calcmode="lin" valueType="num">
                                      <p:cBhvr additive="base">
                                        <p:cTn id="19" dur="500" fill="hold"/>
                                        <p:tgtEl>
                                          <p:spTgt spid="7372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372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2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Content Placeholder 2"/>
          <p:cNvSpPr>
            <a:spLocks noGrp="1"/>
          </p:cNvSpPr>
          <p:nvPr>
            <p:ph idx="1"/>
          </p:nvPr>
        </p:nvSpPr>
        <p:spPr/>
        <p:txBody>
          <a:bodyPr/>
          <a:lstStyle/>
          <a:p>
            <a:pPr eaLnBrk="1" hangingPunct="1">
              <a:buFont typeface="Wingdings" pitchFamily="2" charset="2"/>
              <a:buChar char="Ø"/>
            </a:pPr>
            <a:r>
              <a:rPr lang="en-US" dirty="0">
                <a:latin typeface="+mj-lt"/>
                <a:cs typeface="Arial" charset="0"/>
              </a:rPr>
              <a:t>Person-Centered Options Counseling is more than Information and Referral.</a:t>
            </a:r>
          </a:p>
          <a:p>
            <a:pPr eaLnBrk="1" hangingPunct="1">
              <a:buFont typeface="Wingdings" pitchFamily="2" charset="2"/>
              <a:buChar char="Ø"/>
            </a:pPr>
            <a:r>
              <a:rPr lang="en-US" dirty="0">
                <a:latin typeface="+mj-lt"/>
                <a:cs typeface="Arial" charset="0"/>
              </a:rPr>
              <a:t>Emphasis is on relationship building and providing decision support.</a:t>
            </a:r>
          </a:p>
          <a:p>
            <a:pPr eaLnBrk="1" hangingPunct="1">
              <a:buFont typeface="Wingdings" pitchFamily="2" charset="2"/>
              <a:buChar char="Ø"/>
            </a:pPr>
            <a:r>
              <a:rPr lang="en-US" dirty="0">
                <a:latin typeface="+mj-lt"/>
                <a:cs typeface="Arial" charset="0"/>
              </a:rPr>
              <a:t>May involve more time spent with consumer and their family.</a:t>
            </a:r>
          </a:p>
          <a:p>
            <a:pPr eaLnBrk="1" hangingPunct="1">
              <a:buFont typeface="Wingdings" pitchFamily="2" charset="2"/>
              <a:buChar char="Ø"/>
            </a:pPr>
            <a:r>
              <a:rPr lang="en-US" dirty="0">
                <a:latin typeface="+mj-lt"/>
                <a:cs typeface="Arial" charset="0"/>
              </a:rPr>
              <a:t>Includes documenting decision support provided and action steps for consumers, families and the ADRC.</a:t>
            </a:r>
          </a:p>
          <a:p>
            <a:pPr eaLnBrk="1" hangingPunct="1">
              <a:buFont typeface="Wingdings" pitchFamily="2" charset="2"/>
              <a:buChar char="Ø"/>
            </a:pPr>
            <a:r>
              <a:rPr lang="en-US" dirty="0">
                <a:latin typeface="+mj-lt"/>
                <a:cs typeface="Arial" charset="0"/>
              </a:rPr>
              <a:t>Follow-up activities to support the consumer in their planning process.</a:t>
            </a:r>
          </a:p>
        </p:txBody>
      </p:sp>
      <p:sp>
        <p:nvSpPr>
          <p:cNvPr id="77826"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8FF3F515-8482-49B7-9CDD-1E885C9D7B72}" type="slidenum">
              <a:rPr lang="en-US" smtClean="0">
                <a:solidFill>
                  <a:schemeClr val="tx1"/>
                </a:solidFill>
              </a:rPr>
              <a:pPr/>
              <a:t>29</a:t>
            </a:fld>
            <a:endParaRPr lang="en-US" smtClean="0">
              <a:solidFill>
                <a:schemeClr val="tx1"/>
              </a:solidFill>
            </a:endParaRPr>
          </a:p>
        </p:txBody>
      </p:sp>
      <p:sp>
        <p:nvSpPr>
          <p:cNvPr id="2" name="Title 1"/>
          <p:cNvSpPr>
            <a:spLocks noGrp="1"/>
          </p:cNvSpPr>
          <p:nvPr>
            <p:ph type="title"/>
          </p:nvPr>
        </p:nvSpPr>
        <p:spPr>
          <a:xfrm>
            <a:off x="1219200" y="171450"/>
            <a:ext cx="6381750" cy="1028700"/>
          </a:xfrm>
          <a:noFill/>
        </p:spPr>
        <p:txBody>
          <a:bodyPr>
            <a:noAutofit/>
          </a:bodyPr>
          <a:lstStyle/>
          <a:p>
            <a:pPr algn="ctr">
              <a:defRPr/>
            </a:pPr>
            <a:r>
              <a:rPr lang="en-US" sz="3200" dirty="0"/>
              <a:t>How is it different from </a:t>
            </a:r>
            <a:r>
              <a:rPr lang="en-US" sz="3200" dirty="0" smtClean="0"/>
              <a:t>Information and Referral?</a:t>
            </a:r>
            <a:endParaRPr lang="en-US" sz="3200" dirty="0"/>
          </a:p>
        </p:txBody>
      </p:sp>
    </p:spTree>
    <p:extLst>
      <p:ext uri="{BB962C8B-B14F-4D97-AF65-F5344CB8AC3E}">
        <p14:creationId xmlns:p14="http://schemas.microsoft.com/office/powerpoint/2010/main" xmlns="" val="991482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311700" y="445025"/>
            <a:ext cx="8520599" cy="10493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Aging &amp; Disability Resource Centers Program/No Wrong Door System</a:t>
            </a:r>
          </a:p>
        </p:txBody>
      </p:sp>
      <p:sp>
        <p:nvSpPr>
          <p:cNvPr id="125" name="Shape 125"/>
          <p:cNvSpPr txBox="1">
            <a:spLocks noGrp="1"/>
          </p:cNvSpPr>
          <p:nvPr>
            <p:ph type="body" idx="1"/>
          </p:nvPr>
        </p:nvSpPr>
        <p:spPr>
          <a:xfrm>
            <a:off x="311700" y="1494425"/>
            <a:ext cx="8520599" cy="2483399"/>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Proxima Nova"/>
              <a:buNone/>
            </a:pPr>
            <a:r>
              <a:rPr lang="en" sz="1600" b="0" i="0" u="none" strike="noStrike" cap="none">
                <a:solidFill>
                  <a:schemeClr val="dk2"/>
                </a:solidFill>
                <a:latin typeface="Proxima Nova"/>
                <a:ea typeface="Proxima Nova"/>
                <a:cs typeface="Proxima Nova"/>
                <a:sym typeface="Proxima Nova"/>
              </a:rPr>
              <a:t>The No Wrong Door (NWD) System initiative is a collaborative effort of the Administration for Community Living (ACL), the Centers for Medicare &amp; Medicaid Services (CMS), and the Veterans Health Administration (VHA).  The NWD System initiative builds upon the Aging and Disability Resource Center program and CMS’ Balancing Incentive Program No Wrong Door requirements which support state efforts to streamline access to long-term services and support (LTSS) options for older adults and individuals with disabilities. NWD systems simplify access to LTSS, and are a key component to LTSS systems reform.</a:t>
            </a:r>
          </a:p>
        </p:txBody>
      </p:sp>
      <p:pic>
        <p:nvPicPr>
          <p:cNvPr id="126" name="Shape 126"/>
          <p:cNvPicPr preferRelativeResize="0"/>
          <p:nvPr/>
        </p:nvPicPr>
        <p:blipFill rotWithShape="1">
          <a:blip r:embed="rId3">
            <a:alphaModFix/>
          </a:blip>
          <a:srcRect/>
          <a:stretch/>
        </p:blipFill>
        <p:spPr>
          <a:xfrm>
            <a:off x="3429000" y="3780062"/>
            <a:ext cx="2286000" cy="1285874"/>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1485900" y="1110853"/>
          <a:ext cx="6172200" cy="339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9874"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2C38DFCC-0C94-4C38-897B-64B9E68ADE4D}" type="slidenum">
              <a:rPr lang="en-US" smtClean="0">
                <a:solidFill>
                  <a:schemeClr val="tx1"/>
                </a:solidFill>
              </a:rPr>
              <a:pPr/>
              <a:t>30</a:t>
            </a:fld>
            <a:endParaRPr lang="en-US" smtClean="0">
              <a:solidFill>
                <a:schemeClr val="tx1"/>
              </a:solidFill>
            </a:endParaRPr>
          </a:p>
        </p:txBody>
      </p:sp>
      <p:sp>
        <p:nvSpPr>
          <p:cNvPr id="3" name="Title 2"/>
          <p:cNvSpPr>
            <a:spLocks noGrp="1"/>
          </p:cNvSpPr>
          <p:nvPr>
            <p:ph type="title"/>
          </p:nvPr>
        </p:nvSpPr>
        <p:spPr>
          <a:xfrm>
            <a:off x="228600" y="438150"/>
            <a:ext cx="8520600" cy="707400"/>
          </a:xfrm>
          <a:noFill/>
        </p:spPr>
        <p:txBody>
          <a:bodyPr/>
          <a:lstStyle/>
          <a:p>
            <a:pPr>
              <a:defRPr/>
            </a:pPr>
            <a:r>
              <a:rPr lang="en-US" dirty="0" smtClean="0"/>
              <a:t>Continuum</a:t>
            </a:r>
            <a:endParaRPr lang="en-US" dirty="0"/>
          </a:p>
        </p:txBody>
      </p:sp>
    </p:spTree>
    <p:extLst>
      <p:ext uri="{BB962C8B-B14F-4D97-AF65-F5344CB8AC3E}">
        <p14:creationId xmlns:p14="http://schemas.microsoft.com/office/powerpoint/2010/main" xmlns="" val="40617349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Content Placeholder 2"/>
          <p:cNvSpPr>
            <a:spLocks noGrp="1"/>
          </p:cNvSpPr>
          <p:nvPr>
            <p:ph idx="1"/>
          </p:nvPr>
        </p:nvSpPr>
        <p:spPr>
          <a:xfrm>
            <a:off x="1543050" y="1352550"/>
            <a:ext cx="6229350" cy="3562350"/>
          </a:xfrm>
        </p:spPr>
        <p:txBody>
          <a:bodyPr/>
          <a:lstStyle/>
          <a:p>
            <a:pPr eaLnBrk="1" hangingPunct="1">
              <a:buFont typeface="Wingdings" pitchFamily="2" charset="2"/>
              <a:buChar char="Ø"/>
            </a:pPr>
            <a:endParaRPr lang="en-US" sz="2400" dirty="0" smtClean="0">
              <a:latin typeface="Arial" charset="0"/>
              <a:cs typeface="Arial" charset="0"/>
            </a:endParaRPr>
          </a:p>
          <a:p>
            <a:pPr eaLnBrk="1" hangingPunct="1">
              <a:buFont typeface="Wingdings" pitchFamily="2" charset="2"/>
              <a:buChar char="Ø"/>
            </a:pPr>
            <a:r>
              <a:rPr lang="en-US" sz="2400" dirty="0" smtClean="0">
                <a:latin typeface="Arial" charset="0"/>
                <a:cs typeface="Arial" charset="0"/>
              </a:rPr>
              <a:t>Relationship-Based</a:t>
            </a:r>
            <a:endParaRPr lang="en-US" sz="2400" dirty="0">
              <a:latin typeface="Arial" charset="0"/>
              <a:cs typeface="Arial" charset="0"/>
            </a:endParaRPr>
          </a:p>
          <a:p>
            <a:pPr eaLnBrk="1" hangingPunct="1">
              <a:buFont typeface="Wingdings" pitchFamily="2" charset="2"/>
              <a:buChar char="Ø"/>
            </a:pPr>
            <a:r>
              <a:rPr lang="en-US" sz="2400" dirty="0">
                <a:latin typeface="Arial" charset="0"/>
                <a:cs typeface="Arial" charset="0"/>
              </a:rPr>
              <a:t>Empowering Personal Choice</a:t>
            </a:r>
          </a:p>
          <a:p>
            <a:pPr eaLnBrk="1" hangingPunct="1">
              <a:buFont typeface="Wingdings" pitchFamily="2" charset="2"/>
              <a:buChar char="Ø"/>
            </a:pPr>
            <a:r>
              <a:rPr lang="en-US" sz="2400" dirty="0">
                <a:latin typeface="Arial" charset="0"/>
                <a:cs typeface="Arial" charset="0"/>
              </a:rPr>
              <a:t>Facilitating Connection to Resources</a:t>
            </a:r>
          </a:p>
        </p:txBody>
      </p:sp>
      <p:sp>
        <p:nvSpPr>
          <p:cNvPr id="86018"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87A5CF89-5224-44B1-8C4E-6AA090312412}" type="slidenum">
              <a:rPr lang="en-US" smtClean="0">
                <a:solidFill>
                  <a:schemeClr val="tx1"/>
                </a:solidFill>
              </a:rPr>
              <a:pPr/>
              <a:t>31</a:t>
            </a:fld>
            <a:endParaRPr lang="en-US" smtClean="0">
              <a:solidFill>
                <a:schemeClr val="tx1"/>
              </a:solidFill>
            </a:endParaRPr>
          </a:p>
        </p:txBody>
      </p:sp>
      <p:sp>
        <p:nvSpPr>
          <p:cNvPr id="2" name="Title 1"/>
          <p:cNvSpPr>
            <a:spLocks noGrp="1"/>
          </p:cNvSpPr>
          <p:nvPr>
            <p:ph type="title"/>
          </p:nvPr>
        </p:nvSpPr>
        <p:spPr>
          <a:xfrm>
            <a:off x="990600" y="209550"/>
            <a:ext cx="6629400" cy="857250"/>
          </a:xfrm>
          <a:noFill/>
        </p:spPr>
        <p:txBody>
          <a:bodyPr>
            <a:noAutofit/>
          </a:bodyPr>
          <a:lstStyle/>
          <a:p>
            <a:pPr algn="ctr">
              <a:defRPr/>
            </a:pPr>
            <a:r>
              <a:rPr lang="en-US" sz="3200" dirty="0"/>
              <a:t>Person-Centered Options </a:t>
            </a:r>
            <a:r>
              <a:rPr lang="en-US" sz="3200" dirty="0" smtClean="0"/>
              <a:t>Counseling Values and Practices </a:t>
            </a:r>
            <a:endParaRPr lang="en-US" sz="3200" dirty="0"/>
          </a:p>
        </p:txBody>
      </p:sp>
      <p:pic>
        <p:nvPicPr>
          <p:cNvPr id="86020" name="Picture 11" descr="C:\Users\mysonsky\AppData\Local\Microsoft\Windows\Temporary Internet Files\Content.IE5\W8Z1HXPD\MC900445564[1].wmf"/>
          <p:cNvPicPr>
            <a:picLocks noChangeAspect="1" noChangeArrowheads="1"/>
          </p:cNvPicPr>
          <p:nvPr/>
        </p:nvPicPr>
        <p:blipFill>
          <a:blip r:embed="rId3"/>
          <a:srcRect/>
          <a:stretch>
            <a:fillRect/>
          </a:stretch>
        </p:blipFill>
        <p:spPr bwMode="auto">
          <a:xfrm>
            <a:off x="6705600" y="819150"/>
            <a:ext cx="1609725" cy="2331244"/>
          </a:xfrm>
          <a:prstGeom prst="rect">
            <a:avLst/>
          </a:prstGeom>
          <a:noFill/>
          <a:ln w="9525">
            <a:noFill/>
            <a:miter lim="800000"/>
            <a:headEnd/>
            <a:tailEnd/>
          </a:ln>
        </p:spPr>
      </p:pic>
    </p:spTree>
    <p:extLst>
      <p:ext uri="{BB962C8B-B14F-4D97-AF65-F5344CB8AC3E}">
        <p14:creationId xmlns:p14="http://schemas.microsoft.com/office/powerpoint/2010/main" xmlns="" val="41391301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Content Placeholder 2"/>
          <p:cNvSpPr>
            <a:spLocks noGrp="1"/>
          </p:cNvSpPr>
          <p:nvPr>
            <p:ph idx="1"/>
          </p:nvPr>
        </p:nvSpPr>
        <p:spPr>
          <a:xfrm>
            <a:off x="1085850" y="1028700"/>
            <a:ext cx="7029450" cy="3981450"/>
          </a:xfrm>
        </p:spPr>
        <p:txBody>
          <a:bodyPr/>
          <a:lstStyle/>
          <a:p>
            <a:pPr eaLnBrk="1" hangingPunct="1">
              <a:buFont typeface="Arial" charset="0"/>
              <a:buNone/>
            </a:pPr>
            <a:r>
              <a:rPr lang="en-US" dirty="0">
                <a:latin typeface="Comic Sans MS" pitchFamily="66" charset="0"/>
                <a:cs typeface="Arial" charset="0"/>
              </a:rPr>
              <a:t>Adults with disabilities over 18 years old and all older adults and their families, regardless of income. </a:t>
            </a:r>
          </a:p>
        </p:txBody>
      </p:sp>
      <p:sp>
        <p:nvSpPr>
          <p:cNvPr id="88066"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A438B298-5EB0-4755-A558-13D0AE9E4C29}" type="slidenum">
              <a:rPr lang="en-US" smtClean="0">
                <a:solidFill>
                  <a:schemeClr val="tx1"/>
                </a:solidFill>
              </a:rPr>
              <a:pPr/>
              <a:t>32</a:t>
            </a:fld>
            <a:endParaRPr lang="en-US" smtClean="0">
              <a:solidFill>
                <a:schemeClr val="tx1"/>
              </a:solidFill>
            </a:endParaRPr>
          </a:p>
        </p:txBody>
      </p:sp>
      <p:sp>
        <p:nvSpPr>
          <p:cNvPr id="2" name="Title 1"/>
          <p:cNvSpPr>
            <a:spLocks noGrp="1"/>
          </p:cNvSpPr>
          <p:nvPr>
            <p:ph type="title"/>
          </p:nvPr>
        </p:nvSpPr>
        <p:spPr>
          <a:noFill/>
        </p:spPr>
        <p:txBody>
          <a:bodyPr>
            <a:normAutofit/>
          </a:bodyPr>
          <a:lstStyle/>
          <a:p>
            <a:pPr algn="ctr">
              <a:defRPr/>
            </a:pPr>
            <a:r>
              <a:rPr lang="en-US" sz="3200" dirty="0"/>
              <a:t>Who Receives Person-Centered </a:t>
            </a:r>
            <a:r>
              <a:rPr lang="en-US" sz="3200" dirty="0" smtClean="0"/>
              <a:t>Options </a:t>
            </a:r>
            <a:r>
              <a:rPr lang="en-US" sz="3200" dirty="0"/>
              <a:t>Counseling?</a:t>
            </a:r>
          </a:p>
        </p:txBody>
      </p:sp>
      <p:pic>
        <p:nvPicPr>
          <p:cNvPr id="88068" name="Picture 3" descr="C:\Documents and Settings\susc\Local Settings\Temporary Internet Files\Content.IE5\HKMIDIQI\MP900382995[1].jpg"/>
          <p:cNvPicPr>
            <a:picLocks noChangeAspect="1" noChangeArrowheads="1"/>
          </p:cNvPicPr>
          <p:nvPr/>
        </p:nvPicPr>
        <p:blipFill>
          <a:blip r:embed="rId3"/>
          <a:srcRect l="11905" t="6667"/>
          <a:stretch>
            <a:fillRect/>
          </a:stretch>
        </p:blipFill>
        <p:spPr bwMode="auto">
          <a:xfrm>
            <a:off x="4057651" y="1771650"/>
            <a:ext cx="2880122" cy="2180035"/>
          </a:xfrm>
          <a:prstGeom prst="rect">
            <a:avLst/>
          </a:prstGeom>
          <a:noFill/>
          <a:ln w="9525">
            <a:noFill/>
            <a:miter lim="800000"/>
            <a:headEnd/>
            <a:tailEnd/>
          </a:ln>
        </p:spPr>
      </p:pic>
      <p:pic>
        <p:nvPicPr>
          <p:cNvPr id="88069" name="Picture 4" descr="C:\Documents and Settings\susc\Local Settings\Temporary Internet Files\Content.IE5\70HD4DMN\MP900314370[1].jpg"/>
          <p:cNvPicPr>
            <a:picLocks noChangeAspect="1" noChangeArrowheads="1"/>
          </p:cNvPicPr>
          <p:nvPr/>
        </p:nvPicPr>
        <p:blipFill>
          <a:blip r:embed="rId4"/>
          <a:srcRect/>
          <a:stretch>
            <a:fillRect/>
          </a:stretch>
        </p:blipFill>
        <p:spPr bwMode="auto">
          <a:xfrm>
            <a:off x="6457951" y="2241948"/>
            <a:ext cx="1412081" cy="2434828"/>
          </a:xfrm>
          <a:prstGeom prst="rect">
            <a:avLst/>
          </a:prstGeom>
          <a:noFill/>
          <a:ln w="9525">
            <a:noFill/>
            <a:miter lim="800000"/>
            <a:headEnd/>
            <a:tailEnd/>
          </a:ln>
        </p:spPr>
      </p:pic>
      <p:pic>
        <p:nvPicPr>
          <p:cNvPr id="88070" name="Picture 8" descr="C:\Users\mysonsky\AppData\Local\Microsoft\Windows\Temporary Internet Files\Content.IE5\8PA1IMEA\MP900443643[1].jpg"/>
          <p:cNvPicPr>
            <a:picLocks noChangeAspect="1" noChangeArrowheads="1"/>
          </p:cNvPicPr>
          <p:nvPr/>
        </p:nvPicPr>
        <p:blipFill>
          <a:blip r:embed="rId5"/>
          <a:srcRect/>
          <a:stretch>
            <a:fillRect/>
          </a:stretch>
        </p:blipFill>
        <p:spPr bwMode="auto">
          <a:xfrm>
            <a:off x="1428750" y="2800350"/>
            <a:ext cx="2833688" cy="1885950"/>
          </a:xfrm>
          <a:prstGeom prst="rect">
            <a:avLst/>
          </a:prstGeom>
          <a:noFill/>
          <a:ln w="9525">
            <a:noFill/>
            <a:miter lim="800000"/>
            <a:headEnd/>
            <a:tailEnd/>
          </a:ln>
        </p:spPr>
      </p:pic>
    </p:spTree>
    <p:extLst>
      <p:ext uri="{BB962C8B-B14F-4D97-AF65-F5344CB8AC3E}">
        <p14:creationId xmlns:p14="http://schemas.microsoft.com/office/powerpoint/2010/main" xmlns="" val="29314639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4" descr="C:\Documents and Settings\susc\Local Settings\Temporary Internet Files\Content.IE5\S8LR3BXE\MP900442252[1].jpg"/>
          <p:cNvPicPr>
            <a:picLocks noChangeAspect="1" noChangeArrowheads="1"/>
          </p:cNvPicPr>
          <p:nvPr/>
        </p:nvPicPr>
        <p:blipFill>
          <a:blip r:embed="rId3"/>
          <a:srcRect/>
          <a:stretch>
            <a:fillRect/>
          </a:stretch>
        </p:blipFill>
        <p:spPr bwMode="auto">
          <a:xfrm>
            <a:off x="3314700" y="1943101"/>
            <a:ext cx="2263379" cy="1508522"/>
          </a:xfrm>
          <a:prstGeom prst="rect">
            <a:avLst/>
          </a:prstGeom>
          <a:noFill/>
          <a:ln w="9525">
            <a:noFill/>
            <a:miter lim="800000"/>
            <a:headEnd/>
            <a:tailEnd/>
          </a:ln>
        </p:spPr>
      </p:pic>
      <p:sp>
        <p:nvSpPr>
          <p:cNvPr id="90114" name="Content Placeholder 2"/>
          <p:cNvSpPr>
            <a:spLocks noGrp="1"/>
          </p:cNvSpPr>
          <p:nvPr>
            <p:ph idx="1"/>
          </p:nvPr>
        </p:nvSpPr>
        <p:spPr>
          <a:xfrm>
            <a:off x="1485900" y="1200150"/>
            <a:ext cx="6515100" cy="3943350"/>
          </a:xfrm>
        </p:spPr>
        <p:txBody>
          <a:bodyPr/>
          <a:lstStyle/>
          <a:p>
            <a:pPr eaLnBrk="1" hangingPunct="1">
              <a:buFont typeface="Wingdings 3" pitchFamily="18" charset="2"/>
              <a:buNone/>
            </a:pPr>
            <a:r>
              <a:rPr lang="en-US" dirty="0" smtClean="0">
                <a:latin typeface="+mj-lt"/>
                <a:cs typeface="Arial" charset="0"/>
              </a:rPr>
              <a:t>Wherever the consumer needs it to happen</a:t>
            </a:r>
          </a:p>
          <a:p>
            <a:pPr eaLnBrk="1" hangingPunct="1">
              <a:buFont typeface="Wingdings" pitchFamily="2" charset="2"/>
              <a:buChar char="Ø"/>
            </a:pPr>
            <a:r>
              <a:rPr lang="en-US" dirty="0" smtClean="0">
                <a:latin typeface="+mj-lt"/>
                <a:cs typeface="Arial" charset="0"/>
              </a:rPr>
              <a:t>On the Phone</a:t>
            </a:r>
          </a:p>
          <a:p>
            <a:pPr eaLnBrk="1" hangingPunct="1">
              <a:buFont typeface="Wingdings" pitchFamily="2" charset="2"/>
              <a:buChar char="Ø"/>
            </a:pPr>
            <a:r>
              <a:rPr lang="en-US" dirty="0" smtClean="0">
                <a:latin typeface="+mj-lt"/>
                <a:cs typeface="Arial" charset="0"/>
              </a:rPr>
              <a:t>E Mail </a:t>
            </a:r>
          </a:p>
          <a:p>
            <a:pPr eaLnBrk="1" hangingPunct="1">
              <a:buFont typeface="Wingdings" pitchFamily="2" charset="2"/>
              <a:buChar char="Ø"/>
            </a:pPr>
            <a:r>
              <a:rPr lang="en-US" dirty="0" smtClean="0">
                <a:latin typeface="+mj-lt"/>
                <a:cs typeface="Arial" charset="0"/>
              </a:rPr>
              <a:t>Face-to-Face</a:t>
            </a:r>
          </a:p>
          <a:p>
            <a:pPr eaLnBrk="1" hangingPunct="1">
              <a:buFont typeface="Wingdings" pitchFamily="2" charset="2"/>
              <a:buChar char="Ø"/>
            </a:pPr>
            <a:r>
              <a:rPr lang="en-US" dirty="0" smtClean="0">
                <a:latin typeface="+mj-lt"/>
                <a:cs typeface="Arial" charset="0"/>
              </a:rPr>
              <a:t>In-Home Visit</a:t>
            </a:r>
          </a:p>
        </p:txBody>
      </p:sp>
      <p:sp>
        <p:nvSpPr>
          <p:cNvPr id="90115"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8EB53EA7-88C1-44E1-B211-97B96B9325EE}" type="slidenum">
              <a:rPr lang="en-US" smtClean="0">
                <a:solidFill>
                  <a:schemeClr val="tx1"/>
                </a:solidFill>
              </a:rPr>
              <a:pPr/>
              <a:t>33</a:t>
            </a:fld>
            <a:endParaRPr lang="en-US" smtClean="0">
              <a:solidFill>
                <a:schemeClr val="tx1"/>
              </a:solidFill>
            </a:endParaRPr>
          </a:p>
        </p:txBody>
      </p:sp>
      <p:sp>
        <p:nvSpPr>
          <p:cNvPr id="2" name="Title 1"/>
          <p:cNvSpPr>
            <a:spLocks noGrp="1"/>
          </p:cNvSpPr>
          <p:nvPr>
            <p:ph type="title"/>
          </p:nvPr>
        </p:nvSpPr>
        <p:spPr>
          <a:xfrm>
            <a:off x="1524000" y="209550"/>
            <a:ext cx="6172200" cy="857250"/>
          </a:xfrm>
          <a:noFill/>
        </p:spPr>
        <p:txBody>
          <a:bodyPr/>
          <a:lstStyle/>
          <a:p>
            <a:pPr algn="ctr">
              <a:defRPr/>
            </a:pPr>
            <a:r>
              <a:rPr lang="en-US" sz="3200" dirty="0"/>
              <a:t>Where does it occur?</a:t>
            </a:r>
          </a:p>
        </p:txBody>
      </p:sp>
      <p:pic>
        <p:nvPicPr>
          <p:cNvPr id="90117" name="Picture 13" descr="C:\Documents and Settings\susc\Local Settings\Temporary Internet Files\Content.IE5\S8LR3BXE\MP900309139[1].jpg"/>
          <p:cNvPicPr>
            <a:picLocks noChangeAspect="1" noChangeArrowheads="1"/>
          </p:cNvPicPr>
          <p:nvPr/>
        </p:nvPicPr>
        <p:blipFill>
          <a:blip r:embed="rId4"/>
          <a:srcRect/>
          <a:stretch>
            <a:fillRect/>
          </a:stretch>
        </p:blipFill>
        <p:spPr bwMode="auto">
          <a:xfrm>
            <a:off x="4800600" y="3028950"/>
            <a:ext cx="2971800" cy="1951874"/>
          </a:xfrm>
          <a:prstGeom prst="rect">
            <a:avLst/>
          </a:prstGeom>
          <a:noFill/>
          <a:ln w="9525">
            <a:noFill/>
            <a:miter lim="800000"/>
            <a:headEnd/>
            <a:tailEnd/>
          </a:ln>
        </p:spPr>
      </p:pic>
    </p:spTree>
    <p:extLst>
      <p:ext uri="{BB962C8B-B14F-4D97-AF65-F5344CB8AC3E}">
        <p14:creationId xmlns:p14="http://schemas.microsoft.com/office/powerpoint/2010/main" xmlns="" val="41291723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Content Placeholder 2"/>
          <p:cNvSpPr>
            <a:spLocks noGrp="1"/>
          </p:cNvSpPr>
          <p:nvPr>
            <p:ph idx="1"/>
          </p:nvPr>
        </p:nvSpPr>
        <p:spPr/>
        <p:txBody>
          <a:bodyPr/>
          <a:lstStyle/>
          <a:p>
            <a:pPr eaLnBrk="1" hangingPunct="1">
              <a:buFont typeface="Wingdings" pitchFamily="2" charset="2"/>
              <a:buChar char="Ø"/>
            </a:pPr>
            <a:endParaRPr lang="en-US" dirty="0" smtClean="0">
              <a:latin typeface="Comic Sans MS" pitchFamily="66" charset="0"/>
              <a:cs typeface="Arial" charset="0"/>
            </a:endParaRPr>
          </a:p>
          <a:p>
            <a:pPr eaLnBrk="1" hangingPunct="1">
              <a:buFont typeface="Wingdings" pitchFamily="2" charset="2"/>
              <a:buChar char="Ø"/>
            </a:pPr>
            <a:r>
              <a:rPr lang="en-US" dirty="0" smtClean="0">
                <a:latin typeface="+mj-lt"/>
                <a:cs typeface="Arial" charset="0"/>
              </a:rPr>
              <a:t>When </a:t>
            </a:r>
            <a:r>
              <a:rPr lang="en-US" dirty="0">
                <a:latin typeface="+mj-lt"/>
                <a:cs typeface="Arial" charset="0"/>
              </a:rPr>
              <a:t>an individual has immediate or short range long-term care needs</a:t>
            </a:r>
            <a:r>
              <a:rPr lang="en-US" dirty="0" smtClean="0">
                <a:latin typeface="+mj-lt"/>
                <a:cs typeface="Arial" charset="0"/>
              </a:rPr>
              <a:t>.</a:t>
            </a:r>
            <a:endParaRPr lang="en-US" dirty="0">
              <a:latin typeface="+mj-lt"/>
              <a:cs typeface="Arial" charset="0"/>
            </a:endParaRPr>
          </a:p>
          <a:p>
            <a:pPr eaLnBrk="1" hangingPunct="1">
              <a:buFont typeface="Wingdings" pitchFamily="2" charset="2"/>
              <a:buChar char="Ø"/>
            </a:pPr>
            <a:r>
              <a:rPr lang="en-US" dirty="0">
                <a:latin typeface="+mj-lt"/>
                <a:cs typeface="Arial" charset="0"/>
              </a:rPr>
              <a:t>Prior to Hospital or Long-term Care </a:t>
            </a:r>
            <a:r>
              <a:rPr lang="en-US" dirty="0" smtClean="0">
                <a:latin typeface="+mj-lt"/>
                <a:cs typeface="Arial" charset="0"/>
              </a:rPr>
              <a:t>discharge</a:t>
            </a:r>
            <a:endParaRPr lang="en-US" dirty="0">
              <a:latin typeface="+mj-lt"/>
              <a:cs typeface="Arial" charset="0"/>
            </a:endParaRPr>
          </a:p>
          <a:p>
            <a:pPr eaLnBrk="1" hangingPunct="1">
              <a:buFont typeface="Wingdings" pitchFamily="2" charset="2"/>
              <a:buChar char="Ø"/>
            </a:pPr>
            <a:r>
              <a:rPr lang="en-US" dirty="0">
                <a:latin typeface="+mj-lt"/>
                <a:cs typeface="Arial" charset="0"/>
              </a:rPr>
              <a:t>When a family caregiver needs help to continue providing care</a:t>
            </a:r>
            <a:r>
              <a:rPr lang="en-US" dirty="0" smtClean="0">
                <a:latin typeface="+mj-lt"/>
                <a:cs typeface="Arial" charset="0"/>
              </a:rPr>
              <a:t>.</a:t>
            </a:r>
            <a:endParaRPr lang="en-US" dirty="0">
              <a:latin typeface="+mj-lt"/>
              <a:cs typeface="Arial" charset="0"/>
            </a:endParaRPr>
          </a:p>
          <a:p>
            <a:pPr eaLnBrk="1" hangingPunct="1">
              <a:buFont typeface="Wingdings" pitchFamily="2" charset="2"/>
              <a:buChar char="Ø"/>
            </a:pPr>
            <a:r>
              <a:rPr lang="en-US" dirty="0">
                <a:latin typeface="+mj-lt"/>
                <a:cs typeface="Arial" charset="0"/>
              </a:rPr>
              <a:t>When a long distance caregiver has concerns about the increased frailty or care needs of a loved one</a:t>
            </a:r>
            <a:r>
              <a:rPr lang="en-US" dirty="0" smtClean="0">
                <a:latin typeface="+mj-lt"/>
                <a:cs typeface="Arial" charset="0"/>
              </a:rPr>
              <a:t>.</a:t>
            </a:r>
          </a:p>
          <a:p>
            <a:pPr eaLnBrk="1" hangingPunct="1">
              <a:buFont typeface="Wingdings" pitchFamily="2" charset="2"/>
              <a:buChar char="Ø"/>
            </a:pPr>
            <a:r>
              <a:rPr lang="en-US" dirty="0" smtClean="0">
                <a:latin typeface="+mj-lt"/>
                <a:cs typeface="Arial" charset="0"/>
              </a:rPr>
              <a:t>Anytime!</a:t>
            </a:r>
            <a:endParaRPr lang="en-US" dirty="0">
              <a:latin typeface="+mj-lt"/>
              <a:cs typeface="Arial" charset="0"/>
            </a:endParaRPr>
          </a:p>
          <a:p>
            <a:pPr marL="728663" lvl="1" indent="-385763"/>
            <a:endParaRPr lang="en-US" dirty="0" smtClean="0">
              <a:latin typeface="Arial" charset="0"/>
              <a:cs typeface="Arial" charset="0"/>
            </a:endParaRPr>
          </a:p>
          <a:p>
            <a:pPr eaLnBrk="1" hangingPunct="1">
              <a:buFont typeface="Arial" charset="0"/>
              <a:buNone/>
            </a:pPr>
            <a:endParaRPr lang="en-US" sz="1500" i="1" dirty="0"/>
          </a:p>
        </p:txBody>
      </p:sp>
      <p:sp>
        <p:nvSpPr>
          <p:cNvPr id="92162"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BB329E19-BB86-495A-AD2E-E35105F5F731}" type="slidenum">
              <a:rPr lang="en-US" smtClean="0">
                <a:solidFill>
                  <a:schemeClr val="tx1"/>
                </a:solidFill>
              </a:rPr>
              <a:pPr/>
              <a:t>34</a:t>
            </a:fld>
            <a:endParaRPr lang="en-US" smtClean="0">
              <a:solidFill>
                <a:schemeClr val="tx1"/>
              </a:solidFill>
            </a:endParaRPr>
          </a:p>
        </p:txBody>
      </p:sp>
      <p:sp>
        <p:nvSpPr>
          <p:cNvPr id="2" name="Title 1"/>
          <p:cNvSpPr>
            <a:spLocks noGrp="1"/>
          </p:cNvSpPr>
          <p:nvPr>
            <p:ph type="title"/>
          </p:nvPr>
        </p:nvSpPr>
        <p:spPr>
          <a:xfrm>
            <a:off x="311700" y="445024"/>
            <a:ext cx="8520600" cy="1136125"/>
          </a:xfrm>
          <a:noFill/>
        </p:spPr>
        <p:txBody>
          <a:bodyPr>
            <a:normAutofit fontScale="90000"/>
          </a:bodyPr>
          <a:lstStyle/>
          <a:p>
            <a:pPr algn="ctr">
              <a:defRPr/>
            </a:pPr>
            <a:r>
              <a:rPr lang="en-US" dirty="0" smtClean="0"/>
              <a:t>When is a good time for Person-Centered Options Counseling?</a:t>
            </a:r>
            <a:endParaRPr lang="en-US" sz="2700" dirty="0"/>
          </a:p>
        </p:txBody>
      </p:sp>
    </p:spTree>
    <p:extLst>
      <p:ext uri="{BB962C8B-B14F-4D97-AF65-F5344CB8AC3E}">
        <p14:creationId xmlns:p14="http://schemas.microsoft.com/office/powerpoint/2010/main" xmlns="" val="7577043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371600" y="1143001"/>
          <a:ext cx="6357366" cy="3505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4210"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83E262DE-40CF-4AC6-A484-C6C8275BE89F}" type="slidenum">
              <a:rPr lang="en-US" smtClean="0">
                <a:solidFill>
                  <a:schemeClr val="tx1"/>
                </a:solidFill>
              </a:rPr>
              <a:pPr/>
              <a:t>35</a:t>
            </a:fld>
            <a:endParaRPr lang="en-US" smtClean="0">
              <a:solidFill>
                <a:schemeClr val="tx1"/>
              </a:solidFill>
            </a:endParaRPr>
          </a:p>
        </p:txBody>
      </p:sp>
      <p:sp>
        <p:nvSpPr>
          <p:cNvPr id="3" name="Title 2"/>
          <p:cNvSpPr>
            <a:spLocks noGrp="1"/>
          </p:cNvSpPr>
          <p:nvPr>
            <p:ph type="title"/>
          </p:nvPr>
        </p:nvSpPr>
        <p:spPr>
          <a:xfrm>
            <a:off x="311700" y="445024"/>
            <a:ext cx="8520600" cy="1059925"/>
          </a:xfrm>
          <a:noFill/>
        </p:spPr>
        <p:txBody>
          <a:bodyPr>
            <a:normAutofit fontScale="90000"/>
          </a:bodyPr>
          <a:lstStyle/>
          <a:p>
            <a:pPr algn="ctr">
              <a:defRPr/>
            </a:pPr>
            <a:r>
              <a:rPr lang="en-US" dirty="0" smtClean="0"/>
              <a:t>Support for Decision Making in </a:t>
            </a:r>
            <a:r>
              <a:rPr lang="en-US" dirty="0" smtClean="0"/>
              <a:t>Person-Centered Options Counseling</a:t>
            </a:r>
            <a:endParaRPr lang="en-US" dirty="0"/>
          </a:p>
        </p:txBody>
      </p:sp>
    </p:spTree>
    <p:extLst>
      <p:ext uri="{BB962C8B-B14F-4D97-AF65-F5344CB8AC3E}">
        <p14:creationId xmlns:p14="http://schemas.microsoft.com/office/powerpoint/2010/main" xmlns="" val="25146165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Content Placeholder 2"/>
          <p:cNvSpPr>
            <a:spLocks noGrp="1"/>
          </p:cNvSpPr>
          <p:nvPr>
            <p:ph idx="1"/>
          </p:nvPr>
        </p:nvSpPr>
        <p:spPr/>
        <p:txBody>
          <a:bodyPr/>
          <a:lstStyle/>
          <a:p>
            <a:pPr eaLnBrk="1" hangingPunct="1">
              <a:buFont typeface="Wingdings" pitchFamily="2" charset="2"/>
              <a:buChar char="Ø"/>
            </a:pPr>
            <a:r>
              <a:rPr lang="en-US" dirty="0">
                <a:latin typeface="+mj-lt"/>
                <a:cs typeface="Arial" charset="0"/>
              </a:rPr>
              <a:t>A supportive relationship that helps consumers and their families make informed choices about meeting current and long-term needs.</a:t>
            </a:r>
          </a:p>
          <a:p>
            <a:pPr eaLnBrk="1" hangingPunct="1">
              <a:buFont typeface="Wingdings" pitchFamily="2" charset="2"/>
              <a:buChar char="Ø"/>
            </a:pPr>
            <a:r>
              <a:rPr lang="en-US" dirty="0">
                <a:latin typeface="+mj-lt"/>
                <a:cs typeface="Arial" charset="0"/>
              </a:rPr>
              <a:t>A firm foundation in quality information about state and local resources</a:t>
            </a:r>
          </a:p>
          <a:p>
            <a:pPr eaLnBrk="1" hangingPunct="1">
              <a:buFont typeface="Wingdings" pitchFamily="2" charset="2"/>
              <a:buChar char="Ø"/>
            </a:pPr>
            <a:r>
              <a:rPr lang="en-US" dirty="0">
                <a:latin typeface="+mj-lt"/>
                <a:cs typeface="Arial" charset="0"/>
              </a:rPr>
              <a:t>An person-centered assessment approach that incorporates consumer preferences, strengths, culture and unique individual situations.</a:t>
            </a:r>
          </a:p>
          <a:p>
            <a:pPr eaLnBrk="1" hangingPunct="1">
              <a:buFont typeface="Wingdings" pitchFamily="2" charset="2"/>
              <a:buChar char="Ø"/>
            </a:pPr>
            <a:r>
              <a:rPr lang="en-US" dirty="0">
                <a:latin typeface="+mj-lt"/>
                <a:cs typeface="Arial" charset="0"/>
              </a:rPr>
              <a:t>The skills to assist individuals and families in decision making.</a:t>
            </a:r>
          </a:p>
        </p:txBody>
      </p:sp>
      <p:sp>
        <p:nvSpPr>
          <p:cNvPr id="96258"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976728A0-6621-475A-8959-4C6885ECCD90}" type="slidenum">
              <a:rPr lang="en-US" smtClean="0">
                <a:solidFill>
                  <a:schemeClr val="tx1"/>
                </a:solidFill>
              </a:rPr>
              <a:pPr/>
              <a:t>36</a:t>
            </a:fld>
            <a:endParaRPr lang="en-US" smtClean="0">
              <a:solidFill>
                <a:schemeClr val="tx1"/>
              </a:solidFill>
            </a:endParaRPr>
          </a:p>
        </p:txBody>
      </p:sp>
      <p:sp>
        <p:nvSpPr>
          <p:cNvPr id="2" name="Title 1"/>
          <p:cNvSpPr>
            <a:spLocks noGrp="1"/>
          </p:cNvSpPr>
          <p:nvPr>
            <p:ph type="title"/>
          </p:nvPr>
        </p:nvSpPr>
        <p:spPr>
          <a:noFill/>
        </p:spPr>
        <p:txBody>
          <a:bodyPr>
            <a:normAutofit fontScale="90000"/>
          </a:bodyPr>
          <a:lstStyle/>
          <a:p>
            <a:pPr>
              <a:defRPr/>
            </a:pPr>
            <a:r>
              <a:rPr lang="en-US" dirty="0" smtClean="0"/>
              <a:t>What Does Person-Centered Options Counseling Offer?</a:t>
            </a:r>
            <a:endParaRPr lang="en-US" dirty="0"/>
          </a:p>
        </p:txBody>
      </p:sp>
    </p:spTree>
    <p:extLst>
      <p:ext uri="{BB962C8B-B14F-4D97-AF65-F5344CB8AC3E}">
        <p14:creationId xmlns:p14="http://schemas.microsoft.com/office/powerpoint/2010/main" xmlns="" val="30275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6257">
                                            <p:txEl>
                                              <p:pRg st="0" end="0"/>
                                            </p:txEl>
                                          </p:spTgt>
                                        </p:tgtEl>
                                        <p:attrNameLst>
                                          <p:attrName>style.visibility</p:attrName>
                                        </p:attrNameLst>
                                      </p:cBhvr>
                                      <p:to>
                                        <p:strVal val="visible"/>
                                      </p:to>
                                    </p:set>
                                    <p:animEffect transition="in" filter="fade">
                                      <p:cBhvr>
                                        <p:cTn id="7" dur="500"/>
                                        <p:tgtEl>
                                          <p:spTgt spid="9625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6257">
                                            <p:txEl>
                                              <p:pRg st="1" end="1"/>
                                            </p:txEl>
                                          </p:spTgt>
                                        </p:tgtEl>
                                        <p:attrNameLst>
                                          <p:attrName>style.visibility</p:attrName>
                                        </p:attrNameLst>
                                      </p:cBhvr>
                                      <p:to>
                                        <p:strVal val="visible"/>
                                      </p:to>
                                    </p:set>
                                    <p:animEffect transition="in" filter="fade">
                                      <p:cBhvr>
                                        <p:cTn id="12" dur="500"/>
                                        <p:tgtEl>
                                          <p:spTgt spid="9625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6257">
                                            <p:txEl>
                                              <p:pRg st="2" end="2"/>
                                            </p:txEl>
                                          </p:spTgt>
                                        </p:tgtEl>
                                        <p:attrNameLst>
                                          <p:attrName>style.visibility</p:attrName>
                                        </p:attrNameLst>
                                      </p:cBhvr>
                                      <p:to>
                                        <p:strVal val="visible"/>
                                      </p:to>
                                    </p:set>
                                    <p:animEffect transition="in" filter="fade">
                                      <p:cBhvr>
                                        <p:cTn id="17" dur="500"/>
                                        <p:tgtEl>
                                          <p:spTgt spid="9625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6257">
                                            <p:txEl>
                                              <p:pRg st="3" end="3"/>
                                            </p:txEl>
                                          </p:spTgt>
                                        </p:tgtEl>
                                        <p:attrNameLst>
                                          <p:attrName>style.visibility</p:attrName>
                                        </p:attrNameLst>
                                      </p:cBhvr>
                                      <p:to>
                                        <p:strVal val="visible"/>
                                      </p:to>
                                    </p:set>
                                    <p:animEffect transition="in" filter="fade">
                                      <p:cBhvr>
                                        <p:cTn id="22" dur="500"/>
                                        <p:tgtEl>
                                          <p:spTgt spid="9625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7"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Content Placeholder 2"/>
          <p:cNvSpPr>
            <a:spLocks noGrp="1"/>
          </p:cNvSpPr>
          <p:nvPr>
            <p:ph idx="1"/>
          </p:nvPr>
        </p:nvSpPr>
        <p:spPr>
          <a:xfrm>
            <a:off x="311700" y="1266324"/>
            <a:ext cx="8520600" cy="3515225"/>
          </a:xfrm>
        </p:spPr>
        <p:txBody>
          <a:bodyPr/>
          <a:lstStyle/>
          <a:p>
            <a:pPr eaLnBrk="1" hangingPunct="1">
              <a:buFont typeface="Wingdings 3" pitchFamily="18" charset="2"/>
              <a:buNone/>
            </a:pPr>
            <a:r>
              <a:rPr lang="en-US" b="1" dirty="0">
                <a:latin typeface="+mj-lt"/>
                <a:cs typeface="Arial" charset="0"/>
              </a:rPr>
              <a:t>Six Core Competencies</a:t>
            </a:r>
          </a:p>
          <a:p>
            <a:pPr marL="679847" lvl="1" indent="-385763">
              <a:buFont typeface="Lucida Sans Unicode" pitchFamily="34" charset="0"/>
              <a:buAutoNum type="arabicPeriod"/>
            </a:pPr>
            <a:r>
              <a:rPr lang="en-US" sz="1800" dirty="0">
                <a:latin typeface="+mj-lt"/>
                <a:cs typeface="Arial" charset="0"/>
              </a:rPr>
              <a:t>Determine the need for Person-Centered Options Counseling</a:t>
            </a:r>
          </a:p>
          <a:p>
            <a:pPr marL="679847" lvl="1" indent="-385763">
              <a:buFont typeface="Lucida Sans Unicode" pitchFamily="34" charset="0"/>
              <a:buAutoNum type="arabicPeriod"/>
            </a:pPr>
            <a:r>
              <a:rPr lang="en-US" sz="1800" dirty="0">
                <a:latin typeface="+mj-lt"/>
                <a:cs typeface="Arial" charset="0"/>
              </a:rPr>
              <a:t>Person-Centered Assessment-goals, needs, values and preferences, etc.</a:t>
            </a:r>
          </a:p>
          <a:p>
            <a:pPr marL="679847" lvl="1" indent="-385763">
              <a:buFont typeface="Lucida Sans Unicode" pitchFamily="34" charset="0"/>
              <a:buAutoNum type="arabicPeriod"/>
            </a:pPr>
            <a:r>
              <a:rPr lang="en-US" sz="1800" dirty="0">
                <a:latin typeface="+mj-lt"/>
                <a:cs typeface="Arial" charset="0"/>
              </a:rPr>
              <a:t>Understanding &amp; Educating about public and private sector resources</a:t>
            </a:r>
          </a:p>
          <a:p>
            <a:pPr marL="679847" lvl="1" indent="-385763">
              <a:buFont typeface="Lucida Sans Unicode" pitchFamily="34" charset="0"/>
              <a:buAutoNum type="arabicPeriod"/>
            </a:pPr>
            <a:r>
              <a:rPr lang="en-US" sz="1800" dirty="0">
                <a:latin typeface="+mj-lt"/>
                <a:cs typeface="Arial" charset="0"/>
              </a:rPr>
              <a:t>Facilitating Self-Direction</a:t>
            </a:r>
          </a:p>
          <a:p>
            <a:pPr marL="679847" lvl="1" indent="-385763">
              <a:buFont typeface="Lucida Sans Unicode" pitchFamily="34" charset="0"/>
              <a:buAutoNum type="arabicPeriod"/>
            </a:pPr>
            <a:r>
              <a:rPr lang="en-US" sz="1800" dirty="0">
                <a:latin typeface="+mj-lt"/>
                <a:cs typeface="Arial" charset="0"/>
              </a:rPr>
              <a:t>Encourage future orientation</a:t>
            </a:r>
          </a:p>
          <a:p>
            <a:pPr marL="679847" lvl="1" indent="-385763">
              <a:buFont typeface="Lucida Sans Unicode" pitchFamily="34" charset="0"/>
              <a:buAutoNum type="arabicPeriod"/>
            </a:pPr>
            <a:r>
              <a:rPr lang="en-US" sz="1800" dirty="0">
                <a:latin typeface="+mj-lt"/>
                <a:cs typeface="Arial" charset="0"/>
              </a:rPr>
              <a:t>Follow-up</a:t>
            </a:r>
          </a:p>
        </p:txBody>
      </p:sp>
      <p:sp>
        <p:nvSpPr>
          <p:cNvPr id="100354"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066EA2C2-DCF5-4BC1-9F0F-69061E444B0F}" type="slidenum">
              <a:rPr lang="en-US" smtClean="0">
                <a:solidFill>
                  <a:schemeClr val="tx1"/>
                </a:solidFill>
              </a:rPr>
              <a:pPr/>
              <a:t>37</a:t>
            </a:fld>
            <a:endParaRPr lang="en-US" smtClean="0">
              <a:solidFill>
                <a:schemeClr val="tx1"/>
              </a:solidFill>
            </a:endParaRPr>
          </a:p>
        </p:txBody>
      </p:sp>
      <p:sp>
        <p:nvSpPr>
          <p:cNvPr id="2" name="Title 1"/>
          <p:cNvSpPr>
            <a:spLocks noGrp="1"/>
          </p:cNvSpPr>
          <p:nvPr>
            <p:ph type="title"/>
          </p:nvPr>
        </p:nvSpPr>
        <p:spPr>
          <a:xfrm>
            <a:off x="228600" y="285750"/>
            <a:ext cx="8520600" cy="1059925"/>
          </a:xfrm>
          <a:noFill/>
        </p:spPr>
        <p:txBody>
          <a:bodyPr>
            <a:normAutofit fontScale="90000"/>
          </a:bodyPr>
          <a:lstStyle/>
          <a:p>
            <a:pPr algn="ctr">
              <a:defRPr/>
            </a:pPr>
            <a:r>
              <a:rPr lang="en-US" dirty="0" smtClean="0"/>
              <a:t>Core Competencies of Person-Centered Options Counseling</a:t>
            </a:r>
            <a:endParaRPr lang="en-US" dirty="0"/>
          </a:p>
        </p:txBody>
      </p:sp>
    </p:spTree>
    <p:extLst>
      <p:ext uri="{BB962C8B-B14F-4D97-AF65-F5344CB8AC3E}">
        <p14:creationId xmlns:p14="http://schemas.microsoft.com/office/powerpoint/2010/main" xmlns="" val="255426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0353">
                                            <p:txEl>
                                              <p:pRg st="0" end="0"/>
                                            </p:txEl>
                                          </p:spTgt>
                                        </p:tgtEl>
                                        <p:attrNameLst>
                                          <p:attrName>style.visibility</p:attrName>
                                        </p:attrNameLst>
                                      </p:cBhvr>
                                      <p:to>
                                        <p:strVal val="visible"/>
                                      </p:to>
                                    </p:set>
                                    <p:animEffect transition="in" filter="fade">
                                      <p:cBhvr>
                                        <p:cTn id="7" dur="1000"/>
                                        <p:tgtEl>
                                          <p:spTgt spid="100353">
                                            <p:txEl>
                                              <p:pRg st="0" end="0"/>
                                            </p:txEl>
                                          </p:spTgt>
                                        </p:tgtEl>
                                      </p:cBhvr>
                                    </p:animEffect>
                                    <p:anim calcmode="lin" valueType="num">
                                      <p:cBhvr>
                                        <p:cTn id="8" dur="1000" fill="hold"/>
                                        <p:tgtEl>
                                          <p:spTgt spid="10035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035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0353">
                                            <p:txEl>
                                              <p:pRg st="1" end="1"/>
                                            </p:txEl>
                                          </p:spTgt>
                                        </p:tgtEl>
                                        <p:attrNameLst>
                                          <p:attrName>style.visibility</p:attrName>
                                        </p:attrNameLst>
                                      </p:cBhvr>
                                      <p:to>
                                        <p:strVal val="visible"/>
                                      </p:to>
                                    </p:set>
                                    <p:animEffect transition="in" filter="fade">
                                      <p:cBhvr>
                                        <p:cTn id="12" dur="1000"/>
                                        <p:tgtEl>
                                          <p:spTgt spid="100353">
                                            <p:txEl>
                                              <p:pRg st="1" end="1"/>
                                            </p:txEl>
                                          </p:spTgt>
                                        </p:tgtEl>
                                      </p:cBhvr>
                                    </p:animEffect>
                                    <p:anim calcmode="lin" valueType="num">
                                      <p:cBhvr>
                                        <p:cTn id="13" dur="1000" fill="hold"/>
                                        <p:tgtEl>
                                          <p:spTgt spid="10035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0035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0353">
                                            <p:txEl>
                                              <p:pRg st="2" end="2"/>
                                            </p:txEl>
                                          </p:spTgt>
                                        </p:tgtEl>
                                        <p:attrNameLst>
                                          <p:attrName>style.visibility</p:attrName>
                                        </p:attrNameLst>
                                      </p:cBhvr>
                                      <p:to>
                                        <p:strVal val="visible"/>
                                      </p:to>
                                    </p:set>
                                    <p:animEffect transition="in" filter="fade">
                                      <p:cBhvr>
                                        <p:cTn id="17" dur="1000"/>
                                        <p:tgtEl>
                                          <p:spTgt spid="100353">
                                            <p:txEl>
                                              <p:pRg st="2" end="2"/>
                                            </p:txEl>
                                          </p:spTgt>
                                        </p:tgtEl>
                                      </p:cBhvr>
                                    </p:animEffect>
                                    <p:anim calcmode="lin" valueType="num">
                                      <p:cBhvr>
                                        <p:cTn id="18" dur="1000" fill="hold"/>
                                        <p:tgtEl>
                                          <p:spTgt spid="10035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0035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0353">
                                            <p:txEl>
                                              <p:pRg st="3" end="3"/>
                                            </p:txEl>
                                          </p:spTgt>
                                        </p:tgtEl>
                                        <p:attrNameLst>
                                          <p:attrName>style.visibility</p:attrName>
                                        </p:attrNameLst>
                                      </p:cBhvr>
                                      <p:to>
                                        <p:strVal val="visible"/>
                                      </p:to>
                                    </p:set>
                                    <p:animEffect transition="in" filter="fade">
                                      <p:cBhvr>
                                        <p:cTn id="22" dur="1000"/>
                                        <p:tgtEl>
                                          <p:spTgt spid="100353">
                                            <p:txEl>
                                              <p:pRg st="3" end="3"/>
                                            </p:txEl>
                                          </p:spTgt>
                                        </p:tgtEl>
                                      </p:cBhvr>
                                    </p:animEffect>
                                    <p:anim calcmode="lin" valueType="num">
                                      <p:cBhvr>
                                        <p:cTn id="23" dur="1000" fill="hold"/>
                                        <p:tgtEl>
                                          <p:spTgt spid="10035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0035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0353">
                                            <p:txEl>
                                              <p:pRg st="4" end="4"/>
                                            </p:txEl>
                                          </p:spTgt>
                                        </p:tgtEl>
                                        <p:attrNameLst>
                                          <p:attrName>style.visibility</p:attrName>
                                        </p:attrNameLst>
                                      </p:cBhvr>
                                      <p:to>
                                        <p:strVal val="visible"/>
                                      </p:to>
                                    </p:set>
                                    <p:animEffect transition="in" filter="fade">
                                      <p:cBhvr>
                                        <p:cTn id="27" dur="1000"/>
                                        <p:tgtEl>
                                          <p:spTgt spid="100353">
                                            <p:txEl>
                                              <p:pRg st="4" end="4"/>
                                            </p:txEl>
                                          </p:spTgt>
                                        </p:tgtEl>
                                      </p:cBhvr>
                                    </p:animEffect>
                                    <p:anim calcmode="lin" valueType="num">
                                      <p:cBhvr>
                                        <p:cTn id="28" dur="1000" fill="hold"/>
                                        <p:tgtEl>
                                          <p:spTgt spid="10035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0035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00353">
                                            <p:txEl>
                                              <p:pRg st="5" end="5"/>
                                            </p:txEl>
                                          </p:spTgt>
                                        </p:tgtEl>
                                        <p:attrNameLst>
                                          <p:attrName>style.visibility</p:attrName>
                                        </p:attrNameLst>
                                      </p:cBhvr>
                                      <p:to>
                                        <p:strVal val="visible"/>
                                      </p:to>
                                    </p:set>
                                    <p:animEffect transition="in" filter="fade">
                                      <p:cBhvr>
                                        <p:cTn id="32" dur="1000"/>
                                        <p:tgtEl>
                                          <p:spTgt spid="100353">
                                            <p:txEl>
                                              <p:pRg st="5" end="5"/>
                                            </p:txEl>
                                          </p:spTgt>
                                        </p:tgtEl>
                                      </p:cBhvr>
                                    </p:animEffect>
                                    <p:anim calcmode="lin" valueType="num">
                                      <p:cBhvr>
                                        <p:cTn id="33" dur="1000" fill="hold"/>
                                        <p:tgtEl>
                                          <p:spTgt spid="10035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10035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00353">
                                            <p:txEl>
                                              <p:pRg st="6" end="6"/>
                                            </p:txEl>
                                          </p:spTgt>
                                        </p:tgtEl>
                                        <p:attrNameLst>
                                          <p:attrName>style.visibility</p:attrName>
                                        </p:attrNameLst>
                                      </p:cBhvr>
                                      <p:to>
                                        <p:strVal val="visible"/>
                                      </p:to>
                                    </p:set>
                                    <p:animEffect transition="in" filter="fade">
                                      <p:cBhvr>
                                        <p:cTn id="37" dur="1000"/>
                                        <p:tgtEl>
                                          <p:spTgt spid="100353">
                                            <p:txEl>
                                              <p:pRg st="6" end="6"/>
                                            </p:txEl>
                                          </p:spTgt>
                                        </p:tgtEl>
                                      </p:cBhvr>
                                    </p:animEffect>
                                    <p:anim calcmode="lin" valueType="num">
                                      <p:cBhvr>
                                        <p:cTn id="38" dur="1000" fill="hold"/>
                                        <p:tgtEl>
                                          <p:spTgt spid="10035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10035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Content Placeholder 2"/>
          <p:cNvSpPr>
            <a:spLocks noGrp="1"/>
          </p:cNvSpPr>
          <p:nvPr>
            <p:ph idx="1"/>
          </p:nvPr>
        </p:nvSpPr>
        <p:spPr/>
        <p:txBody>
          <a:bodyPr/>
          <a:lstStyle/>
          <a:p>
            <a:pPr algn="ctr" eaLnBrk="1" hangingPunct="1"/>
            <a:endParaRPr lang="en-US" dirty="0" smtClean="0"/>
          </a:p>
          <a:p>
            <a:pPr algn="ctr" eaLnBrk="1" hangingPunct="1">
              <a:buFont typeface="Wingdings 3" pitchFamily="18" charset="2"/>
              <a:buNone/>
            </a:pPr>
            <a:r>
              <a:rPr lang="en-US" sz="2100" b="1" dirty="0">
                <a:latin typeface="+mj-lt"/>
              </a:rPr>
              <a:t>Be committed to the process.</a:t>
            </a:r>
          </a:p>
          <a:p>
            <a:pPr algn="ctr" eaLnBrk="1" hangingPunct="1">
              <a:buFont typeface="Wingdings 3" pitchFamily="18" charset="2"/>
              <a:buNone/>
            </a:pPr>
            <a:r>
              <a:rPr lang="en-US" sz="2100" b="1" dirty="0">
                <a:latin typeface="+mj-lt"/>
              </a:rPr>
              <a:t>Let go of the outcome</a:t>
            </a:r>
            <a:r>
              <a:rPr lang="en-US" sz="2100" b="1" dirty="0" smtClean="0">
                <a:latin typeface="+mj-lt"/>
              </a:rPr>
              <a:t>.</a:t>
            </a:r>
            <a:endParaRPr lang="en-US" b="1" dirty="0" smtClean="0">
              <a:latin typeface="+mj-lt"/>
            </a:endParaRPr>
          </a:p>
          <a:p>
            <a:pPr lvl="1" eaLnBrk="1" hangingPunct="1"/>
            <a:r>
              <a:rPr lang="en-US" sz="2000" dirty="0" smtClean="0">
                <a:latin typeface="+mj-lt"/>
              </a:rPr>
              <a:t>Person-Centered Options Counselors are responsible for ensuring the best process for decision-making.</a:t>
            </a:r>
          </a:p>
          <a:p>
            <a:pPr lvl="1" eaLnBrk="1" hangingPunct="1"/>
            <a:r>
              <a:rPr lang="en-US" sz="2000" dirty="0" smtClean="0">
                <a:latin typeface="+mj-lt"/>
              </a:rPr>
              <a:t>The consumer/client is responsible for the decisions they make.</a:t>
            </a:r>
          </a:p>
        </p:txBody>
      </p:sp>
      <p:sp>
        <p:nvSpPr>
          <p:cNvPr id="135170"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80C077B5-96CE-4EF7-A587-B8F49F3BBAC8}" type="slidenum">
              <a:rPr lang="en-US" smtClean="0">
                <a:solidFill>
                  <a:schemeClr val="tx1"/>
                </a:solidFill>
              </a:rPr>
              <a:pPr/>
              <a:t>38</a:t>
            </a:fld>
            <a:endParaRPr lang="en-US" smtClean="0">
              <a:solidFill>
                <a:schemeClr val="tx1"/>
              </a:solidFill>
            </a:endParaRPr>
          </a:p>
        </p:txBody>
      </p:sp>
      <p:sp>
        <p:nvSpPr>
          <p:cNvPr id="2" name="Title 1"/>
          <p:cNvSpPr>
            <a:spLocks noGrp="1"/>
          </p:cNvSpPr>
          <p:nvPr>
            <p:ph type="title"/>
          </p:nvPr>
        </p:nvSpPr>
        <p:spPr>
          <a:noFill/>
        </p:spPr>
        <p:txBody>
          <a:bodyPr/>
          <a:lstStyle/>
          <a:p>
            <a:pPr algn="ctr">
              <a:defRPr/>
            </a:pPr>
            <a:r>
              <a:rPr lang="en-US" sz="3200" dirty="0"/>
              <a:t>Facilitating Self-Direction</a:t>
            </a:r>
          </a:p>
        </p:txBody>
      </p:sp>
    </p:spTree>
    <p:extLst>
      <p:ext uri="{BB962C8B-B14F-4D97-AF65-F5344CB8AC3E}">
        <p14:creationId xmlns:p14="http://schemas.microsoft.com/office/powerpoint/2010/main" xmlns="" val="18576206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5900" y="1110997"/>
            <a:ext cx="6172200" cy="3394472"/>
          </a:xfrm>
        </p:spPr>
        <p:txBody>
          <a:bodyPr rtlCol="0">
            <a:normAutofit/>
          </a:bodyPr>
          <a:lstStyle/>
          <a:p>
            <a:pPr marL="274320" indent="-192024">
              <a:spcAft>
                <a:spcPts val="0"/>
              </a:spcAft>
              <a:defRPr/>
            </a:pPr>
            <a:r>
              <a:rPr lang="en-US" dirty="0" smtClean="0">
                <a:ln>
                  <a:solidFill>
                    <a:schemeClr val="accent1"/>
                  </a:solidFill>
                </a:ln>
              </a:rPr>
              <a:t>Evaluation: </a:t>
            </a:r>
            <a:r>
              <a:rPr lang="en-US" dirty="0" smtClean="0">
                <a:ln>
                  <a:solidFill>
                    <a:schemeClr val="accent1"/>
                  </a:solidFill>
                </a:ln>
                <a:latin typeface="Arial" pitchFamily="34" charset="0"/>
                <a:cs typeface="Arial" pitchFamily="34" charset="0"/>
              </a:rPr>
              <a:t>Making</a:t>
            </a:r>
            <a:r>
              <a:rPr lang="en-US" dirty="0" smtClean="0">
                <a:ln>
                  <a:solidFill>
                    <a:schemeClr val="accent1"/>
                  </a:solidFill>
                </a:ln>
              </a:rPr>
              <a:t> sure we are getting there.</a:t>
            </a:r>
          </a:p>
        </p:txBody>
      </p:sp>
      <p:sp>
        <p:nvSpPr>
          <p:cNvPr id="46082"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548BE352-F5A0-4076-964D-641D9F7A03DE}" type="slidenum">
              <a:rPr lang="en-US" smtClean="0">
                <a:solidFill>
                  <a:schemeClr val="tx1"/>
                </a:solidFill>
              </a:rPr>
              <a:pPr/>
              <a:t>39</a:t>
            </a:fld>
            <a:endParaRPr lang="en-US" smtClean="0">
              <a:solidFill>
                <a:schemeClr val="tx1"/>
              </a:solidFill>
            </a:endParaRPr>
          </a:p>
        </p:txBody>
      </p:sp>
      <p:sp>
        <p:nvSpPr>
          <p:cNvPr id="2" name="Title 1"/>
          <p:cNvSpPr>
            <a:spLocks noGrp="1"/>
          </p:cNvSpPr>
          <p:nvPr>
            <p:ph type="title"/>
          </p:nvPr>
        </p:nvSpPr>
        <p:spPr>
          <a:noFill/>
        </p:spPr>
        <p:txBody>
          <a:bodyPr/>
          <a:lstStyle/>
          <a:p>
            <a:pPr algn="ctr">
              <a:defRPr/>
            </a:pPr>
            <a:r>
              <a:rPr lang="en-US" dirty="0" smtClean="0"/>
              <a:t>Person-Centered Options </a:t>
            </a:r>
            <a:r>
              <a:rPr lang="en-US" dirty="0" smtClean="0"/>
              <a:t>Counseling </a:t>
            </a:r>
            <a:endParaRPr lang="en-US" dirty="0">
              <a:solidFill>
                <a:schemeClr val="tx2">
                  <a:lumMod val="20000"/>
                  <a:lumOff val="80000"/>
                </a:schemeClr>
              </a:solidFill>
            </a:endParaRPr>
          </a:p>
        </p:txBody>
      </p:sp>
      <p:sp>
        <p:nvSpPr>
          <p:cNvPr id="46084" name="Rectangle 5"/>
          <p:cNvSpPr>
            <a:spLocks noChangeArrowheads="1"/>
          </p:cNvSpPr>
          <p:nvPr/>
        </p:nvSpPr>
        <p:spPr bwMode="auto">
          <a:xfrm flipV="1">
            <a:off x="3644503" y="2709863"/>
            <a:ext cx="3556397" cy="253916"/>
          </a:xfrm>
          <a:prstGeom prst="rect">
            <a:avLst/>
          </a:prstGeom>
          <a:noFill/>
          <a:ln w="9525">
            <a:noFill/>
            <a:miter lim="800000"/>
            <a:headEnd/>
            <a:tailEnd/>
          </a:ln>
        </p:spPr>
        <p:txBody>
          <a:bodyPr>
            <a:spAutoFit/>
          </a:bodyPr>
          <a:lstStyle/>
          <a:p>
            <a:r>
              <a:rPr lang="en-US" sz="1050">
                <a:latin typeface="Calibri" pitchFamily="34" charset="0"/>
              </a:rPr>
              <a:t>	</a:t>
            </a:r>
          </a:p>
        </p:txBody>
      </p:sp>
      <p:pic>
        <p:nvPicPr>
          <p:cNvPr id="46085" name="Picture 2" descr="C:\Documents and Settings\susc\Local Settings\Temporary Internet Files\Content.IE5\70HD4DMN\MP900438735[1].jpg"/>
          <p:cNvPicPr>
            <a:picLocks noChangeAspect="1" noChangeArrowheads="1"/>
          </p:cNvPicPr>
          <p:nvPr/>
        </p:nvPicPr>
        <p:blipFill>
          <a:blip r:embed="rId3"/>
          <a:srcRect/>
          <a:stretch>
            <a:fillRect/>
          </a:stretch>
        </p:blipFill>
        <p:spPr bwMode="auto">
          <a:xfrm>
            <a:off x="1771651" y="1771650"/>
            <a:ext cx="1851422" cy="2767013"/>
          </a:xfrm>
          <a:prstGeom prst="rect">
            <a:avLst/>
          </a:prstGeom>
          <a:noFill/>
          <a:ln w="9525">
            <a:noFill/>
            <a:miter lim="800000"/>
            <a:headEnd/>
            <a:tailEnd/>
          </a:ln>
        </p:spPr>
      </p:pic>
      <p:sp>
        <p:nvSpPr>
          <p:cNvPr id="46086" name="TextBox 7"/>
          <p:cNvSpPr txBox="1">
            <a:spLocks noChangeArrowheads="1"/>
          </p:cNvSpPr>
          <p:nvPr/>
        </p:nvSpPr>
        <p:spPr bwMode="auto">
          <a:xfrm>
            <a:off x="4171950" y="1543050"/>
            <a:ext cx="3330179" cy="3323987"/>
          </a:xfrm>
          <a:prstGeom prst="rect">
            <a:avLst/>
          </a:prstGeom>
          <a:noFill/>
          <a:ln w="9525">
            <a:noFill/>
            <a:miter lim="800000"/>
            <a:headEnd/>
            <a:tailEnd/>
          </a:ln>
        </p:spPr>
        <p:txBody>
          <a:bodyPr>
            <a:spAutoFit/>
          </a:bodyPr>
          <a:lstStyle/>
          <a:p>
            <a:r>
              <a:rPr lang="en-US" sz="1500" b="1" dirty="0">
                <a:latin typeface="+mj-lt"/>
              </a:rPr>
              <a:t>For Staff</a:t>
            </a:r>
          </a:p>
          <a:p>
            <a:pPr>
              <a:buFont typeface="Wingdings" pitchFamily="2" charset="2"/>
              <a:buChar char="§"/>
            </a:pPr>
            <a:r>
              <a:rPr lang="en-US" sz="1500" dirty="0">
                <a:latin typeface="+mj-lt"/>
              </a:rPr>
              <a:t>How is it working?</a:t>
            </a:r>
          </a:p>
          <a:p>
            <a:pPr>
              <a:buFont typeface="Wingdings" pitchFamily="2" charset="2"/>
              <a:buChar char="§"/>
            </a:pPr>
            <a:r>
              <a:rPr lang="en-US" sz="1500" dirty="0">
                <a:latin typeface="+mj-lt"/>
              </a:rPr>
              <a:t>What do you need (e.g., information, support)?</a:t>
            </a:r>
          </a:p>
          <a:p>
            <a:endParaRPr lang="en-US" sz="1500" dirty="0">
              <a:latin typeface="+mj-lt"/>
            </a:endParaRPr>
          </a:p>
          <a:p>
            <a:r>
              <a:rPr lang="en-US" sz="1500" b="1" dirty="0">
                <a:latin typeface="+mj-lt"/>
              </a:rPr>
              <a:t>For Consumers</a:t>
            </a:r>
          </a:p>
          <a:p>
            <a:pPr>
              <a:buFont typeface="Wingdings" pitchFamily="2" charset="2"/>
              <a:buChar char="§"/>
            </a:pPr>
            <a:r>
              <a:rPr lang="en-US" sz="1500" dirty="0">
                <a:latin typeface="+mj-lt"/>
              </a:rPr>
              <a:t>Preferences, values and needs supported</a:t>
            </a:r>
          </a:p>
          <a:p>
            <a:pPr>
              <a:buFont typeface="Wingdings" pitchFamily="2" charset="2"/>
              <a:buChar char="§"/>
            </a:pPr>
            <a:r>
              <a:rPr lang="en-US" sz="1500" dirty="0">
                <a:latin typeface="+mj-lt"/>
              </a:rPr>
              <a:t>Empowered</a:t>
            </a:r>
          </a:p>
          <a:p>
            <a:pPr>
              <a:buFont typeface="Wingdings" pitchFamily="2" charset="2"/>
              <a:buChar char="§"/>
            </a:pPr>
            <a:r>
              <a:rPr lang="en-US" sz="1500" dirty="0">
                <a:latin typeface="+mj-lt"/>
              </a:rPr>
              <a:t>Aware of all options</a:t>
            </a:r>
          </a:p>
          <a:p>
            <a:pPr>
              <a:buFont typeface="Wingdings" pitchFamily="2" charset="2"/>
              <a:buChar char="§"/>
            </a:pPr>
            <a:r>
              <a:rPr lang="en-US" sz="1500" dirty="0">
                <a:latin typeface="+mj-lt"/>
              </a:rPr>
              <a:t>Making decisions that preserve resources &amp; independence</a:t>
            </a:r>
          </a:p>
          <a:p>
            <a:pPr>
              <a:buFont typeface="Wingdings" pitchFamily="2" charset="2"/>
              <a:buChar char="§"/>
            </a:pPr>
            <a:r>
              <a:rPr lang="en-US" sz="1500" dirty="0">
                <a:latin typeface="+mj-lt"/>
              </a:rPr>
              <a:t>Satisfaction with Person-Centered Options Counseling  services</a:t>
            </a:r>
          </a:p>
        </p:txBody>
      </p:sp>
    </p:spTree>
    <p:extLst>
      <p:ext uri="{BB962C8B-B14F-4D97-AF65-F5344CB8AC3E}">
        <p14:creationId xmlns:p14="http://schemas.microsoft.com/office/powerpoint/2010/main" xmlns="" val="3387523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a:off x="311700" y="465025"/>
            <a:ext cx="8520599" cy="572699"/>
          </a:xfrm>
          <a:prstGeom prst="rect">
            <a:avLst/>
          </a:prstGeom>
          <a:noFill/>
          <a:ln>
            <a:noFill/>
          </a:ln>
        </p:spPr>
        <p:txBody>
          <a:bodyPr lIns="91425" tIns="91425" rIns="91425" bIns="91425" anchor="t" anchorCtr="0">
            <a:noAutofit/>
          </a:bodyPr>
          <a:lstStyle/>
          <a:p>
            <a:pPr marL="0" marR="0" lvl="0" indent="0"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The Older Americans Act of 1965</a:t>
            </a:r>
          </a:p>
        </p:txBody>
      </p:sp>
      <p:sp>
        <p:nvSpPr>
          <p:cNvPr id="132" name="Shape 132"/>
          <p:cNvSpPr txBox="1">
            <a:spLocks noGrp="1"/>
          </p:cNvSpPr>
          <p:nvPr>
            <p:ph type="body" idx="1"/>
          </p:nvPr>
        </p:nvSpPr>
        <p:spPr>
          <a:xfrm>
            <a:off x="311700" y="1173625"/>
            <a:ext cx="8520599" cy="3863399"/>
          </a:xfrm>
          <a:prstGeom prst="rect">
            <a:avLst/>
          </a:prstGeom>
          <a:noFill/>
          <a:ln>
            <a:noFill/>
          </a:ln>
        </p:spPr>
        <p:txBody>
          <a:bodyPr lIns="91425" tIns="91425" rIns="91425" bIns="91425" anchor="t" anchorCtr="0">
            <a:noAutofit/>
          </a:bodyPr>
          <a:lstStyle/>
          <a:p>
            <a:pPr marL="0" marR="0" lvl="0" indent="0" algn="l" rtl="0">
              <a:lnSpc>
                <a:spcPct val="140000"/>
              </a:lnSpc>
              <a:spcBef>
                <a:spcPts val="0"/>
              </a:spcBef>
              <a:spcAft>
                <a:spcPts val="0"/>
              </a:spcAft>
              <a:buClr>
                <a:schemeClr val="dk2"/>
              </a:buClr>
              <a:buSzPct val="25000"/>
              <a:buFont typeface="Proxima Nova"/>
              <a:buNone/>
            </a:pPr>
            <a:endParaRPr sz="1400">
              <a:solidFill>
                <a:srgbClr val="000000"/>
              </a:solidFill>
              <a:highlight>
                <a:srgbClr val="FFFFFF"/>
              </a:highlight>
              <a:latin typeface="Open Sans"/>
              <a:ea typeface="Open Sans"/>
              <a:cs typeface="Open Sans"/>
              <a:sym typeface="Open Sans"/>
            </a:endParaRPr>
          </a:p>
          <a:p>
            <a:pPr marL="0" marR="0" lvl="0" indent="0" algn="l" rtl="0">
              <a:lnSpc>
                <a:spcPct val="140000"/>
              </a:lnSpc>
              <a:spcBef>
                <a:spcPts val="0"/>
              </a:spcBef>
              <a:spcAft>
                <a:spcPts val="0"/>
              </a:spcAft>
              <a:buClr>
                <a:schemeClr val="dk2"/>
              </a:buClr>
              <a:buSzPct val="25000"/>
              <a:buFont typeface="Proxima Nova"/>
              <a:buNone/>
            </a:pPr>
            <a:r>
              <a:rPr lang="en" sz="1600" b="0" i="0" u="none" strike="noStrike" cap="none">
                <a:solidFill>
                  <a:srgbClr val="000000"/>
                </a:solidFill>
                <a:highlight>
                  <a:srgbClr val="FFFFFF"/>
                </a:highlight>
                <a:latin typeface="Open Sans"/>
                <a:ea typeface="Open Sans"/>
                <a:cs typeface="Open Sans"/>
                <a:sym typeface="Open Sans"/>
              </a:rPr>
              <a:t>The Older Americans Act (OAA), originally enacted in 1965, </a:t>
            </a:r>
            <a:r>
              <a:rPr lang="en" sz="1600">
                <a:solidFill>
                  <a:srgbClr val="000000"/>
                </a:solidFill>
                <a:highlight>
                  <a:srgbClr val="FFFFFF"/>
                </a:highlight>
                <a:latin typeface="Open Sans"/>
                <a:ea typeface="Open Sans"/>
                <a:cs typeface="Open Sans"/>
                <a:sym typeface="Open Sans"/>
              </a:rPr>
              <a:t>to</a:t>
            </a:r>
            <a:r>
              <a:rPr lang="en" sz="1600" b="0" i="0" u="none" strike="noStrike" cap="none">
                <a:solidFill>
                  <a:srgbClr val="000000"/>
                </a:solidFill>
                <a:highlight>
                  <a:srgbClr val="FFFFFF"/>
                </a:highlight>
                <a:latin typeface="Open Sans"/>
                <a:ea typeface="Open Sans"/>
                <a:cs typeface="Open Sans"/>
                <a:sym typeface="Open Sans"/>
              </a:rPr>
              <a:t> </a:t>
            </a:r>
            <a:r>
              <a:rPr lang="en" sz="1600" b="1" i="0" u="none" strike="noStrike" cap="none">
                <a:solidFill>
                  <a:srgbClr val="000000"/>
                </a:solidFill>
                <a:highlight>
                  <a:srgbClr val="FFFFFF"/>
                </a:highlight>
                <a:latin typeface="Open Sans"/>
                <a:ea typeface="Open Sans"/>
                <a:cs typeface="Open Sans"/>
                <a:sym typeface="Open Sans"/>
              </a:rPr>
              <a:t>help seniors stay as independent as possible in their homes and communities</a:t>
            </a:r>
            <a:r>
              <a:rPr lang="en" sz="1600" b="0" i="0" u="none" strike="noStrike" cap="none">
                <a:solidFill>
                  <a:srgbClr val="000000"/>
                </a:solidFill>
                <a:highlight>
                  <a:srgbClr val="FFFFFF"/>
                </a:highlight>
                <a:latin typeface="Open Sans"/>
                <a:ea typeface="Open Sans"/>
                <a:cs typeface="Open Sans"/>
                <a:sym typeface="Open Sans"/>
              </a:rPr>
              <a:t>. In addition, OAA services help seniors </a:t>
            </a:r>
            <a:r>
              <a:rPr lang="en" sz="1600" b="0" i="0" u="sng" strike="noStrike" cap="none">
                <a:solidFill>
                  <a:srgbClr val="000000"/>
                </a:solidFill>
                <a:highlight>
                  <a:srgbClr val="FFFFFF"/>
                </a:highlight>
                <a:latin typeface="Open Sans"/>
                <a:ea typeface="Open Sans"/>
                <a:cs typeface="Open Sans"/>
                <a:sym typeface="Open Sans"/>
              </a:rPr>
              <a:t>avoid hospitalization and nursing home care</a:t>
            </a:r>
            <a:r>
              <a:rPr lang="en" sz="1600" b="0" i="0" u="none" strike="noStrike" cap="none">
                <a:solidFill>
                  <a:srgbClr val="000000"/>
                </a:solidFill>
                <a:highlight>
                  <a:srgbClr val="FFFFFF"/>
                </a:highlight>
                <a:latin typeface="Open Sans"/>
                <a:ea typeface="Open Sans"/>
                <a:cs typeface="Open Sans"/>
                <a:sym typeface="Open Sans"/>
              </a:rPr>
              <a:t> and, as a result, save federal and state funds that otherwise would be spent on such care. </a:t>
            </a:r>
          </a:p>
          <a:p>
            <a:pPr marL="0" marR="0" lvl="0" indent="0" algn="l" rtl="0">
              <a:lnSpc>
                <a:spcPct val="140000"/>
              </a:lnSpc>
              <a:spcBef>
                <a:spcPts val="0"/>
              </a:spcBef>
              <a:spcAft>
                <a:spcPts val="0"/>
              </a:spcAft>
              <a:buClr>
                <a:schemeClr val="dk2"/>
              </a:buClr>
              <a:buSzPct val="25000"/>
              <a:buFont typeface="Proxima Nova"/>
              <a:buNone/>
            </a:pPr>
            <a:endParaRPr sz="1600">
              <a:solidFill>
                <a:srgbClr val="000000"/>
              </a:solidFill>
              <a:highlight>
                <a:srgbClr val="FFFFFF"/>
              </a:highlight>
              <a:latin typeface="Open Sans"/>
              <a:ea typeface="Open Sans"/>
              <a:cs typeface="Open Sans"/>
              <a:sym typeface="Open Sans"/>
            </a:endParaRPr>
          </a:p>
          <a:p>
            <a:pPr marL="0" marR="0" lvl="0" indent="0" algn="l" rtl="0">
              <a:lnSpc>
                <a:spcPct val="140000"/>
              </a:lnSpc>
              <a:spcBef>
                <a:spcPts val="0"/>
              </a:spcBef>
              <a:spcAft>
                <a:spcPts val="0"/>
              </a:spcAft>
              <a:buClr>
                <a:schemeClr val="dk2"/>
              </a:buClr>
              <a:buSzPct val="25000"/>
              <a:buFont typeface="Proxima Nova"/>
              <a:buNone/>
            </a:pPr>
            <a:r>
              <a:rPr lang="en" sz="1600" b="0" i="0" u="none" strike="noStrike" cap="none">
                <a:solidFill>
                  <a:srgbClr val="000000"/>
                </a:solidFill>
                <a:highlight>
                  <a:srgbClr val="FFFFFF"/>
                </a:highlight>
                <a:latin typeface="Open Sans"/>
                <a:ea typeface="Open Sans"/>
                <a:cs typeface="Open Sans"/>
                <a:sym typeface="Open Sans"/>
              </a:rPr>
              <a:t>OAA was reauthorized in 2016 for the </a:t>
            </a:r>
            <a:r>
              <a:rPr lang="en" sz="1600" b="1" i="0" u="none" strike="noStrike" cap="none">
                <a:solidFill>
                  <a:srgbClr val="000000"/>
                </a:solidFill>
                <a:highlight>
                  <a:srgbClr val="FFFFFF"/>
                </a:highlight>
                <a:latin typeface="Open Sans"/>
                <a:ea typeface="Open Sans"/>
                <a:cs typeface="Open Sans"/>
                <a:sym typeface="Open Sans"/>
              </a:rPr>
              <a:t>2017-2019</a:t>
            </a:r>
            <a:r>
              <a:rPr lang="en" sz="1600" b="0" i="0" u="none" strike="noStrike" cap="none">
                <a:solidFill>
                  <a:srgbClr val="000000"/>
                </a:solidFill>
                <a:highlight>
                  <a:srgbClr val="FFFFFF"/>
                </a:highlight>
                <a:latin typeface="Open Sans"/>
                <a:ea typeface="Open Sans"/>
                <a:cs typeface="Open Sans"/>
                <a:sym typeface="Open Sans"/>
              </a:rPr>
              <a:t> biennium. It includes provisions that aim to protect vulnerable elders by strengthening the Long-Term Care Ombudsman program and elder abuse screening and prevention efforts.</a:t>
            </a:r>
          </a:p>
          <a:p>
            <a:pPr marL="0" marR="0" lvl="0" indent="0" algn="l" rtl="0">
              <a:lnSpc>
                <a:spcPct val="140000"/>
              </a:lnSpc>
              <a:spcBef>
                <a:spcPts val="0"/>
              </a:spcBef>
              <a:spcAft>
                <a:spcPts val="0"/>
              </a:spcAft>
              <a:buClr>
                <a:schemeClr val="dk2"/>
              </a:buClr>
              <a:buSzPct val="25000"/>
              <a:buFont typeface="Proxima Nova"/>
              <a:buNone/>
            </a:pPr>
            <a:endParaRPr sz="1400" b="0" i="0" u="none" strike="noStrike" cap="none">
              <a:solidFill>
                <a:srgbClr val="000000"/>
              </a:solidFill>
              <a:highlight>
                <a:srgbClr val="FFFFFF"/>
              </a:highlight>
              <a:latin typeface="Open Sans"/>
              <a:ea typeface="Open Sans"/>
              <a:cs typeface="Open Sans"/>
              <a:sym typeface="Open Sans"/>
            </a:endParaRPr>
          </a:p>
          <a:p>
            <a:pPr marL="0" marR="0" lvl="0" indent="0" algn="l" rtl="0">
              <a:lnSpc>
                <a:spcPct val="115000"/>
              </a:lnSpc>
              <a:spcBef>
                <a:spcPts val="0"/>
              </a:spcBef>
              <a:spcAft>
                <a:spcPts val="0"/>
              </a:spcAft>
              <a:buClr>
                <a:schemeClr val="dk2"/>
              </a:buClr>
              <a:buSzPct val="25000"/>
              <a:buFont typeface="Proxima Nova"/>
              <a:buNone/>
            </a:pPr>
            <a:endParaRPr sz="1400" b="0" i="0" u="none" strike="noStrike" cap="none">
              <a:solidFill>
                <a:schemeClr val="dk2"/>
              </a:solidFill>
              <a:latin typeface="Open Sans"/>
              <a:ea typeface="Open Sans"/>
              <a:cs typeface="Open Sans"/>
              <a:sym typeface="Open Sans"/>
            </a:endParaRPr>
          </a:p>
        </p:txBody>
      </p:sp>
      <p:pic>
        <p:nvPicPr>
          <p:cNvPr id="133" name="Shape 133"/>
          <p:cNvPicPr preferRelativeResize="0"/>
          <p:nvPr/>
        </p:nvPicPr>
        <p:blipFill rotWithShape="1">
          <a:blip r:embed="rId3">
            <a:alphaModFix/>
          </a:blip>
          <a:srcRect/>
          <a:stretch/>
        </p:blipFill>
        <p:spPr>
          <a:xfrm>
            <a:off x="7338168" y="329118"/>
            <a:ext cx="1494123" cy="844500"/>
          </a:xfrm>
          <a:prstGeom prst="rect">
            <a:avLst/>
          </a:prstGeom>
          <a:noFill/>
          <a:ln>
            <a:no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Content Placeholder 2"/>
          <p:cNvSpPr>
            <a:spLocks noGrp="1"/>
          </p:cNvSpPr>
          <p:nvPr>
            <p:ph idx="1"/>
          </p:nvPr>
        </p:nvSpPr>
        <p:spPr/>
        <p:txBody>
          <a:bodyPr/>
          <a:lstStyle/>
          <a:p>
            <a:pPr algn="ctr" eaLnBrk="1" hangingPunct="1">
              <a:buFont typeface="Arial" charset="0"/>
              <a:buNone/>
            </a:pPr>
            <a:r>
              <a:rPr lang="en-US" dirty="0" smtClean="0">
                <a:latin typeface="Comic Sans MS" pitchFamily="66" charset="0"/>
              </a:rPr>
              <a:t/>
            </a:r>
            <a:br>
              <a:rPr lang="en-US" dirty="0" smtClean="0">
                <a:latin typeface="Comic Sans MS" pitchFamily="66" charset="0"/>
              </a:rPr>
            </a:br>
            <a:r>
              <a:rPr lang="en-US" dirty="0" smtClean="0">
                <a:latin typeface="+mj-lt"/>
                <a:cs typeface="Arial" charset="0"/>
              </a:rPr>
              <a:t>Offering </a:t>
            </a:r>
            <a:r>
              <a:rPr lang="en-US" dirty="0" smtClean="0">
                <a:latin typeface="+mj-lt"/>
                <a:cs typeface="Arial" charset="0"/>
              </a:rPr>
              <a:t>the right amount and depth of assistance at the right time in order to support the person, and family, to make an informed decision.</a:t>
            </a:r>
          </a:p>
        </p:txBody>
      </p:sp>
      <p:sp>
        <p:nvSpPr>
          <p:cNvPr id="151554" name="Slide Number Placeholder 3"/>
          <p:cNvSpPr>
            <a:spLocks noGrp="1"/>
          </p:cNvSpPr>
          <p:nvPr>
            <p:ph type="sldNum" sz="quarter" idx="12"/>
          </p:nvPr>
        </p:nvSpPr>
        <p:spPr bwMode="auto">
          <a:noFill/>
          <a:ln>
            <a:miter lim="800000"/>
            <a:headEnd/>
            <a:tailEnd/>
          </a:ln>
        </p:spPr>
        <p:txBody>
          <a:bodyPr wrap="square" lIns="68580" tIns="34290" rIns="68580" bIns="34290" numCol="1" anchor="ctr" anchorCtr="0" compatLnSpc="1">
            <a:prstTxWarp prst="textNoShape">
              <a:avLst/>
            </a:prstTxWarp>
            <a:noAutofit/>
          </a:bodyPr>
          <a:lstStyle/>
          <a:p>
            <a:fld id="{A092BCD9-0A01-4B5E-BCEB-5E7CC22EA7F8}" type="slidenum">
              <a:rPr lang="en-US" smtClean="0">
                <a:solidFill>
                  <a:schemeClr val="tx1"/>
                </a:solidFill>
              </a:rPr>
              <a:pPr/>
              <a:t>40</a:t>
            </a:fld>
            <a:endParaRPr lang="en-US" smtClean="0">
              <a:solidFill>
                <a:schemeClr val="tx1"/>
              </a:solidFill>
            </a:endParaRPr>
          </a:p>
        </p:txBody>
      </p:sp>
      <p:sp>
        <p:nvSpPr>
          <p:cNvPr id="2" name="Title 1"/>
          <p:cNvSpPr>
            <a:spLocks noGrp="1"/>
          </p:cNvSpPr>
          <p:nvPr>
            <p:ph type="title"/>
          </p:nvPr>
        </p:nvSpPr>
        <p:spPr>
          <a:xfrm>
            <a:off x="311700" y="445024"/>
            <a:ext cx="8520600" cy="1136125"/>
          </a:xfrm>
          <a:noFill/>
        </p:spPr>
        <p:txBody>
          <a:bodyPr>
            <a:normAutofit/>
          </a:bodyPr>
          <a:lstStyle/>
          <a:p>
            <a:pPr algn="ctr">
              <a:defRPr/>
            </a:pPr>
            <a:r>
              <a:rPr lang="en-US" dirty="0" smtClean="0"/>
              <a:t>ADRC Services:</a:t>
            </a:r>
            <a:endParaRPr lang="en-US" dirty="0"/>
          </a:p>
        </p:txBody>
      </p:sp>
      <p:pic>
        <p:nvPicPr>
          <p:cNvPr id="151556" name="Picture 3" descr="C:\Documents and Settings\susc\Local Settings\Temporary Internet Files\Content.IE5\HKMIDIQI\MC900305271[1].wmf"/>
          <p:cNvPicPr>
            <a:picLocks noChangeAspect="1" noChangeArrowheads="1"/>
          </p:cNvPicPr>
          <p:nvPr/>
        </p:nvPicPr>
        <p:blipFill>
          <a:blip r:embed="rId3"/>
          <a:srcRect/>
          <a:stretch>
            <a:fillRect/>
          </a:stretch>
        </p:blipFill>
        <p:spPr bwMode="auto">
          <a:xfrm>
            <a:off x="3486151" y="2571751"/>
            <a:ext cx="2707481" cy="1440656"/>
          </a:xfrm>
          <a:prstGeom prst="rect">
            <a:avLst/>
          </a:prstGeom>
          <a:noFill/>
          <a:ln w="9525">
            <a:noFill/>
            <a:miter lim="800000"/>
            <a:headEnd/>
            <a:tailEnd/>
          </a:ln>
        </p:spPr>
      </p:pic>
    </p:spTree>
    <p:extLst>
      <p:ext uri="{BB962C8B-B14F-4D97-AF65-F5344CB8AC3E}">
        <p14:creationId xmlns:p14="http://schemas.microsoft.com/office/powerpoint/2010/main" xmlns="" val="31737885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Shape 288"/>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Additional Tools</a:t>
            </a:r>
          </a:p>
        </p:txBody>
      </p:sp>
      <p:sp>
        <p:nvSpPr>
          <p:cNvPr id="289" name="Shape 289"/>
          <p:cNvSpPr txBox="1">
            <a:spLocks noGrp="1"/>
          </p:cNvSpPr>
          <p:nvPr>
            <p:ph type="body" idx="1"/>
          </p:nvPr>
        </p:nvSpPr>
        <p:spPr>
          <a:xfrm>
            <a:off x="311700" y="1574550"/>
            <a:ext cx="8520599" cy="34164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Proxima Nova"/>
              <a:buNone/>
            </a:pPr>
            <a:r>
              <a:rPr lang="en" sz="1800" b="1" i="0" u="none" strike="noStrike" cap="none" dirty="0">
                <a:solidFill>
                  <a:schemeClr val="dk2"/>
                </a:solidFill>
                <a:latin typeface="Proxima Nova"/>
                <a:ea typeface="Proxima Nova"/>
                <a:cs typeface="Proxima Nova"/>
                <a:sym typeface="Proxima Nova"/>
              </a:rPr>
              <a:t>ADRC of Oregon </a:t>
            </a:r>
            <a:r>
              <a:rPr lang="en" sz="1800" b="0" i="0" u="none" strike="noStrike" cap="none" dirty="0">
                <a:solidFill>
                  <a:schemeClr val="dk2"/>
                </a:solidFill>
                <a:latin typeface="Proxima Nova"/>
                <a:ea typeface="Proxima Nova"/>
                <a:cs typeface="Proxima Nova"/>
                <a:sym typeface="Proxima Nova"/>
              </a:rPr>
              <a:t>public website: </a:t>
            </a:r>
            <a:r>
              <a:rPr lang="en" sz="1800" b="0" i="0" u="sng" strike="noStrike" cap="none" dirty="0">
                <a:solidFill>
                  <a:schemeClr val="hlink"/>
                </a:solidFill>
                <a:latin typeface="Proxima Nova"/>
                <a:ea typeface="Proxima Nova"/>
                <a:cs typeface="Proxima Nova"/>
                <a:sym typeface="Proxima Nova"/>
                <a:hlinkClick r:id="rId3"/>
              </a:rPr>
              <a:t>www.adrcoforegon.org</a:t>
            </a:r>
          </a:p>
          <a:p>
            <a:pPr marL="0" marR="0" lvl="0" indent="0" algn="l" rtl="0">
              <a:lnSpc>
                <a:spcPct val="115000"/>
              </a:lnSpc>
              <a:spcBef>
                <a:spcPts val="1600"/>
              </a:spcBef>
              <a:spcAft>
                <a:spcPts val="0"/>
              </a:spcAft>
              <a:buClr>
                <a:schemeClr val="dk2"/>
              </a:buClr>
              <a:buSzPct val="25000"/>
              <a:buFont typeface="Proxima Nova"/>
              <a:buNone/>
            </a:pPr>
            <a:r>
              <a:rPr lang="en" sz="1800" b="1" i="0" u="none" strike="noStrike" cap="none" dirty="0">
                <a:solidFill>
                  <a:schemeClr val="dk2"/>
                </a:solidFill>
                <a:latin typeface="Proxima Nova"/>
                <a:ea typeface="Proxima Nova"/>
                <a:cs typeface="Proxima Nova"/>
                <a:sym typeface="Proxima Nova"/>
              </a:rPr>
              <a:t>NASUAD</a:t>
            </a:r>
            <a:r>
              <a:rPr lang="en" sz="1800" b="0" i="0" u="none" strike="noStrike" cap="none" dirty="0">
                <a:solidFill>
                  <a:schemeClr val="dk2"/>
                </a:solidFill>
                <a:latin typeface="Proxima Nova"/>
                <a:ea typeface="Proxima Nova"/>
                <a:cs typeface="Proxima Nova"/>
                <a:sym typeface="Proxima Nova"/>
              </a:rPr>
              <a:t> (National Association of States United for Aging and Disabilities) training:</a:t>
            </a:r>
            <a:br>
              <a:rPr lang="en" sz="1800" b="0" i="0" u="none" strike="noStrike" cap="none" dirty="0">
                <a:solidFill>
                  <a:schemeClr val="dk2"/>
                </a:solidFill>
                <a:latin typeface="Proxima Nova"/>
                <a:ea typeface="Proxima Nova"/>
                <a:cs typeface="Proxima Nova"/>
                <a:sym typeface="Proxima Nova"/>
              </a:rPr>
            </a:br>
            <a:r>
              <a:rPr lang="en" sz="1800" b="0" i="0" u="sng" strike="noStrike" cap="none" dirty="0">
                <a:solidFill>
                  <a:schemeClr val="hlink"/>
                </a:solidFill>
                <a:latin typeface="Proxima Nova"/>
                <a:ea typeface="Proxima Nova"/>
                <a:cs typeface="Proxima Nova"/>
                <a:sym typeface="Proxima Nova"/>
                <a:hlinkClick r:id="rId4"/>
              </a:rPr>
              <a:t>http://www.nasuad.org/initiatives/information-and-referralassistance/ira-training</a:t>
            </a:r>
          </a:p>
          <a:p>
            <a:pPr marL="0" marR="0" lvl="0" indent="0" algn="l" rtl="0">
              <a:lnSpc>
                <a:spcPct val="115000"/>
              </a:lnSpc>
              <a:spcBef>
                <a:spcPts val="1600"/>
              </a:spcBef>
              <a:spcAft>
                <a:spcPts val="0"/>
              </a:spcAft>
              <a:buClr>
                <a:schemeClr val="dk2"/>
              </a:buClr>
              <a:buSzPct val="25000"/>
              <a:buFont typeface="Proxima Nova"/>
              <a:buNone/>
            </a:pPr>
            <a:r>
              <a:rPr lang="en" sz="1800" b="1" i="0" u="none" strike="noStrike" cap="none" dirty="0">
                <a:solidFill>
                  <a:schemeClr val="dk2"/>
                </a:solidFill>
                <a:latin typeface="Proxima Nova"/>
                <a:ea typeface="Proxima Nova"/>
                <a:cs typeface="Proxima Nova"/>
                <a:sym typeface="Proxima Nova"/>
              </a:rPr>
              <a:t>No Wrong Door</a:t>
            </a:r>
            <a:r>
              <a:rPr lang="en" sz="1800" b="0" i="0" u="none" strike="noStrike" cap="none" dirty="0">
                <a:solidFill>
                  <a:schemeClr val="dk2"/>
                </a:solidFill>
                <a:latin typeface="Proxima Nova"/>
                <a:ea typeface="Proxima Nova"/>
                <a:cs typeface="Proxima Nova"/>
                <a:sym typeface="Proxima Nova"/>
              </a:rPr>
              <a:t> website by the ACL (Administration for Community Living), formerly the ADRC Technical Assistance Exchange: </a:t>
            </a:r>
            <a:r>
              <a:rPr lang="en" sz="1800" b="0" i="0" u="sng" strike="noStrike" cap="none" dirty="0">
                <a:solidFill>
                  <a:schemeClr val="hlink"/>
                </a:solidFill>
                <a:latin typeface="Proxima Nova"/>
                <a:ea typeface="Proxima Nova"/>
                <a:cs typeface="Proxima Nova"/>
                <a:sym typeface="Proxima Nova"/>
                <a:hlinkClick r:id="rId5"/>
              </a:rPr>
              <a:t>https://nwd.acl.gov/</a:t>
            </a:r>
          </a:p>
          <a:p>
            <a:pPr marL="0" marR="0" lvl="0" indent="0" algn="l" rtl="0">
              <a:lnSpc>
                <a:spcPct val="115000"/>
              </a:lnSpc>
              <a:spcBef>
                <a:spcPts val="1600"/>
              </a:spcBef>
              <a:spcAft>
                <a:spcPts val="0"/>
              </a:spcAft>
              <a:buClr>
                <a:schemeClr val="dk2"/>
              </a:buClr>
              <a:buSzPct val="25000"/>
              <a:buFont typeface="Proxima Nova"/>
              <a:buNone/>
            </a:pPr>
            <a:r>
              <a:rPr lang="en" sz="1800" b="0" i="0" u="none" strike="noStrike" cap="none" dirty="0">
                <a:solidFill>
                  <a:schemeClr val="dk2"/>
                </a:solidFill>
                <a:latin typeface="Proxima Nova"/>
                <a:ea typeface="Proxima Nova"/>
                <a:cs typeface="Proxima Nova"/>
                <a:sym typeface="Proxima Nova"/>
              </a:rPr>
              <a:t>Oregon </a:t>
            </a:r>
            <a:r>
              <a:rPr lang="en" sz="1800" b="1" i="0" u="none" strike="noStrike" cap="none" dirty="0">
                <a:solidFill>
                  <a:schemeClr val="dk2"/>
                </a:solidFill>
                <a:latin typeface="Proxima Nova"/>
                <a:ea typeface="Proxima Nova"/>
                <a:cs typeface="Proxima Nova"/>
                <a:sym typeface="Proxima Nova"/>
              </a:rPr>
              <a:t>State Unit on Aging</a:t>
            </a:r>
            <a:r>
              <a:rPr lang="en" sz="1800" b="0" i="0" u="none" strike="noStrike" cap="none" dirty="0">
                <a:solidFill>
                  <a:schemeClr val="dk2"/>
                </a:solidFill>
                <a:latin typeface="Proxima Nova"/>
                <a:ea typeface="Proxima Nova"/>
                <a:cs typeface="Proxima Nova"/>
                <a:sym typeface="Proxima Nova"/>
              </a:rPr>
              <a:t> website: </a:t>
            </a:r>
            <a:r>
              <a:rPr lang="en" sz="1800" b="0" i="0" u="sng" strike="noStrike" cap="none" dirty="0">
                <a:solidFill>
                  <a:schemeClr val="hlink"/>
                </a:solidFill>
                <a:latin typeface="Proxima Nova"/>
                <a:ea typeface="Proxima Nova"/>
                <a:cs typeface="Proxima Nova"/>
                <a:sym typeface="Proxima Nova"/>
                <a:hlinkClick r:id="rId6"/>
              </a:rPr>
              <a:t>https://www.oregon.gov/DHS/SENIORS-DISABILITIES/SUA/Pages/index.aspx</a:t>
            </a: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dirty="0">
              <a:solidFill>
                <a:schemeClr val="dk2"/>
              </a:solidFill>
              <a:latin typeface="Proxima Nova"/>
              <a:ea typeface="Proxima Nova"/>
              <a:cs typeface="Proxima Nova"/>
              <a:sym typeface="Proxima Nova"/>
            </a:endParaRP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dirty="0">
              <a:solidFill>
                <a:schemeClr val="dk2"/>
              </a:solidFill>
              <a:latin typeface="Proxima Nova"/>
              <a:ea typeface="Proxima Nova"/>
              <a:cs typeface="Proxima Nova"/>
              <a:sym typeface="Proxima Nova"/>
            </a:endParaRPr>
          </a:p>
        </p:txBody>
      </p:sp>
      <p:pic>
        <p:nvPicPr>
          <p:cNvPr id="290" name="Shape 290"/>
          <p:cNvPicPr preferRelativeResize="0"/>
          <p:nvPr/>
        </p:nvPicPr>
        <p:blipFill rotWithShape="1">
          <a:blip r:embed="rId7">
            <a:alphaModFix/>
          </a:blip>
          <a:srcRect/>
          <a:stretch/>
        </p:blipFill>
        <p:spPr>
          <a:xfrm>
            <a:off x="6293273" y="271350"/>
            <a:ext cx="2700623" cy="181355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Shape 200"/>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accent3"/>
              </a:buClr>
              <a:buSzPct val="25000"/>
              <a:buFont typeface="Alfa Slab One"/>
              <a:buNone/>
            </a:pPr>
            <a:r>
              <a:rPr lang="en" b="1" dirty="0" smtClean="0"/>
              <a:t>What is </a:t>
            </a:r>
            <a:r>
              <a:rPr lang="en" b="1" dirty="0"/>
              <a:t>the </a:t>
            </a:r>
            <a:r>
              <a:rPr lang="en" sz="3000" b="1" i="0" u="none" strike="noStrike" cap="none" dirty="0">
                <a:solidFill>
                  <a:schemeClr val="accent3"/>
                </a:solidFill>
                <a:latin typeface="Alfa Slab One"/>
                <a:ea typeface="Alfa Slab One"/>
                <a:cs typeface="Alfa Slab One"/>
                <a:sym typeface="Alfa Slab One"/>
              </a:rPr>
              <a:t>ADRC? </a:t>
            </a:r>
          </a:p>
        </p:txBody>
      </p:sp>
      <p:sp>
        <p:nvSpPr>
          <p:cNvPr id="201" name="Shape 201"/>
          <p:cNvSpPr txBox="1">
            <a:spLocks noGrp="1"/>
          </p:cNvSpPr>
          <p:nvPr>
            <p:ph type="body" idx="1"/>
          </p:nvPr>
        </p:nvSpPr>
        <p:spPr>
          <a:xfrm>
            <a:off x="304800" y="1123950"/>
            <a:ext cx="8520600" cy="3781200"/>
          </a:xfrm>
          <a:prstGeom prst="rect">
            <a:avLst/>
          </a:prstGeom>
          <a:noFill/>
          <a:ln>
            <a:noFill/>
          </a:ln>
        </p:spPr>
        <p:txBody>
          <a:bodyPr lIns="91425" tIns="91425" rIns="91425" bIns="91425" anchor="t" anchorCtr="0">
            <a:noAutofit/>
          </a:bodyPr>
          <a:lstStyle/>
          <a:p>
            <a:pPr marL="0" marR="0" lvl="0" indent="0" algn="ctr" rtl="0">
              <a:lnSpc>
                <a:spcPct val="115000"/>
              </a:lnSpc>
              <a:spcBef>
                <a:spcPts val="0"/>
              </a:spcBef>
              <a:spcAft>
                <a:spcPts val="0"/>
              </a:spcAft>
              <a:buClr>
                <a:schemeClr val="dk2"/>
              </a:buClr>
              <a:buSzPct val="25000"/>
              <a:buFont typeface="Proxima Nova"/>
              <a:buNone/>
            </a:pPr>
            <a:r>
              <a:rPr lang="en" dirty="0">
                <a:latin typeface="Open Sans"/>
                <a:ea typeface="Open Sans"/>
                <a:cs typeface="Open Sans"/>
                <a:sym typeface="Open Sans"/>
              </a:rPr>
              <a:t>The ADRC </a:t>
            </a:r>
            <a:r>
              <a:rPr lang="en" dirty="0" smtClean="0">
                <a:latin typeface="Open Sans"/>
                <a:ea typeface="Open Sans"/>
                <a:cs typeface="Open Sans"/>
                <a:sym typeface="Open Sans"/>
              </a:rPr>
              <a:t>is </a:t>
            </a:r>
            <a:r>
              <a:rPr lang="en" dirty="0">
                <a:latin typeface="Open Sans"/>
                <a:ea typeface="Open Sans"/>
                <a:cs typeface="Open Sans"/>
                <a:sym typeface="Open Sans"/>
              </a:rPr>
              <a:t>a philosophy for delivering services to the community in a collaborative partnership model with our core partners.</a:t>
            </a:r>
          </a:p>
        </p:txBody>
      </p:sp>
      <p:pic>
        <p:nvPicPr>
          <p:cNvPr id="202" name="Shape 202"/>
          <p:cNvPicPr preferRelativeResize="0"/>
          <p:nvPr/>
        </p:nvPicPr>
        <p:blipFill>
          <a:blip r:embed="rId3">
            <a:alphaModFix/>
          </a:blip>
          <a:stretch>
            <a:fillRect/>
          </a:stretch>
        </p:blipFill>
        <p:spPr>
          <a:xfrm>
            <a:off x="2209800" y="2266950"/>
            <a:ext cx="3743899" cy="2604099"/>
          </a:xfrm>
          <a:prstGeom prst="rect">
            <a:avLst/>
          </a:prstGeom>
          <a:noFill/>
          <a:ln>
            <a:noFill/>
          </a:ln>
        </p:spPr>
      </p:pic>
      <p:sp>
        <p:nvSpPr>
          <p:cNvPr id="203" name="Shape 203"/>
          <p:cNvSpPr txBox="1"/>
          <p:nvPr/>
        </p:nvSpPr>
        <p:spPr>
          <a:xfrm>
            <a:off x="973950" y="3522300"/>
            <a:ext cx="1314600" cy="466500"/>
          </a:xfrm>
          <a:prstGeom prst="rect">
            <a:avLst/>
          </a:prstGeom>
          <a:noFill/>
          <a:ln>
            <a:noFill/>
          </a:ln>
        </p:spPr>
        <p:txBody>
          <a:bodyPr lIns="91425" tIns="91425" rIns="91425" bIns="91425" anchor="t" anchorCtr="0">
            <a:noAutofit/>
          </a:bodyPr>
          <a:lstStyle/>
          <a:p>
            <a:pPr lvl="0">
              <a:spcBef>
                <a:spcPts val="0"/>
              </a:spcBef>
              <a:buNone/>
            </a:pPr>
            <a:r>
              <a:rPr lang="en"/>
              <a:t>Mental Health</a:t>
            </a:r>
          </a:p>
        </p:txBody>
      </p:sp>
      <p:sp>
        <p:nvSpPr>
          <p:cNvPr id="204" name="Shape 204"/>
          <p:cNvSpPr txBox="1"/>
          <p:nvPr/>
        </p:nvSpPr>
        <p:spPr>
          <a:xfrm>
            <a:off x="4419600" y="3486150"/>
            <a:ext cx="2289600" cy="308400"/>
          </a:xfrm>
          <a:prstGeom prst="rect">
            <a:avLst/>
          </a:prstGeom>
          <a:noFill/>
          <a:ln>
            <a:noFill/>
          </a:ln>
        </p:spPr>
        <p:txBody>
          <a:bodyPr lIns="91425" tIns="91425" rIns="91425" bIns="91425" anchor="t" anchorCtr="0">
            <a:noAutofit/>
          </a:bodyPr>
          <a:lstStyle/>
          <a:p>
            <a:pPr lvl="0">
              <a:spcBef>
                <a:spcPts val="0"/>
              </a:spcBef>
              <a:buNone/>
            </a:pPr>
            <a:r>
              <a:rPr lang="en" dirty="0"/>
              <a:t>Local Community Partners</a:t>
            </a:r>
          </a:p>
        </p:txBody>
      </p:sp>
      <p:sp>
        <p:nvSpPr>
          <p:cNvPr id="205" name="Shape 205"/>
          <p:cNvSpPr txBox="1"/>
          <p:nvPr/>
        </p:nvSpPr>
        <p:spPr>
          <a:xfrm>
            <a:off x="6248400" y="4171950"/>
            <a:ext cx="583200" cy="408300"/>
          </a:xfrm>
          <a:prstGeom prst="rect">
            <a:avLst/>
          </a:prstGeom>
          <a:noFill/>
          <a:ln>
            <a:noFill/>
          </a:ln>
        </p:spPr>
        <p:txBody>
          <a:bodyPr lIns="91425" tIns="91425" rIns="91425" bIns="91425" anchor="t" anchorCtr="0">
            <a:noAutofit/>
          </a:bodyPr>
          <a:lstStyle/>
          <a:p>
            <a:pPr lvl="0">
              <a:spcBef>
                <a:spcPts val="0"/>
              </a:spcBef>
              <a:buNone/>
            </a:pPr>
            <a:r>
              <a:rPr lang="en" dirty="0"/>
              <a:t>APD</a:t>
            </a:r>
          </a:p>
        </p:txBody>
      </p:sp>
      <p:sp>
        <p:nvSpPr>
          <p:cNvPr id="206" name="Shape 206"/>
          <p:cNvSpPr txBox="1"/>
          <p:nvPr/>
        </p:nvSpPr>
        <p:spPr>
          <a:xfrm>
            <a:off x="2743200" y="3486150"/>
            <a:ext cx="816300" cy="361500"/>
          </a:xfrm>
          <a:prstGeom prst="rect">
            <a:avLst/>
          </a:prstGeom>
          <a:noFill/>
          <a:ln>
            <a:noFill/>
          </a:ln>
        </p:spPr>
        <p:txBody>
          <a:bodyPr lIns="91425" tIns="91425" rIns="91425" bIns="91425" anchor="t" anchorCtr="0">
            <a:noAutofit/>
          </a:bodyPr>
          <a:lstStyle/>
          <a:p>
            <a:pPr lvl="0">
              <a:spcBef>
                <a:spcPts val="0"/>
              </a:spcBef>
              <a:buNone/>
            </a:pPr>
            <a:r>
              <a:rPr lang="en" dirty="0"/>
              <a:t>ID/DD</a:t>
            </a:r>
          </a:p>
        </p:txBody>
      </p:sp>
      <p:sp>
        <p:nvSpPr>
          <p:cNvPr id="207" name="Shape 207"/>
          <p:cNvSpPr txBox="1"/>
          <p:nvPr/>
        </p:nvSpPr>
        <p:spPr>
          <a:xfrm>
            <a:off x="1676400" y="4171950"/>
            <a:ext cx="2148600" cy="308400"/>
          </a:xfrm>
          <a:prstGeom prst="rect">
            <a:avLst/>
          </a:prstGeom>
          <a:noFill/>
          <a:ln>
            <a:noFill/>
          </a:ln>
        </p:spPr>
        <p:txBody>
          <a:bodyPr lIns="91425" tIns="91425" rIns="91425" bIns="91425" anchor="t" anchorCtr="0">
            <a:noAutofit/>
          </a:bodyPr>
          <a:lstStyle/>
          <a:p>
            <a:pPr lvl="0">
              <a:spcBef>
                <a:spcPts val="0"/>
              </a:spcBef>
              <a:buNone/>
            </a:pPr>
            <a:r>
              <a:rPr lang="en" dirty="0"/>
              <a:t>Veterans Administration</a:t>
            </a:r>
          </a:p>
        </p:txBody>
      </p:sp>
      <p:sp>
        <p:nvSpPr>
          <p:cNvPr id="208" name="Shape 208"/>
          <p:cNvSpPr txBox="1"/>
          <p:nvPr/>
        </p:nvSpPr>
        <p:spPr>
          <a:xfrm>
            <a:off x="4532750" y="4304650"/>
            <a:ext cx="765300" cy="361500"/>
          </a:xfrm>
          <a:prstGeom prst="rect">
            <a:avLst/>
          </a:prstGeom>
          <a:noFill/>
          <a:ln>
            <a:noFill/>
          </a:ln>
        </p:spPr>
        <p:txBody>
          <a:bodyPr lIns="91425" tIns="91425" rIns="91425" bIns="91425" anchor="t" anchorCtr="0">
            <a:noAutofit/>
          </a:bodyPr>
          <a:lstStyle/>
          <a:p>
            <a:pPr lvl="0">
              <a:spcBef>
                <a:spcPts val="0"/>
              </a:spcBef>
              <a:buNone/>
            </a:pPr>
            <a:r>
              <a:rPr lang="en"/>
              <a:t>CILS </a:t>
            </a:r>
          </a:p>
        </p:txBody>
      </p:sp>
      <p:sp>
        <p:nvSpPr>
          <p:cNvPr id="209" name="Shape 209"/>
          <p:cNvSpPr txBox="1"/>
          <p:nvPr/>
        </p:nvSpPr>
        <p:spPr>
          <a:xfrm>
            <a:off x="5486400" y="4019550"/>
            <a:ext cx="765300" cy="361500"/>
          </a:xfrm>
          <a:prstGeom prst="rect">
            <a:avLst/>
          </a:prstGeom>
          <a:noFill/>
          <a:ln>
            <a:noFill/>
          </a:ln>
        </p:spPr>
        <p:txBody>
          <a:bodyPr lIns="91425" tIns="91425" rIns="91425" bIns="91425" anchor="t" anchorCtr="0">
            <a:noAutofit/>
          </a:bodyPr>
          <a:lstStyle/>
          <a:p>
            <a:pPr lvl="0">
              <a:spcBef>
                <a:spcPts val="0"/>
              </a:spcBef>
              <a:buNone/>
            </a:pPr>
            <a:r>
              <a:rPr lang="en" dirty="0"/>
              <a:t>AAA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311700" y="535075"/>
            <a:ext cx="8520599" cy="102750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Oregon Association of Area Agencies on Aging and Disabilities</a:t>
            </a:r>
          </a:p>
        </p:txBody>
      </p:sp>
      <p:sp>
        <p:nvSpPr>
          <p:cNvPr id="146" name="Shape 146"/>
          <p:cNvSpPr txBox="1">
            <a:spLocks noGrp="1"/>
          </p:cNvSpPr>
          <p:nvPr>
            <p:ph type="body" idx="1"/>
          </p:nvPr>
        </p:nvSpPr>
        <p:spPr>
          <a:xfrm>
            <a:off x="311700" y="1737825"/>
            <a:ext cx="8520600" cy="3151200"/>
          </a:xfrm>
          <a:prstGeom prst="rect">
            <a:avLst/>
          </a:prstGeom>
          <a:noFill/>
          <a:ln>
            <a:noFill/>
          </a:ln>
        </p:spPr>
        <p:txBody>
          <a:bodyPr lIns="91425" tIns="91425" rIns="91425" bIns="91425" anchor="t" anchorCtr="0">
            <a:noAutofit/>
          </a:bodyPr>
          <a:lstStyle/>
          <a:p>
            <a:pPr lvl="0" rtl="0">
              <a:spcBef>
                <a:spcPts val="0"/>
              </a:spcBef>
              <a:spcAft>
                <a:spcPts val="0"/>
              </a:spcAft>
              <a:buClr>
                <a:schemeClr val="dk2"/>
              </a:buClr>
              <a:buSzPct val="25000"/>
              <a:buFont typeface="Proxima Nova"/>
              <a:buNone/>
            </a:pPr>
            <a:r>
              <a:rPr lang="en" dirty="0"/>
              <a:t>Area Agencies on Aging &amp; Disabilities provide long-term care services statewide Older Americans Act programs and Oregon Project Independence statewide. </a:t>
            </a:r>
          </a:p>
          <a:p>
            <a:pPr marL="0" marR="0" lvl="0" indent="0" algn="l" rtl="0">
              <a:lnSpc>
                <a:spcPct val="115000"/>
              </a:lnSpc>
              <a:spcBef>
                <a:spcPts val="0"/>
              </a:spcBef>
              <a:spcAft>
                <a:spcPts val="0"/>
              </a:spcAft>
              <a:buClr>
                <a:schemeClr val="dk2"/>
              </a:buClr>
              <a:buSzPct val="25000"/>
              <a:buFont typeface="Proxima Nova"/>
              <a:buNone/>
            </a:pPr>
            <a:r>
              <a:rPr lang="en" sz="1800" b="0" i="0" u="none" strike="noStrike" cap="none" dirty="0">
                <a:solidFill>
                  <a:schemeClr val="dk2"/>
                </a:solidFill>
                <a:latin typeface="Proxima Nova"/>
                <a:ea typeface="Proxima Nova"/>
                <a:cs typeface="Proxima Nova"/>
                <a:sym typeface="Proxima Nova"/>
              </a:rPr>
              <a:t>The Oregon Association of Area Agencies on Aging and Disabilities (O4AD) </a:t>
            </a:r>
            <a:r>
              <a:rPr lang="en" dirty="0"/>
              <a:t>is c</a:t>
            </a:r>
            <a:r>
              <a:rPr lang="en" sz="1800" b="0" i="0" u="none" strike="noStrike" cap="none" dirty="0">
                <a:solidFill>
                  <a:schemeClr val="dk2"/>
                </a:solidFill>
                <a:latin typeface="Proxima Nova"/>
                <a:ea typeface="Proxima Nova"/>
                <a:cs typeface="Proxima Nova"/>
                <a:sym typeface="Proxima Nova"/>
              </a:rPr>
              <a:t>omprised of </a:t>
            </a:r>
            <a:r>
              <a:rPr lang="en" dirty="0"/>
              <a:t>17 </a:t>
            </a:r>
            <a:r>
              <a:rPr lang="en" sz="1800" b="0" i="0" u="none" strike="noStrike" cap="none" dirty="0">
                <a:solidFill>
                  <a:schemeClr val="dk2"/>
                </a:solidFill>
                <a:latin typeface="Proxima Nova"/>
                <a:ea typeface="Proxima Nova"/>
                <a:cs typeface="Proxima Nova"/>
                <a:sym typeface="Proxima Nova"/>
              </a:rPr>
              <a:t>Area Agencies on Aging located throughout all of Oregon, </a:t>
            </a:r>
            <a:r>
              <a:rPr lang="en" dirty="0"/>
              <a:t>and</a:t>
            </a:r>
            <a:r>
              <a:rPr lang="en" sz="1800" b="0" i="0" u="none" strike="noStrike" cap="none" dirty="0">
                <a:solidFill>
                  <a:schemeClr val="dk2"/>
                </a:solidFill>
                <a:latin typeface="Proxima Nova"/>
                <a:ea typeface="Proxima Nova"/>
                <a:cs typeface="Proxima Nova"/>
                <a:sym typeface="Proxima Nova"/>
              </a:rPr>
              <a:t> advocates to protect the independence, dignity, choice and safety of Oregon’s seniors and people with disabilities. </a:t>
            </a:r>
          </a:p>
          <a:p>
            <a:pPr marL="0" marR="0" lvl="0" indent="0" algn="l" rtl="0">
              <a:lnSpc>
                <a:spcPct val="115000"/>
              </a:lnSpc>
              <a:spcBef>
                <a:spcPts val="0"/>
              </a:spcBef>
              <a:spcAft>
                <a:spcPts val="0"/>
              </a:spcAft>
              <a:buClr>
                <a:schemeClr val="dk2"/>
              </a:buClr>
              <a:buSzPct val="25000"/>
              <a:buFont typeface="Proxima Nova"/>
              <a:buNone/>
            </a:pPr>
            <a:r>
              <a:rPr lang="en" dirty="0"/>
              <a:t>Area Agencies on Aging provide core services including </a:t>
            </a:r>
            <a:r>
              <a:rPr lang="en" b="1" dirty="0"/>
              <a:t>Information &amp; Referral</a:t>
            </a:r>
            <a:r>
              <a:rPr lang="en" dirty="0"/>
              <a:t>, </a:t>
            </a:r>
            <a:r>
              <a:rPr lang="en" b="1" dirty="0"/>
              <a:t>Case Management</a:t>
            </a:r>
            <a:r>
              <a:rPr lang="en" dirty="0"/>
              <a:t>, </a:t>
            </a:r>
            <a:r>
              <a:rPr lang="en" b="1" dirty="0"/>
              <a:t>Preventative Health and Nutrition Services</a:t>
            </a:r>
            <a:r>
              <a:rPr lang="en" dirty="0"/>
              <a:t>, and </a:t>
            </a:r>
            <a:r>
              <a:rPr lang="en" b="1" dirty="0"/>
              <a:t>Family Caregiver Support</a:t>
            </a:r>
            <a:r>
              <a:rPr lang="en" dirty="0"/>
              <a:t>.</a:t>
            </a: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dirty="0">
              <a:solidFill>
                <a:schemeClr val="dk2"/>
              </a:solidFill>
              <a:latin typeface="Proxima Nova"/>
              <a:ea typeface="Proxima Nova"/>
              <a:cs typeface="Proxima Nova"/>
              <a:sym typeface="Proxima Nova"/>
            </a:endParaRPr>
          </a:p>
        </p:txBody>
      </p:sp>
      <p:pic>
        <p:nvPicPr>
          <p:cNvPr id="147" name="Shape 147"/>
          <p:cNvPicPr preferRelativeResize="0"/>
          <p:nvPr/>
        </p:nvPicPr>
        <p:blipFill rotWithShape="1">
          <a:blip r:embed="rId3">
            <a:alphaModFix/>
          </a:blip>
          <a:srcRect/>
          <a:stretch/>
        </p:blipFill>
        <p:spPr>
          <a:xfrm>
            <a:off x="3890750" y="0"/>
            <a:ext cx="1161674" cy="58085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p:nvPr/>
        </p:nvSpPr>
        <p:spPr>
          <a:xfrm>
            <a:off x="5943025" y="173600"/>
            <a:ext cx="3072000" cy="4863299"/>
          </a:xfrm>
          <a:prstGeom prst="rect">
            <a:avLst/>
          </a:prstGeom>
          <a:noFill/>
          <a:ln>
            <a:noFill/>
          </a:ln>
        </p:spPr>
        <p:txBody>
          <a:bodyPr lIns="91425" tIns="91425" rIns="91425" bIns="91425" anchor="t" anchorCtr="0">
            <a:noAutofit/>
          </a:bodyPr>
          <a:lstStyle/>
          <a:p>
            <a:pPr marL="457200" marR="0" lvl="0" indent="-304800" algn="l" rtl="0">
              <a:lnSpc>
                <a:spcPct val="100000"/>
              </a:lnSpc>
              <a:spcBef>
                <a:spcPts val="0"/>
              </a:spcBef>
              <a:spcAft>
                <a:spcPts val="0"/>
              </a:spcAft>
              <a:buClr>
                <a:srgbClr val="000000"/>
              </a:buClr>
              <a:buSzPct val="100000"/>
              <a:buFont typeface="Arial"/>
              <a:buAutoNum type="arabicPeriod"/>
            </a:pPr>
            <a:r>
              <a:rPr lang="en" sz="1200" b="1" i="0" u="none" strike="noStrike" cap="none">
                <a:solidFill>
                  <a:srgbClr val="000000"/>
                </a:solidFill>
                <a:latin typeface="Arial"/>
                <a:ea typeface="Arial"/>
                <a:cs typeface="Arial"/>
                <a:sym typeface="Arial"/>
              </a:rPr>
              <a:t>Northwest Senior &amp; Disability Svcs</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2.	Columbia Cty Community Action</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2.	Clackamas County SS</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2.     Multnomah County ADVSD</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2.     Washington County DAVS</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4.     Oregon Cascades West COG</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5.     Lane Council of Governments</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6.     Douglas County SDS</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7.     South Coast Business Employment Corp.</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8.     Rogue Valley COG</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9.     Mid-Columbia COG</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10.    Council on Aging of Central Oregon</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11.    Klamath and Lake Counties COG</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12.    Community Action Program of Eastern Oregon</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13.    Community Connection of Northeast Oregon</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14.    Harney County Senior &amp; Community Service</a:t>
            </a:r>
          </a:p>
          <a:p>
            <a:pPr marL="0" marR="0" lvl="0" indent="0" algn="l" rtl="0">
              <a:lnSpc>
                <a:spcPct val="100000"/>
              </a:lnSpc>
              <a:spcBef>
                <a:spcPts val="0"/>
              </a:spcBef>
              <a:spcAft>
                <a:spcPts val="0"/>
              </a:spcAft>
              <a:buClr>
                <a:srgbClr val="000000"/>
              </a:buClr>
              <a:buSzPct val="25000"/>
              <a:buFont typeface="Arial"/>
              <a:buNone/>
            </a:pPr>
            <a:r>
              <a:rPr lang="en" sz="1200" b="1" i="0" u="none" strike="noStrike" cap="none">
                <a:solidFill>
                  <a:srgbClr val="000000"/>
                </a:solidFill>
                <a:latin typeface="Arial"/>
                <a:ea typeface="Arial"/>
                <a:cs typeface="Arial"/>
                <a:sym typeface="Arial"/>
              </a:rPr>
              <a:t>  15.    Malheur COG</a:t>
            </a:r>
          </a:p>
        </p:txBody>
      </p:sp>
      <p:pic>
        <p:nvPicPr>
          <p:cNvPr id="153" name="Shape 153"/>
          <p:cNvPicPr preferRelativeResize="0"/>
          <p:nvPr/>
        </p:nvPicPr>
        <p:blipFill rotWithShape="1">
          <a:blip r:embed="rId3">
            <a:alphaModFix/>
          </a:blip>
          <a:srcRect/>
          <a:stretch/>
        </p:blipFill>
        <p:spPr>
          <a:xfrm>
            <a:off x="0" y="0"/>
            <a:ext cx="6012949" cy="4596599"/>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Centers for Independent Living</a:t>
            </a:r>
          </a:p>
        </p:txBody>
      </p:sp>
      <p:sp>
        <p:nvSpPr>
          <p:cNvPr id="159" name="Shape 159"/>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Proxima Nova"/>
              <a:buNone/>
            </a:pPr>
            <a:r>
              <a:rPr lang="en" sz="1800" b="0" i="0" u="none" strike="noStrike" cap="none" dirty="0">
                <a:solidFill>
                  <a:schemeClr val="dk2"/>
                </a:solidFill>
                <a:latin typeface="Proxima Nova"/>
                <a:ea typeface="Proxima Nova"/>
                <a:cs typeface="Proxima Nova"/>
                <a:sym typeface="Proxima Nova"/>
              </a:rPr>
              <a:t>Inspired by the Civil Rights Movement, and created by the Federal Rehabilitation Act, Independent Living Centers grew out of a movement on the part of people with disabilities to take responsibility for their own lives and make choices on issues affecting every aspect.</a:t>
            </a:r>
          </a:p>
          <a:p>
            <a:pPr marL="0" marR="0" lvl="0" indent="0" algn="l" rtl="0">
              <a:lnSpc>
                <a:spcPct val="115000"/>
              </a:lnSpc>
              <a:spcBef>
                <a:spcPts val="1600"/>
              </a:spcBef>
              <a:spcAft>
                <a:spcPts val="0"/>
              </a:spcAft>
              <a:buClr>
                <a:schemeClr val="dk2"/>
              </a:buClr>
              <a:buSzPct val="25000"/>
              <a:buFont typeface="Proxima Nova"/>
              <a:buNone/>
            </a:pPr>
            <a:r>
              <a:rPr lang="en" sz="1800" b="0" i="0" u="none" strike="noStrike" cap="none" dirty="0">
                <a:solidFill>
                  <a:schemeClr val="dk2"/>
                </a:solidFill>
                <a:latin typeface="Proxima Nova"/>
                <a:ea typeface="Proxima Nova"/>
                <a:cs typeface="Proxima Nova"/>
                <a:sym typeface="Proxima Nova"/>
              </a:rPr>
              <a:t>Oregon CILs are community based, consumer directed, not for profit organizations.  Independent Living Centers are nonresidential organizations serving individuals of any age with any disabilities in Oregon. Unique in the world of human services, CILs are governed and operated by board and staff composed of a majority of people with disabilities. All CILs provide four core services, which are similar to AAA core services and include:</a:t>
            </a: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dirty="0">
              <a:solidFill>
                <a:schemeClr val="dk2"/>
              </a:solidFill>
              <a:latin typeface="Proxima Nova"/>
              <a:ea typeface="Proxima Nova"/>
              <a:cs typeface="Proxima Nova"/>
              <a:sym typeface="Proxima Nova"/>
            </a:endParaRP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dirty="0">
              <a:solidFill>
                <a:schemeClr val="dk2"/>
              </a:solidFill>
              <a:latin typeface="Proxima Nova"/>
              <a:ea typeface="Proxima Nova"/>
              <a:cs typeface="Proxima Nova"/>
              <a:sym typeface="Proxima Nova"/>
            </a:endParaRPr>
          </a:p>
          <a:p>
            <a:pPr marL="0" marR="0" lvl="0" indent="0" algn="l" rtl="0">
              <a:lnSpc>
                <a:spcPct val="115000"/>
              </a:lnSpc>
              <a:spcBef>
                <a:spcPts val="1600"/>
              </a:spcBef>
              <a:spcAft>
                <a:spcPts val="0"/>
              </a:spcAft>
              <a:buClr>
                <a:schemeClr val="dk2"/>
              </a:buClr>
              <a:buSzPct val="25000"/>
              <a:buFont typeface="Proxima Nova"/>
              <a:buNone/>
            </a:pPr>
            <a:endParaRPr sz="1800" b="0" i="0" u="none" strike="noStrike" cap="none" dirty="0">
              <a:solidFill>
                <a:schemeClr val="dk2"/>
              </a:solidFill>
              <a:latin typeface="Proxima Nova"/>
              <a:ea typeface="Proxima Nova"/>
              <a:cs typeface="Proxima Nova"/>
              <a:sym typeface="Proxima Nov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accent3"/>
              </a:buClr>
              <a:buSzPct val="25000"/>
              <a:buFont typeface="Alfa Slab One"/>
              <a:buNone/>
            </a:pPr>
            <a:r>
              <a:rPr lang="en" sz="3000" b="1" i="0" u="none" strike="noStrike" cap="none" dirty="0">
                <a:solidFill>
                  <a:schemeClr val="accent3"/>
                </a:solidFill>
                <a:latin typeface="Alfa Slab One"/>
                <a:ea typeface="Alfa Slab One"/>
                <a:cs typeface="Alfa Slab One"/>
                <a:sym typeface="Alfa Slab One"/>
              </a:rPr>
              <a:t>Centers for Independent Living, cont’d...</a:t>
            </a:r>
          </a:p>
        </p:txBody>
      </p:sp>
      <p:sp>
        <p:nvSpPr>
          <p:cNvPr id="165" name="Shape 165"/>
          <p:cNvSpPr txBox="1">
            <a:spLocks noGrp="1"/>
          </p:cNvSpPr>
          <p:nvPr>
            <p:ph type="body" idx="1"/>
          </p:nvPr>
        </p:nvSpPr>
        <p:spPr>
          <a:xfrm>
            <a:off x="311700" y="1017725"/>
            <a:ext cx="8520599" cy="41259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Proxima Nova"/>
              <a:buNone/>
            </a:pPr>
            <a:r>
              <a:rPr lang="en" sz="1800" b="1" i="0" u="none" strike="noStrike" cap="none" dirty="0">
                <a:solidFill>
                  <a:schemeClr val="dk2"/>
                </a:solidFill>
                <a:latin typeface="Proxima Nova"/>
                <a:ea typeface="Proxima Nova"/>
                <a:cs typeface="Proxima Nova"/>
                <a:sym typeface="Proxima Nova"/>
              </a:rPr>
              <a:t>Information and Referral</a:t>
            </a:r>
            <a:r>
              <a:rPr lang="en" sz="1800" b="0" i="0" u="none" strike="noStrike" cap="none" dirty="0">
                <a:solidFill>
                  <a:schemeClr val="dk2"/>
                </a:solidFill>
                <a:latin typeface="Proxima Nova"/>
                <a:ea typeface="Proxima Nova"/>
                <a:cs typeface="Proxima Nova"/>
                <a:sym typeface="Proxima Nova"/>
              </a:rPr>
              <a:t> – one-stop shopping for information related to disability or services for individuals with disabilities, families, employers, and the community.</a:t>
            </a:r>
          </a:p>
          <a:p>
            <a:pPr marL="0" marR="0" lvl="0" indent="0" algn="l" rtl="0">
              <a:lnSpc>
                <a:spcPct val="115000"/>
              </a:lnSpc>
              <a:spcBef>
                <a:spcPts val="1600"/>
              </a:spcBef>
              <a:spcAft>
                <a:spcPts val="0"/>
              </a:spcAft>
              <a:buClr>
                <a:schemeClr val="dk2"/>
              </a:buClr>
              <a:buSzPct val="25000"/>
              <a:buFont typeface="Proxima Nova"/>
              <a:buNone/>
            </a:pPr>
            <a:r>
              <a:rPr lang="en" sz="1800" b="1" i="0" u="none" strike="noStrike" cap="none" dirty="0">
                <a:solidFill>
                  <a:schemeClr val="dk2"/>
                </a:solidFill>
                <a:latin typeface="Proxima Nova"/>
                <a:ea typeface="Proxima Nova"/>
                <a:cs typeface="Proxima Nova"/>
                <a:sym typeface="Proxima Nova"/>
              </a:rPr>
              <a:t>Peer Support</a:t>
            </a:r>
            <a:r>
              <a:rPr lang="en" sz="1800" b="0" i="0" u="none" strike="noStrike" cap="none" dirty="0">
                <a:solidFill>
                  <a:schemeClr val="dk2"/>
                </a:solidFill>
                <a:latin typeface="Proxima Nova"/>
                <a:ea typeface="Proxima Nova"/>
                <a:cs typeface="Proxima Nova"/>
                <a:sym typeface="Proxima Nova"/>
              </a:rPr>
              <a:t> – staff and trained volunteers provide support, encouragement and guidance for individuals with disabilities.</a:t>
            </a:r>
          </a:p>
          <a:p>
            <a:pPr marL="0" marR="0" lvl="0" indent="0" algn="l" rtl="0">
              <a:lnSpc>
                <a:spcPct val="115000"/>
              </a:lnSpc>
              <a:spcBef>
                <a:spcPts val="1600"/>
              </a:spcBef>
              <a:spcAft>
                <a:spcPts val="0"/>
              </a:spcAft>
              <a:buClr>
                <a:schemeClr val="dk2"/>
              </a:buClr>
              <a:buSzPct val="25000"/>
              <a:buFont typeface="Proxima Nova"/>
              <a:buNone/>
            </a:pPr>
            <a:r>
              <a:rPr lang="en" sz="1800" b="1" i="0" u="none" strike="noStrike" cap="none" dirty="0">
                <a:solidFill>
                  <a:schemeClr val="dk2"/>
                </a:solidFill>
                <a:latin typeface="Proxima Nova"/>
                <a:ea typeface="Proxima Nova"/>
                <a:cs typeface="Proxima Nova"/>
                <a:sym typeface="Proxima Nova"/>
              </a:rPr>
              <a:t>Independent Living Skills Training </a:t>
            </a:r>
            <a:r>
              <a:rPr lang="en" sz="1800" b="0" i="0" u="none" strike="noStrike" cap="none" dirty="0">
                <a:solidFill>
                  <a:schemeClr val="dk2"/>
                </a:solidFill>
                <a:latin typeface="Proxima Nova"/>
                <a:ea typeface="Proxima Nova"/>
                <a:cs typeface="Proxima Nova"/>
                <a:sym typeface="Proxima Nova"/>
              </a:rPr>
              <a:t>– assessment and training in areas such as money management, housekeeping, communication, self-advocacy, pre-vocational skills and socialization.</a:t>
            </a:r>
          </a:p>
          <a:p>
            <a:pPr marL="0" marR="0" lvl="0" indent="0" algn="l" rtl="0">
              <a:lnSpc>
                <a:spcPct val="115000"/>
              </a:lnSpc>
              <a:spcBef>
                <a:spcPts val="1600"/>
              </a:spcBef>
              <a:spcAft>
                <a:spcPts val="0"/>
              </a:spcAft>
              <a:buClr>
                <a:schemeClr val="dk2"/>
              </a:buClr>
              <a:buSzPct val="25000"/>
              <a:buFont typeface="Proxima Nova"/>
              <a:buNone/>
            </a:pPr>
            <a:r>
              <a:rPr lang="en" sz="1800" b="1" i="0" u="none" strike="noStrike" cap="none" dirty="0">
                <a:solidFill>
                  <a:schemeClr val="dk2"/>
                </a:solidFill>
                <a:latin typeface="Proxima Nova"/>
                <a:ea typeface="Proxima Nova"/>
                <a:cs typeface="Proxima Nova"/>
                <a:sym typeface="Proxima Nova"/>
              </a:rPr>
              <a:t>Individual and Systems Advocacy</a:t>
            </a:r>
            <a:r>
              <a:rPr lang="en" sz="1800" b="0" i="0" u="none" strike="noStrike" cap="none" dirty="0">
                <a:solidFill>
                  <a:schemeClr val="dk2"/>
                </a:solidFill>
                <a:latin typeface="Proxima Nova"/>
                <a:ea typeface="Proxima Nova"/>
                <a:cs typeface="Proxima Nova"/>
                <a:sym typeface="Proxima Nova"/>
              </a:rPr>
              <a:t> – individuals with disabilities are taught to advocate for themselves. In addition, CILs can engage in activities designed to affect positive change in local, state, and federal systems affecting individuals with disabilities.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2D25BD126E7F48AD434F3F881C6FD8" ma:contentTypeVersion="16" ma:contentTypeDescription="Create a new document." ma:contentTypeScope="" ma:versionID="cd75e23e3a530d19a103ee5018614058">
  <xsd:schema xmlns:xsd="http://www.w3.org/2001/XMLSchema" xmlns:xs="http://www.w3.org/2001/XMLSchema" xmlns:p="http://schemas.microsoft.com/office/2006/metadata/properties" xmlns:ns1="http://schemas.microsoft.com/sharepoint/v3" xmlns:ns2="0e3d4f42-ba30-4d9a-9a46-8dd0dcd04638" targetNamespace="http://schemas.microsoft.com/office/2006/metadata/properties" ma:root="true" ma:fieldsID="02970f339462b2d54cc01e91b82fe9b4" ns1:_="" ns2:_="">
    <xsd:import namespace="http://schemas.microsoft.com/sharepoint/v3"/>
    <xsd:import namespace="0e3d4f42-ba30-4d9a-9a46-8dd0dcd04638"/>
    <xsd:element name="properties">
      <xsd:complexType>
        <xsd:sequence>
          <xsd:element name="documentManagement">
            <xsd:complexType>
              <xsd:all>
                <xsd:element ref="ns2:Link" minOccurs="0"/>
                <xsd:element ref="ns2:Meta_x0020_Description" minOccurs="0"/>
                <xsd:element ref="ns2:Meta_x0020_Keywords"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1" nillable="true" ma:displayName="Link" ma:description="Added column for Document Hyperlink WF reusable workflow." ma:format="Hyperlink" ma:hidden="true"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e3d4f42-ba30-4d9a-9a46-8dd0dcd04638" elementFormDefault="qualified">
    <xsd:import namespace="http://schemas.microsoft.com/office/2006/documentManagement/types"/>
    <xsd:import namespace="http://schemas.microsoft.com/office/infopath/2007/PartnerControls"/>
    <xsd:element name="Link" ma:index="2" nillable="true" ma:displayName="Old Link" ma:description="Added column for Update Document URL reusable workflow."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ta_x0020_Description" ma:index="3" nillable="true" ma:displayName="Meta Description" ma:internalName="Meta_x0020_Description" ma:readOnly="false">
      <xsd:simpleType>
        <xsd:restriction base="dms:Text">
          <xsd:maxLength value="255"/>
        </xsd:restriction>
      </xsd:simpleType>
    </xsd:element>
    <xsd:element name="Meta_x0020_Keywords" ma:index="4" nillable="true" ma:displayName="Meta Keywords" ma:internalName="Meta_x0020_Keywords" ma:readOnly="false">
      <xsd:simpleType>
        <xsd:restriction base="dms:Text">
          <xsd:maxLength value="255"/>
        </xsd:restrictio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https://stage.oregon.gov/dhs/SENIORS-DISABILITIES/SUA/AAABusinessTraining/adrc-pre-requisite-training-2017-08-29.pptx</Url>
      <Description>ADRC of Oregon Training</Description>
    </URL>
    <Link xmlns="0e3d4f42-ba30-4d9a-9a46-8dd0dcd04638">
      <Url>https://stage.oregon.gov/dhs/SENIORS-DISABILITIES/SUA/AAABusinessTraining/adrc-pre-requisite-training-2017-08-29.pptx</Url>
      <Description>ADRC of Oregon Training</Description>
    </Link>
    <Meta_x0020_Description xmlns="0e3d4f42-ba30-4d9a-9a46-8dd0dcd04638">ADRC of Oregon Training 8-29-2017</Meta_x0020_Description>
    <Meta_x0020_Keywords xmlns="0e3d4f42-ba30-4d9a-9a46-8dd0dcd04638" xsi:nil="true"/>
  </documentManagement>
</p:properties>
</file>

<file path=customXml/itemProps1.xml><?xml version="1.0" encoding="utf-8"?>
<ds:datastoreItem xmlns:ds="http://schemas.openxmlformats.org/officeDocument/2006/customXml" ds:itemID="{2404AE4B-47C8-4E78-9ED0-E4B78731AAD7}"/>
</file>

<file path=customXml/itemProps2.xml><?xml version="1.0" encoding="utf-8"?>
<ds:datastoreItem xmlns:ds="http://schemas.openxmlformats.org/officeDocument/2006/customXml" ds:itemID="{CF52701B-7452-4DDA-ACB7-9BAB17E28EDA}"/>
</file>

<file path=customXml/itemProps3.xml><?xml version="1.0" encoding="utf-8"?>
<ds:datastoreItem xmlns:ds="http://schemas.openxmlformats.org/officeDocument/2006/customXml" ds:itemID="{0D46933F-3DDD-403B-A505-EE0B5CCB47B3}"/>
</file>

<file path=docProps/app.xml><?xml version="1.0" encoding="utf-8"?>
<Properties xmlns="http://schemas.openxmlformats.org/officeDocument/2006/extended-properties" xmlns:vt="http://schemas.openxmlformats.org/officeDocument/2006/docPropsVTypes">
  <TotalTime>1</TotalTime>
  <Words>2931</Words>
  <Application>Microsoft Office PowerPoint</Application>
  <PresentationFormat>On-screen Show (16:9)</PresentationFormat>
  <Paragraphs>306</Paragraphs>
  <Slides>41</Slides>
  <Notes>41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41</vt:i4>
      </vt:variant>
    </vt:vector>
  </HeadingPairs>
  <TitlesOfParts>
    <vt:vector size="54" baseType="lpstr">
      <vt:lpstr>Arial</vt:lpstr>
      <vt:lpstr>Alfa Slab One</vt:lpstr>
      <vt:lpstr>Proxima Nova</vt:lpstr>
      <vt:lpstr>Open Sans</vt:lpstr>
      <vt:lpstr>PT Sans Narrow</vt:lpstr>
      <vt:lpstr>Verdana</vt:lpstr>
      <vt:lpstr>Wingdings</vt:lpstr>
      <vt:lpstr>Wingdings 3</vt:lpstr>
      <vt:lpstr>Comic Sans MS</vt:lpstr>
      <vt:lpstr>Lucida Sans Unicode</vt:lpstr>
      <vt:lpstr>Calibri</vt:lpstr>
      <vt:lpstr>gameday</vt:lpstr>
      <vt:lpstr>tropic</vt:lpstr>
      <vt:lpstr>ADRC of Oregon Training</vt:lpstr>
      <vt:lpstr>Agenda</vt:lpstr>
      <vt:lpstr>Aging &amp; Disability Resource Centers Program/No Wrong Door System</vt:lpstr>
      <vt:lpstr>The Older Americans Act of 1965</vt:lpstr>
      <vt:lpstr>What is the ADRC? </vt:lpstr>
      <vt:lpstr>Oregon Association of Area Agencies on Aging and Disabilities</vt:lpstr>
      <vt:lpstr>Slide 7</vt:lpstr>
      <vt:lpstr>Centers for Independent Living</vt:lpstr>
      <vt:lpstr>Centers for Independent Living, cont’d...</vt:lpstr>
      <vt:lpstr>Slide 10</vt:lpstr>
      <vt:lpstr>Timeline for ADRC of Oregon</vt:lpstr>
      <vt:lpstr>Aging and Disability Resource Connection</vt:lpstr>
      <vt:lpstr>Slide 13</vt:lpstr>
      <vt:lpstr>Why ADRC? </vt:lpstr>
      <vt:lpstr>What are the benefits?</vt:lpstr>
      <vt:lpstr>The ADRC Challenge</vt:lpstr>
      <vt:lpstr>Information &amp; Referral (I&amp;R) and Person-Centered Options Counseling (PCOC)</vt:lpstr>
      <vt:lpstr>ADRC Service Continuum  </vt:lpstr>
      <vt:lpstr>AIRS: Alliance of Information and Referral Systems</vt:lpstr>
      <vt:lpstr>I&amp;R as Defined by AIRS</vt:lpstr>
      <vt:lpstr>I&amp;R Bill of Rights from AIRS</vt:lpstr>
      <vt:lpstr>ADRC of Oregon Standards for I&amp;R</vt:lpstr>
      <vt:lpstr>ADRC of Oregon Standards for I&amp;R continued...</vt:lpstr>
      <vt:lpstr>AIRS Certification</vt:lpstr>
      <vt:lpstr>What is Person-Centered Options Counseling?</vt:lpstr>
      <vt:lpstr>Slide 26</vt:lpstr>
      <vt:lpstr>Benefits of Person-Centered Options Counseling</vt:lpstr>
      <vt:lpstr>Benefits of Person-Centered Options Counseling</vt:lpstr>
      <vt:lpstr>How is it different from Information and Referral?</vt:lpstr>
      <vt:lpstr>Continuum</vt:lpstr>
      <vt:lpstr>Person-Centered Options Counseling Values and Practices </vt:lpstr>
      <vt:lpstr>Who Receives Person-Centered Options Counseling?</vt:lpstr>
      <vt:lpstr>Where does it occur?</vt:lpstr>
      <vt:lpstr>When is a good time for Person-Centered Options Counseling?</vt:lpstr>
      <vt:lpstr>Support for Decision Making in Person-Centered Options Counseling</vt:lpstr>
      <vt:lpstr>What Does Person-Centered Options Counseling Offer?</vt:lpstr>
      <vt:lpstr>Core Competencies of Person-Centered Options Counseling</vt:lpstr>
      <vt:lpstr>Facilitating Self-Direction</vt:lpstr>
      <vt:lpstr>Person-Centered Options Counseling </vt:lpstr>
      <vt:lpstr>ADRC Services:</vt:lpstr>
      <vt:lpstr>Additional Tools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ADRC of Oregon Training</dc:title>
  <dc:creator>HANSON Lacey E</dc:creator>
  <cp:lastModifiedBy>hansonle</cp:lastModifiedBy>
  <cp:revision>2</cp:revision>
  <dcterms:modified xsi:type="dcterms:W3CDTF">2017-08-29T21:41:28Z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0x010100CC2D25BD126E7F48AD434F3F881C6FD8</vt:lpwstr>
  </property>
  <property fmtid="{D5CDD505-2E9C-101B-9397-08002B2CF9AE}" pid="3" name="WorkflowChangePath">
    <vt:lpwstr>40f221c8-4bdd-4680-868b-ea3c707004bb,3;bbfaaaad-5153-41bf-8618-d3e2006892e9,13;bbfaaaad-5153-41bf-8618-d3e2006892e9,21;bbfaaaad-5153-41bf-8618-d3e2006892e9,25;bbfaaaad-5153-41bf-8618-d3e2006892e9,27;</vt:lpwstr>
  </property>
  <property fmtid="{D5CDD505-2E9C-101B-9397-08002B2CF9AE}" pid="4" name="WF">
    <vt:r8>1</vt:r8>
  </property>
</Properties>
</file>