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sldIdLst>
    <p:sldId id="292" r:id="rId2"/>
    <p:sldId id="329" r:id="rId3"/>
    <p:sldId id="308" r:id="rId4"/>
    <p:sldId id="324" r:id="rId5"/>
    <p:sldId id="325" r:id="rId6"/>
    <p:sldId id="297" r:id="rId7"/>
    <p:sldId id="311" r:id="rId8"/>
    <p:sldId id="288" r:id="rId9"/>
    <p:sldId id="312" r:id="rId10"/>
    <p:sldId id="315" r:id="rId11"/>
    <p:sldId id="323" r:id="rId12"/>
    <p:sldId id="314" r:id="rId13"/>
    <p:sldId id="326" r:id="rId14"/>
    <p:sldId id="320" r:id="rId15"/>
    <p:sldId id="296" r:id="rId16"/>
    <p:sldId id="327" r:id="rId17"/>
    <p:sldId id="328" r:id="rId18"/>
    <p:sldId id="321" r:id="rId19"/>
    <p:sldId id="322" r:id="rId20"/>
    <p:sldId id="289" r:id="rId21"/>
  </p:sldIdLst>
  <p:sldSz cx="9144000" cy="6858000" type="screen4x3"/>
  <p:notesSz cx="7010400" cy="92233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3399FF"/>
    <a:srgbClr val="0066FF"/>
    <a:srgbClr val="0099CC"/>
    <a:srgbClr val="0066CC"/>
    <a:srgbClr val="3333CC"/>
    <a:srgbClr val="99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2199" autoAdjust="0"/>
  </p:normalViewPr>
  <p:slideViewPr>
    <p:cSldViewPr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" y="0"/>
            <a:ext cx="3038475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48" y="0"/>
            <a:ext cx="3038475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1744"/>
            <a:ext cx="5607050" cy="415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1" y="8760316"/>
            <a:ext cx="3038475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48" y="8760316"/>
            <a:ext cx="3038475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40AA68AA-F8CD-4DEE-81E5-1D3CF2E63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29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defTabSz="931863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defTabSz="931863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defTabSz="931863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defTabSz="931863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fld id="{559ABF6F-7449-46B6-AEFF-3ACBB4E7DFDD}" type="slidenum">
              <a:rPr lang="en-US" sz="1200" b="0">
                <a:solidFill>
                  <a:schemeClr val="tx1"/>
                </a:solidFill>
                <a:latin typeface="Times" pitchFamily="18" charset="0"/>
              </a:rPr>
              <a:pPr/>
              <a:t>2</a:t>
            </a:fld>
            <a:endParaRPr lang="en-US" sz="12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4424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solidFill>
            <a:srgbClr val="B3AA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6" descr="DHS - IHS - blac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188075"/>
            <a:ext cx="32766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DH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1"/>
          <a:stretch>
            <a:fillRect/>
          </a:stretch>
        </p:blipFill>
        <p:spPr bwMode="auto">
          <a:xfrm>
            <a:off x="0" y="0"/>
            <a:ext cx="91440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DHS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95800"/>
            <a:ext cx="28829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DHS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95800"/>
            <a:ext cx="28829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905000"/>
            <a:ext cx="7623175" cy="8382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noProof="0" smtClean="0"/>
              <a:t>Presentation title</a:t>
            </a:r>
            <a:br>
              <a:rPr lang="en-US" noProof="0" smtClean="0"/>
            </a:br>
            <a:endParaRPr lang="en-US" altLang="en-US" noProof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543800" cy="990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 i="1"/>
            </a:lvl1pPr>
          </a:lstStyle>
          <a:p>
            <a:pPr lvl="0"/>
            <a:r>
              <a:rPr lang="en-US" noProof="0" smtClean="0"/>
              <a:t>Subtitle</a:t>
            </a:r>
            <a:endParaRPr lang="en-US" altLang="en-US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838200" y="4343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Garamond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45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7B45C-AC24-4BAB-8786-6BEF9CDAB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28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838200"/>
            <a:ext cx="20764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838200"/>
            <a:ext cx="60769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4E1A0-8CEB-4DE2-BE27-C941552070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2516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3058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905000"/>
            <a:ext cx="8229600" cy="4343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96785-A5C7-49F8-9204-53D31F65CE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3642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C06B8-A6AA-44AC-BC48-250DEA76BF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92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ACCBE-6B88-4B50-9A63-6C872EC2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37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CAAE8-4138-4A4C-9848-52ED863A07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819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05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517B8-9309-4843-9A68-CAF42CA69E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87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28148-D352-475A-AB58-65050F968F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896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9E5F4-0470-439E-A0DB-C5481F84F8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594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C9D7A-F492-4190-B3A8-D86E5C7F97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705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457A2-F250-43F5-9C0C-5649BCD346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19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165B0-5349-4892-A15F-4D6F156A7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17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838200"/>
            <a:ext cx="830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9050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248400"/>
            <a:ext cx="12192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69367BA9-8231-4CF5-9C59-AAF70F2AD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B3AA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54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0" name="Picture 6" descr="DHS - IHS - black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82" b="-9091"/>
          <a:stretch>
            <a:fillRect/>
          </a:stretch>
        </p:blipFill>
        <p:spPr bwMode="auto">
          <a:xfrm>
            <a:off x="8458200" y="64008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DH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7" b="76471"/>
          <a:stretch>
            <a:fillRect/>
          </a:stretch>
        </p:blipFill>
        <p:spPr bwMode="auto">
          <a:xfrm>
            <a:off x="0" y="0"/>
            <a:ext cx="9144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66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5F76A0-2707-4079-AF58-FC2DC8FDF4F2}" type="slidenum">
              <a:rPr lang="en-US" altLang="en-US" smtClean="0">
                <a:latin typeface="Garamond" pitchFamily="18" charset="0"/>
              </a:rPr>
              <a:pPr eaLnBrk="1" hangingPunct="1"/>
              <a:t>1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990600"/>
            <a:ext cx="7772400" cy="1470025"/>
          </a:xfrm>
        </p:spPr>
        <p:txBody>
          <a:bodyPr/>
          <a:lstStyle/>
          <a:p>
            <a:pPr algn="ctr"/>
            <a:r>
              <a:rPr lang="en-US" sz="4800" dirty="0"/>
              <a:t>Knowledge </a:t>
            </a:r>
            <a:r>
              <a:rPr lang="en-US" sz="4800" dirty="0" smtClean="0"/>
              <a:t>Transfer / </a:t>
            </a:r>
            <a:r>
              <a:rPr lang="en-US" sz="4800" dirty="0"/>
              <a:t>Succession </a:t>
            </a:r>
            <a:r>
              <a:rPr lang="en-US" sz="4800" dirty="0" smtClean="0"/>
              <a:t>Planning Process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3600" dirty="0" smtClean="0"/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10000"/>
            <a:ext cx="7162800" cy="2514600"/>
          </a:xfrm>
        </p:spPr>
        <p:txBody>
          <a:bodyPr/>
          <a:lstStyle/>
          <a:p>
            <a:r>
              <a:rPr lang="en-US" sz="3600" dirty="0" smtClean="0"/>
              <a:t>DHS</a:t>
            </a:r>
          </a:p>
          <a:p>
            <a:endParaRPr lang="en-US" sz="3600" dirty="0"/>
          </a:p>
          <a:p>
            <a:r>
              <a:rPr lang="en-US" sz="1400" dirty="0" smtClean="0"/>
              <a:t>August </a:t>
            </a:r>
            <a:r>
              <a:rPr lang="en-US" sz="1400" dirty="0" smtClean="0"/>
              <a:t>2018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200" dirty="0" smtClean="0"/>
              <a:t>Steve Hastings</a:t>
            </a:r>
            <a:endParaRPr lang="en-US" sz="1200" dirty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10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805312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</a:t>
            </a:r>
            <a:r>
              <a:rPr lang="en-US" sz="1800" u="sng" dirty="0">
                <a:solidFill>
                  <a:schemeClr val="tx1"/>
                </a:solidFill>
              </a:rPr>
              <a:t>Transfer </a:t>
            </a:r>
            <a:r>
              <a:rPr lang="en-US" sz="1800" u="sng" dirty="0" smtClean="0">
                <a:solidFill>
                  <a:schemeClr val="tx1"/>
                </a:solidFill>
              </a:rPr>
              <a:t>Matrix: Evaluate each employee on competency – Step 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67600" y="1613118"/>
            <a:ext cx="152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For each silo, rate on a scale the employee’s current level of perceived proficiency</a:t>
            </a:r>
            <a:endParaRPr lang="en-US" sz="1600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3175628" y="4621289"/>
            <a:ext cx="609601" cy="34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8200" y="5495925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588" indent="-509588" algn="l"/>
            <a:r>
              <a:rPr lang="en-US" sz="1400" dirty="0" smtClean="0"/>
              <a:t>Note:  If you have a Skills Versatility Matrix developed, look at those fully capable for a knowledge silo as possible mentors 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5486400"/>
            <a:ext cx="2742857" cy="628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505029"/>
            <a:ext cx="6671209" cy="28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11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89707" y="783483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</a:t>
            </a:r>
            <a:r>
              <a:rPr lang="en-US" sz="1800" u="sng" dirty="0">
                <a:solidFill>
                  <a:schemeClr val="tx1"/>
                </a:solidFill>
              </a:rPr>
              <a:t>Transfer </a:t>
            </a:r>
            <a:r>
              <a:rPr lang="en-US" sz="1800" u="sng" dirty="0" smtClean="0">
                <a:solidFill>
                  <a:schemeClr val="tx1"/>
                </a:solidFill>
              </a:rPr>
              <a:t>Matrix: Duration To Ready – Step 5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381143"/>
            <a:ext cx="3413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53000" y="5117585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Assess duration to readiness:</a:t>
            </a:r>
          </a:p>
          <a:p>
            <a:pPr marL="169863" indent="-169863" algn="l">
              <a:buFont typeface="Arial" pitchFamily="34" charset="0"/>
              <a:buChar char="•"/>
            </a:pPr>
            <a:r>
              <a:rPr lang="en-US" sz="1600" dirty="0" smtClean="0"/>
              <a:t>Employee for entire position</a:t>
            </a:r>
          </a:p>
          <a:p>
            <a:pPr marL="169863" indent="-169863" algn="l">
              <a:buFont typeface="Arial" pitchFamily="34" charset="0"/>
              <a:buChar char="•"/>
            </a:pPr>
            <a:r>
              <a:rPr lang="en-US" sz="1600" dirty="0" smtClean="0"/>
              <a:t>“Knowledge silo” with at least 1 or 2 “mentors”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27" y="1397158"/>
            <a:ext cx="7509961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5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12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89709" y="838200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</a:t>
            </a:r>
            <a:r>
              <a:rPr lang="en-US" sz="1800" u="sng" dirty="0">
                <a:solidFill>
                  <a:schemeClr val="tx1"/>
                </a:solidFill>
              </a:rPr>
              <a:t>Transfer </a:t>
            </a:r>
            <a:r>
              <a:rPr lang="en-US" sz="1800" u="sng" dirty="0" smtClean="0">
                <a:solidFill>
                  <a:schemeClr val="tx1"/>
                </a:solidFill>
              </a:rPr>
              <a:t>Matrix- Greatest Risk Areas – Step 6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3109" y="48006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Identify greatest “risk” competency areas</a:t>
            </a:r>
          </a:p>
          <a:p>
            <a:pPr marL="169863" indent="-169863" algn="l">
              <a:buFont typeface="Arial" pitchFamily="34" charset="0"/>
              <a:buChar char="•"/>
            </a:pPr>
            <a:r>
              <a:rPr lang="en-US" sz="1600" dirty="0" smtClean="0"/>
              <a:t>Shade cell in red of most critical/lowest scoring competencies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678639"/>
            <a:ext cx="7848600" cy="287619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2743" y="3371057"/>
            <a:ext cx="3413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9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13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762000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Assess Interest – Step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9709" y="1501676"/>
            <a:ext cx="746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Discuss desire to develop the identified employee to determine interest for succession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dirty="0" smtClean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Discuss desire to develop an employee with a critical knowledge gap to determine interest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If employee is supportive, begin development plan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14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829733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Create Knowledge Transfer Plans / Skill Development Plan – Step 8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1" y="2133600"/>
            <a:ext cx="839787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" y="5486400"/>
            <a:ext cx="670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Model adapted from Knowledge Transfer Process material from the Steve </a:t>
            </a:r>
            <a:r>
              <a:rPr lang="en-US" sz="1200" dirty="0" err="1" smtClean="0"/>
              <a:t>Trautman</a:t>
            </a:r>
            <a:r>
              <a:rPr lang="en-US" sz="1200" dirty="0" smtClean="0"/>
              <a:t> Company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338667" y="1557906"/>
            <a:ext cx="5037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To be expanded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14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5936F8-E460-48E8-A1A1-A765952B25B7}" type="slidenum">
              <a:rPr lang="en-US" altLang="en-US" smtClean="0">
                <a:latin typeface="Garamond" pitchFamily="18" charset="0"/>
              </a:rPr>
              <a:pPr eaLnBrk="1" hangingPunct="1"/>
              <a:t>15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89709" y="609600"/>
            <a:ext cx="830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9pPr>
          </a:lstStyle>
          <a:p>
            <a:r>
              <a:rPr lang="en-US" sz="1800" u="sng" dirty="0" smtClean="0">
                <a:solidFill>
                  <a:schemeClr val="tx1"/>
                </a:solidFill>
              </a:rPr>
              <a:t>The Plan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76144"/>
              </p:ext>
            </p:extLst>
          </p:nvPr>
        </p:nvGraphicFramePr>
        <p:xfrm>
          <a:off x="457200" y="1143000"/>
          <a:ext cx="7391400" cy="489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381000"/>
                <a:gridCol w="381000"/>
                <a:gridCol w="533400"/>
                <a:gridCol w="457200"/>
                <a:gridCol w="457200"/>
              </a:tblGrid>
              <a:tr h="5334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9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12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1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2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3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M4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M5 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  6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7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 8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alpha val="48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Identify competencies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/>
                        <a:t>Identify</a:t>
                      </a:r>
                      <a:r>
                        <a:rPr lang="en-US" sz="1400" b="0" baseline="0" dirty="0" smtClean="0"/>
                        <a:t> the employees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/>
                        <a:t>Assess the employees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/>
                        <a:t>Duration to ready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/>
                        <a:t>Determine competency “risk” areas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X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/>
                        <a:t>Determine employees</a:t>
                      </a:r>
                      <a:r>
                        <a:rPr lang="en-US" sz="1400" b="0" baseline="0" dirty="0" smtClean="0"/>
                        <a:t> desired to develop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Discuss</a:t>
                      </a:r>
                      <a:r>
                        <a:rPr lang="en-US" sz="1400" b="0" baseline="0" dirty="0" smtClean="0"/>
                        <a:t> interest with identified employees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Development to plan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Evaluate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Reassess plan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5936F8-E460-48E8-A1A1-A765952B25B7}" type="slidenum">
              <a:rPr lang="en-US" altLang="en-US" smtClean="0">
                <a:latin typeface="Garamond" pitchFamily="18" charset="0"/>
              </a:rPr>
              <a:pPr eaLnBrk="1" hangingPunct="1"/>
              <a:t>16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89709" y="609600"/>
            <a:ext cx="830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663300"/>
                </a:solidFill>
                <a:latin typeface="Arial" charset="0"/>
              </a:defRPr>
            </a:lvl9pPr>
          </a:lstStyle>
          <a:p>
            <a:r>
              <a:rPr lang="en-US" sz="1800" u="sng" dirty="0" smtClean="0">
                <a:solidFill>
                  <a:schemeClr val="tx1"/>
                </a:solidFill>
              </a:rPr>
              <a:t>Next Steps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9709" y="1143000"/>
            <a:ext cx="80684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Team to determine common competencies   (Month 1/2) 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dirty="0" smtClean="0"/>
              <a:t>“Technical”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dirty="0" smtClean="0"/>
              <a:t>“Leadership”</a:t>
            </a:r>
          </a:p>
          <a:p>
            <a:pPr marL="3028950" lvl="6" indent="-285750">
              <a:buFont typeface="Arial" pitchFamily="34" charset="0"/>
              <a:buChar char="•"/>
            </a:pPr>
            <a:r>
              <a:rPr lang="en-US" dirty="0" smtClean="0"/>
              <a:t>Facilitated by XXXXX</a:t>
            </a:r>
          </a:p>
          <a:p>
            <a:pPr marL="3028950" lvl="6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Each organization will identify the 3 to 5 key organization specific competencies  (Month 1/2)</a:t>
            </a:r>
          </a:p>
          <a:p>
            <a:pPr marL="3028950" lvl="6" indent="-285750">
              <a:buFont typeface="Arial" pitchFamily="34" charset="0"/>
              <a:buChar char="•"/>
            </a:pPr>
            <a:r>
              <a:rPr lang="en-US" dirty="0" smtClean="0"/>
              <a:t>Facilitated by XXXXX</a:t>
            </a:r>
          </a:p>
          <a:p>
            <a:pPr marL="3028950" lvl="6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dirty="0" smtClean="0"/>
              <a:t>Check in on progress against plan at (XXX) team meeting</a:t>
            </a:r>
          </a:p>
          <a:p>
            <a:pPr marL="3028950" lvl="6" indent="-285750">
              <a:buFont typeface="Arial" pitchFamily="34" charset="0"/>
              <a:buChar char="•"/>
            </a:pPr>
            <a:endParaRPr lang="en-US" dirty="0"/>
          </a:p>
          <a:p>
            <a:pPr marL="742950" lvl="1" indent="-285750" algn="l">
              <a:buFont typeface="Arial" pitchFamily="34" charset="0"/>
              <a:buChar char="•"/>
            </a:pPr>
            <a:endParaRPr lang="en-US" dirty="0" smtClean="0"/>
          </a:p>
          <a:p>
            <a:pPr marL="285750" indent="-28575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1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5936F8-E460-48E8-A1A1-A765952B25B7}" type="slidenum">
              <a:rPr lang="en-US" altLang="en-US" smtClean="0">
                <a:latin typeface="Garamond" pitchFamily="18" charset="0"/>
              </a:rPr>
              <a:pPr eaLnBrk="1" hangingPunct="1"/>
              <a:t>17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75396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18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89709" y="609600"/>
            <a:ext cx="8305800" cy="762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Skill Development Plan – Assessment Questions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8897" y="121920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effectLst/>
              </a:rPr>
              <a:t>“One reason we value experts in any organization is for their ability to do great work.  We also value them because they are able to </a:t>
            </a:r>
            <a:r>
              <a:rPr lang="en-US" b="1" dirty="0" smtClean="0">
                <a:effectLst/>
              </a:rPr>
              <a:t>answer the questions </a:t>
            </a:r>
            <a:r>
              <a:rPr lang="en-US" dirty="0" smtClean="0">
                <a:effectLst/>
              </a:rPr>
              <a:t>we have for them with the “right” answer. </a:t>
            </a:r>
          </a:p>
          <a:p>
            <a:pPr algn="l"/>
            <a:endParaRPr lang="en-US" dirty="0"/>
          </a:p>
          <a:p>
            <a:pPr algn="l"/>
            <a:r>
              <a:rPr lang="en-US" dirty="0" smtClean="0">
                <a:effectLst/>
              </a:rPr>
              <a:t>We all know how great it is to talk with an expert who can quickly decode a problem from their wealth of experience.  </a:t>
            </a:r>
          </a:p>
          <a:p>
            <a:pPr algn="l"/>
            <a:endParaRPr lang="en-US" dirty="0"/>
          </a:p>
          <a:p>
            <a:pPr algn="l"/>
            <a:r>
              <a:rPr lang="en-US" dirty="0" smtClean="0">
                <a:effectLst/>
              </a:rPr>
              <a:t>The difference between experts and apprentices (non-experts) is that they either can’t answer our questions or they may even give us the </a:t>
            </a:r>
            <a:r>
              <a:rPr lang="en-US" i="1" dirty="0" smtClean="0">
                <a:effectLst/>
              </a:rPr>
              <a:t>wrong </a:t>
            </a:r>
            <a:r>
              <a:rPr lang="en-US" dirty="0" smtClean="0">
                <a:effectLst/>
              </a:rPr>
              <a:t>answer.  </a:t>
            </a:r>
          </a:p>
          <a:p>
            <a:pPr algn="l"/>
            <a:endParaRPr lang="en-US" dirty="0"/>
          </a:p>
          <a:p>
            <a:pPr algn="l"/>
            <a:r>
              <a:rPr lang="en-US" dirty="0" smtClean="0">
                <a:effectLst/>
              </a:rPr>
              <a:t>I know I’m stating the obvious but I’m doing so to make a point: one clear gap between experts and non-experts is their ability to provide good answers to tough questions.”</a:t>
            </a:r>
          </a:p>
          <a:p>
            <a:pPr algn="l"/>
            <a:endParaRPr lang="en-US" dirty="0"/>
          </a:p>
          <a:p>
            <a:pPr algn="l"/>
            <a:r>
              <a:rPr lang="en-US" dirty="0" smtClean="0">
                <a:effectLst/>
              </a:rPr>
              <a:t>Steve </a:t>
            </a:r>
            <a:r>
              <a:rPr lang="en-US" dirty="0" err="1" smtClean="0">
                <a:effectLst/>
              </a:rPr>
              <a:t>Trautman</a:t>
            </a:r>
            <a:r>
              <a:rPr lang="en-US" dirty="0" smtClean="0">
                <a:effectLst/>
              </a:rPr>
              <a:t> - blog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682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19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89709" y="609600"/>
            <a:ext cx="8305800" cy="762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Skill Development Plan – Assessment Questions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389709" y="1066800"/>
            <a:ext cx="8305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 smtClean="0">
                <a:effectLst/>
              </a:rPr>
              <a:t>Be sure your apprentice is able to explain:</a:t>
            </a:r>
          </a:p>
          <a:p>
            <a:pPr algn="l"/>
            <a:endParaRPr lang="en-US" sz="1400" dirty="0" smtClean="0">
              <a:effectLst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most common vocabulary words, acronyms, and terms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number of steps in the process and why each is important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top 3 things that often go wrong when someone is learning this skill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relationship between x and y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to troubleshoot the three most common problems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first 3 things to check when troubleshooting anything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Who is/should be involved/affected/consulted and why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to identify and define a “problem” vs. a “crisis” in this area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to escalate a problem or crisis in this area to get additional help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3 best practices for this topic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Where to find resources (documents, experts, samples, websites, etc.)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to choose between x and y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to recognize “quality” work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What standards or rules exist and how rigorously they are applied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How the skill relates to the overall job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3 greatest potential safety hazards on this job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3 ways to shortcut safety procedures and their consequences (so they can be avoided)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What to look for, listen for, feel, or smell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relevant historical issues to consider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400" dirty="0" smtClean="0">
                <a:effectLst/>
              </a:rPr>
              <a:t>The characteristics of a normal state and the most common characteristics of abnormal state </a:t>
            </a:r>
            <a:endParaRPr lang="en-US" sz="1400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733" y="6056977"/>
            <a:ext cx="670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Model adapted from Knowledge Transfer Process material from the Steve </a:t>
            </a:r>
            <a:r>
              <a:rPr lang="en-US" sz="1200" dirty="0" err="1" smtClean="0"/>
              <a:t>Trautman</a:t>
            </a:r>
            <a:r>
              <a:rPr lang="en-US" sz="1200" dirty="0" smtClean="0"/>
              <a:t> Company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3939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77000"/>
            <a:ext cx="2133600" cy="1714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eaLnBrk="1" hangingPunct="1"/>
            <a:fld id="{11039BE2-6227-46DB-BA00-6E499D6CE11A}" type="slidenum">
              <a:rPr lang="en-US" sz="1000" b="0"/>
              <a:pPr eaLnBrk="1" hangingPunct="1"/>
              <a:t>2</a:t>
            </a:fld>
            <a:endParaRPr lang="en-US" sz="1000" b="0"/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63" y="4521053"/>
            <a:ext cx="1713036" cy="165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346902" y="428610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/>
            <a:r>
              <a:rPr lang="en-US" sz="2400" dirty="0"/>
              <a:t>The System / The Relationships</a:t>
            </a:r>
          </a:p>
        </p:txBody>
      </p:sp>
      <p:sp>
        <p:nvSpPr>
          <p:cNvPr id="12299" name="TextBox 8"/>
          <p:cNvSpPr txBox="1">
            <a:spLocks noChangeArrowheads="1"/>
          </p:cNvSpPr>
          <p:nvPr/>
        </p:nvSpPr>
        <p:spPr bwMode="auto">
          <a:xfrm>
            <a:off x="2980565" y="5896961"/>
            <a:ext cx="1887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eaLnBrk="1" hangingPunct="1"/>
            <a:endParaRPr lang="en-US" sz="20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2304" name="Text Box 4"/>
          <p:cNvSpPr txBox="1">
            <a:spLocks noChangeArrowheads="1"/>
          </p:cNvSpPr>
          <p:nvPr/>
        </p:nvSpPr>
        <p:spPr bwMode="auto">
          <a:xfrm>
            <a:off x="237365" y="839223"/>
            <a:ext cx="2331402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tx1"/>
                </a:solidFill>
              </a:rPr>
              <a:t/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Workforce Planning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64" y="1712612"/>
            <a:ext cx="1938161" cy="208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942" y="1984781"/>
            <a:ext cx="2317278" cy="154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3124199" y="1872472"/>
            <a:ext cx="2362200" cy="2301651"/>
          </a:xfrm>
          <a:prstGeom prst="ellipse">
            <a:avLst/>
          </a:prstGeom>
          <a:gradFill>
            <a:gsLst>
              <a:gs pos="0">
                <a:srgbClr val="DDEBCF"/>
              </a:gs>
              <a:gs pos="63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Maximizing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/>
                </a:solidFill>
              </a:rPr>
              <a:t>W</a:t>
            </a:r>
            <a:r>
              <a:rPr kumimoji="0" lang="en-US" sz="12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orkforce</a:t>
            </a:r>
            <a:r>
              <a:rPr kumimoji="0" lang="en-US" sz="120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Capability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&amp;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Potential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baseline="0" dirty="0" smtClean="0">
              <a:solidFill>
                <a:schemeClr val="tx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baseline="0" dirty="0">
              <a:solidFill>
                <a:schemeClr val="tx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Client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sng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Outcomes</a:t>
            </a:r>
            <a:endParaRPr kumimoji="0" lang="en-US" sz="2000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6126197" y="858831"/>
            <a:ext cx="256936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marL="0" eaLnBrk="1" hangingPunct="1">
              <a:spcBef>
                <a:spcPts val="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Continuity                  &amp; </a:t>
            </a:r>
          </a:p>
          <a:p>
            <a:pPr marL="0" eaLnBrk="1" hangingPunct="1">
              <a:spcBef>
                <a:spcPts val="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Succession Planning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rot="5400000">
            <a:off x="7082480" y="3687589"/>
            <a:ext cx="459158" cy="22264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rot="5400000" flipH="1">
            <a:off x="1676031" y="3991023"/>
            <a:ext cx="422822" cy="99754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571365" y="4016786"/>
            <a:ext cx="30051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marL="0"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chemeClr val="tx1"/>
                </a:solidFill>
              </a:rPr>
              <a:t>Organization Knowledge Transfer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rot="5400000">
            <a:off x="4314064" y="4062769"/>
            <a:ext cx="0" cy="1904999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-1981200" y="3904995"/>
            <a:ext cx="16764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marL="0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tx1"/>
                </a:solidFill>
              </a:rPr>
              <a:t/>
            </a:r>
            <a:br>
              <a:rPr lang="en-US" sz="16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2736170" y="1401161"/>
            <a:ext cx="3352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987" y="4740981"/>
            <a:ext cx="3333206" cy="97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661228" y="4186807"/>
            <a:ext cx="30051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5595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5595"/>
                </a:solidFill>
                <a:latin typeface="Arial" charset="0"/>
              </a:defRPr>
            </a:lvl9pPr>
          </a:lstStyle>
          <a:p>
            <a:pPr marL="0"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chemeClr val="tx1"/>
                </a:solidFill>
              </a:rPr>
              <a:t>Employee Development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rot="5400000" flipH="1">
            <a:off x="2725931" y="2341255"/>
            <a:ext cx="211411" cy="525740"/>
          </a:xfrm>
          <a:prstGeom prst="line">
            <a:avLst/>
          </a:prstGeom>
          <a:noFill/>
          <a:ln w="508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 rot="5400000">
            <a:off x="5694187" y="2364221"/>
            <a:ext cx="257344" cy="525740"/>
          </a:xfrm>
          <a:prstGeom prst="line">
            <a:avLst/>
          </a:prstGeom>
          <a:noFill/>
          <a:ln w="508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rot="5400000" flipH="1">
            <a:off x="4960717" y="4059473"/>
            <a:ext cx="393334" cy="525741"/>
          </a:xfrm>
          <a:prstGeom prst="line">
            <a:avLst/>
          </a:prstGeom>
          <a:noFill/>
          <a:ln w="508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 rot="5400000" flipH="1" flipV="1">
            <a:off x="3298943" y="4159475"/>
            <a:ext cx="432055" cy="389766"/>
          </a:xfrm>
          <a:prstGeom prst="line">
            <a:avLst/>
          </a:prstGeom>
          <a:noFill/>
          <a:ln w="508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6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C7CC43F-FFFF-4FF3-8172-7C84BDB40205}" type="slidenum">
              <a:rPr lang="en-US" altLang="en-US" smtClean="0">
                <a:latin typeface="Garamond" pitchFamily="18" charset="0"/>
              </a:rPr>
              <a:pPr eaLnBrk="1" hangingPunct="1"/>
              <a:t>20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Transfer / Succession Planning Excel Template  &amp; Competency Matrix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889716"/>
              </p:ext>
            </p:extLst>
          </p:nvPr>
        </p:nvGraphicFramePr>
        <p:xfrm>
          <a:off x="1524000" y="1981200"/>
          <a:ext cx="6096000" cy="1749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Knowledge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baseline="0" dirty="0" smtClean="0"/>
                        <a:t>Transfer </a:t>
                      </a:r>
                    </a:p>
                    <a:p>
                      <a:pPr algn="ctr"/>
                      <a:r>
                        <a:rPr lang="en-US" baseline="0" dirty="0" smtClean="0"/>
                        <a:t>Template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Competency</a:t>
                      </a:r>
                    </a:p>
                    <a:p>
                      <a:pPr algn="ctr"/>
                      <a:r>
                        <a:rPr lang="en-US" baseline="0" dirty="0" smtClean="0"/>
                        <a:t>Matrix</a:t>
                      </a:r>
                      <a:endParaRPr lang="en-US" dirty="0"/>
                    </a:p>
                  </a:txBody>
                  <a:tcPr/>
                </a:tc>
              </a:tr>
              <a:tr h="8354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option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381493"/>
              </p:ext>
            </p:extLst>
          </p:nvPr>
        </p:nvGraphicFramePr>
        <p:xfrm>
          <a:off x="5715000" y="2986093"/>
          <a:ext cx="9144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9" name="Worksheet" showAsIcon="1" r:id="rId3" imgW="914400" imgH="714240" progId="Excel.Sheet.8">
                  <p:embed/>
                </p:oleObj>
              </mc:Choice>
              <mc:Fallback>
                <p:oleObj name="Worksheet" showAsIcon="1" r:id="rId3" imgW="914400" imgH="71424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986093"/>
                        <a:ext cx="91440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89823"/>
              </p:ext>
            </p:extLst>
          </p:nvPr>
        </p:nvGraphicFramePr>
        <p:xfrm>
          <a:off x="2590800" y="2975207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0" name="Worksheet" showAsIcon="1" r:id="rId5" imgW="914400" imgH="771480" progId="Excel.Sheet.12">
                  <p:embed/>
                </p:oleObj>
              </mc:Choice>
              <mc:Fallback>
                <p:oleObj name="Worksheet" showAsIcon="1" r:id="rId5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0800" y="2975207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5D5284-23A6-4505-9A59-41D693FB5B26}" type="slidenum">
              <a:rPr lang="en-US" altLang="en-US" smtClean="0">
                <a:latin typeface="Garamond" pitchFamily="18" charset="0"/>
              </a:rPr>
              <a:pPr eaLnBrk="1" hangingPunct="1"/>
              <a:t>3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4663" y="114776"/>
            <a:ext cx="901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u="sng" dirty="0"/>
              <a:t>Knowledge Transfer </a:t>
            </a:r>
            <a:r>
              <a:rPr lang="en-US" u="sng" dirty="0" smtClean="0"/>
              <a:t>/ Succession Planning Through a Repeatable Processes &amp; Tools</a:t>
            </a:r>
            <a:endParaRPr lang="en-US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605860" y="6324600"/>
            <a:ext cx="670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Model adapted from Knowledge Transfer Process material from the Steve </a:t>
            </a:r>
            <a:r>
              <a:rPr lang="en-US" sz="1200" dirty="0" err="1" smtClean="0"/>
              <a:t>Trautman</a:t>
            </a:r>
            <a:r>
              <a:rPr lang="en-US" sz="1200" dirty="0" smtClean="0"/>
              <a:t> Company</a:t>
            </a:r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204597" y="2451862"/>
            <a:ext cx="2862072" cy="2743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99711" y="2453278"/>
            <a:ext cx="2862072" cy="2743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57051" y="2444569"/>
            <a:ext cx="2862072" cy="2743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KTW_chart_pp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051" y="2886925"/>
            <a:ext cx="2768600" cy="182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597" y="2438725"/>
            <a:ext cx="258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Knowledge Transfer  Matrix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5491768" y="2438726"/>
            <a:ext cx="558911" cy="307777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Step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35" y="2895600"/>
            <a:ext cx="3333206" cy="97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219305" y="2438726"/>
            <a:ext cx="2178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Skill Development Plan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2507758" y="2450373"/>
            <a:ext cx="558911" cy="307777"/>
          </a:xfrm>
          <a:prstGeom prst="rect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Step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04597" y="2362200"/>
            <a:ext cx="8814526" cy="0"/>
          </a:xfrm>
          <a:prstGeom prst="lin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187325" y="5334000"/>
            <a:ext cx="8814526" cy="0"/>
          </a:xfrm>
          <a:prstGeom prst="lin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Rectangle 6"/>
          <p:cNvSpPr/>
          <p:nvPr/>
        </p:nvSpPr>
        <p:spPr bwMode="auto">
          <a:xfrm>
            <a:off x="163609" y="5410200"/>
            <a:ext cx="8814526" cy="914400"/>
          </a:xfrm>
          <a:prstGeom prst="rect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100" dirty="0" smtClean="0">
                <a:solidFill>
                  <a:schemeClr val="bg1"/>
                </a:solidFill>
              </a:rPr>
              <a:t>Metric:  	1) Each organization identify 3 positions </a:t>
            </a:r>
            <a:r>
              <a:rPr lang="en-US" sz="1100" dirty="0">
                <a:solidFill>
                  <a:schemeClr val="bg1"/>
                </a:solidFill>
              </a:rPr>
              <a:t>that business continuity is at greatest </a:t>
            </a:r>
            <a:r>
              <a:rPr lang="en-US" sz="1100" dirty="0" smtClean="0">
                <a:solidFill>
                  <a:schemeClr val="bg1"/>
                </a:solidFill>
              </a:rPr>
              <a:t>risk</a:t>
            </a:r>
          </a:p>
          <a:p>
            <a:pPr algn="l"/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	2) Determine level</a:t>
            </a:r>
            <a:r>
              <a:rPr kumimoji="0" lang="en-US" sz="11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of existing knowledge coverage</a:t>
            </a:r>
          </a:p>
          <a:p>
            <a:pPr algn="l"/>
            <a:r>
              <a:rPr lang="en-US" sz="1100" dirty="0" smtClean="0">
                <a:solidFill>
                  <a:schemeClr val="bg1"/>
                </a:solidFill>
              </a:rPr>
              <a:t>	3) Set 6 to 12 month goal of  having at least 3 other members of the organization to be &gt;90% capable of doing all </a:t>
            </a:r>
          </a:p>
          <a:p>
            <a:pPr algn="l"/>
            <a:r>
              <a:rPr lang="en-US" sz="1100" dirty="0">
                <a:solidFill>
                  <a:schemeClr val="bg1"/>
                </a:solidFill>
              </a:rPr>
              <a:t>	</a:t>
            </a:r>
            <a:r>
              <a:rPr lang="en-US" sz="1100" dirty="0" smtClean="0">
                <a:solidFill>
                  <a:schemeClr val="bg1"/>
                </a:solidFill>
              </a:rPr>
              <a:t>   knowledge areas</a:t>
            </a:r>
          </a:p>
          <a:p>
            <a:pPr algn="l"/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	4) Monitors metric in the QBR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7325" y="530510"/>
            <a:ext cx="8790810" cy="1785104"/>
          </a:xfrm>
          <a:prstGeom prst="rect">
            <a:avLst/>
          </a:prstGeom>
          <a:gradFill>
            <a:gsLst>
              <a:gs pos="0">
                <a:schemeClr val="accent2">
                  <a:lumMod val="83000"/>
                  <a:lumOff val="17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100" dirty="0"/>
              <a:t>Replicating the expertise, wisdom and knowledge of critical professionals into the heads and hands of their coworkers</a:t>
            </a:r>
          </a:p>
          <a:p>
            <a:pPr algn="l"/>
            <a:r>
              <a:rPr lang="en-US" sz="1100" b="1" dirty="0" smtClean="0"/>
              <a:t>to </a:t>
            </a:r>
            <a:r>
              <a:rPr lang="en-US" sz="1100" b="1" dirty="0"/>
              <a:t>ensure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100" dirty="0" smtClean="0"/>
              <a:t>Right people, Right place, Right  time, Right skills</a:t>
            </a:r>
          </a:p>
          <a:p>
            <a:pPr algn="l"/>
            <a:r>
              <a:rPr lang="en-US" sz="1100" b="1" dirty="0" smtClean="0"/>
              <a:t>to</a:t>
            </a:r>
            <a:endParaRPr lang="en-US" sz="1100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100" dirty="0"/>
              <a:t>Lead and do the work </a:t>
            </a:r>
            <a:r>
              <a:rPr lang="en-US" sz="1100" u="sng" dirty="0"/>
              <a:t>now</a:t>
            </a:r>
            <a:r>
              <a:rPr lang="en-US" sz="1100" dirty="0"/>
              <a:t>, </a:t>
            </a:r>
            <a:r>
              <a:rPr lang="en-US" sz="1100" dirty="0" smtClean="0"/>
              <a:t>and in </a:t>
            </a:r>
            <a:r>
              <a:rPr lang="en-US" sz="1100" dirty="0"/>
              <a:t>the </a:t>
            </a:r>
            <a:r>
              <a:rPr lang="en-US" sz="1100" u="sng" dirty="0" smtClean="0"/>
              <a:t>future</a:t>
            </a:r>
            <a:endParaRPr lang="en-US" sz="1100" dirty="0"/>
          </a:p>
          <a:p>
            <a:pPr algn="l"/>
            <a:r>
              <a:rPr lang="en-US" sz="1100" b="1" dirty="0"/>
              <a:t>so that our individuals and organizations are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100" dirty="0" smtClean="0"/>
              <a:t>reaching </a:t>
            </a:r>
            <a:r>
              <a:rPr lang="en-US" sz="1100" dirty="0"/>
              <a:t>their maximum potential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100" dirty="0"/>
              <a:t>maximizing business continuity when employee changes occur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100" dirty="0" smtClean="0"/>
              <a:t>flexible </a:t>
            </a:r>
            <a:r>
              <a:rPr lang="en-US" sz="1100" dirty="0"/>
              <a:t>and </a:t>
            </a:r>
            <a:r>
              <a:rPr lang="en-US" sz="1100" dirty="0" smtClean="0"/>
              <a:t>adaptable</a:t>
            </a:r>
            <a:endParaRPr lang="en-US" sz="1100" dirty="0"/>
          </a:p>
          <a:p>
            <a:pPr algn="l"/>
            <a:r>
              <a:rPr lang="en-US" sz="1100" b="1" i="1" u="sng" dirty="0"/>
              <a:t>to meet our clients needs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49" y="5715000"/>
            <a:ext cx="813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DRAFT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460989" y="2437237"/>
            <a:ext cx="558911" cy="307777"/>
          </a:xfrm>
          <a:prstGeom prst="rect">
            <a:avLst/>
          </a:prstGeom>
          <a:gradFill>
            <a:gsLst>
              <a:gs pos="0">
                <a:srgbClr val="660066"/>
              </a:gs>
              <a:gs pos="100000">
                <a:srgbClr val="7030A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Step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6157051" y="2758150"/>
            <a:ext cx="2862849" cy="56663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57051" y="2458030"/>
            <a:ext cx="2178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Knowledge Transfer Workshop    </a:t>
            </a:r>
            <a:r>
              <a:rPr lang="en-US" sz="1400" b="1" dirty="0" smtClean="0"/>
              <a:t>TBD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50135" y="4114800"/>
            <a:ext cx="1961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Employee Development Plan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401403" y="3848500"/>
            <a:ext cx="503538" cy="289922"/>
          </a:xfrm>
          <a:prstGeom prst="downArrow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40" y="2819400"/>
            <a:ext cx="2660179" cy="154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5D5284-23A6-4505-9A59-41D693FB5B26}" type="slidenum">
              <a:rPr lang="en-US" altLang="en-US" smtClean="0">
                <a:latin typeface="Garamond" pitchFamily="18" charset="0"/>
              </a:rPr>
              <a:pPr eaLnBrk="1" hangingPunct="1"/>
              <a:t>4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1733" y="64136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Business Issues</a:t>
            </a:r>
            <a:endParaRPr lang="en-US" u="sng" dirty="0"/>
          </a:p>
        </p:txBody>
      </p:sp>
      <p:sp>
        <p:nvSpPr>
          <p:cNvPr id="3" name="Rectangle 2"/>
          <p:cNvSpPr/>
          <p:nvPr/>
        </p:nvSpPr>
        <p:spPr>
          <a:xfrm>
            <a:off x="433251" y="1371600"/>
            <a:ext cx="762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600" b="1" dirty="0" smtClean="0"/>
              <a:t>Developing Leaders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Executive succession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High potential acceleration</a:t>
            </a:r>
          </a:p>
          <a:p>
            <a:pPr lvl="1" algn="l"/>
            <a:r>
              <a:rPr lang="en-US" sz="1600" dirty="0"/>
              <a:t> </a:t>
            </a:r>
            <a:r>
              <a:rPr lang="en-US" sz="1600" dirty="0" smtClean="0"/>
              <a:t> 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600" b="1" dirty="0" smtClean="0"/>
              <a:t>Evaluating and bridging capability gaps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New business needs (e.g., budgeting)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Retirements and skill shortages 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Process and skill evolution 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Leadership skill evolution (Leadership Model)</a:t>
            </a:r>
          </a:p>
          <a:p>
            <a:pPr lvl="1" algn="l"/>
            <a:r>
              <a:rPr lang="en-US" sz="1600" dirty="0"/>
              <a:t> </a:t>
            </a:r>
            <a:r>
              <a:rPr lang="en-US" sz="1600" dirty="0" smtClean="0"/>
              <a:t> </a:t>
            </a:r>
          </a:p>
          <a:p>
            <a:pPr marL="742950" lvl="1" indent="-285750" algn="l">
              <a:buFont typeface="Arial" pitchFamily="34" charset="0"/>
              <a:buChar char="•"/>
            </a:pPr>
            <a:endParaRPr lang="en-US" sz="1600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600" b="1" dirty="0" smtClean="0"/>
              <a:t>Strengthening staff development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Job transitions (internal and external)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Retention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Dispersed/diverse employees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dirty="0" smtClean="0"/>
              <a:t>On-boarding</a:t>
            </a:r>
          </a:p>
          <a:p>
            <a:pPr lvl="1" algn="l"/>
            <a:r>
              <a:rPr lang="en-US" sz="1600" dirty="0"/>
              <a:t>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73449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5D5284-23A6-4505-9A59-41D693FB5B26}" type="slidenum">
              <a:rPr lang="en-US" altLang="en-US" smtClean="0">
                <a:latin typeface="Garamond" pitchFamily="18" charset="0"/>
              </a:rPr>
              <a:pPr eaLnBrk="1" hangingPunct="1"/>
              <a:t>5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657979"/>
            <a:ext cx="3890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Benefits to be gained / risks avoided</a:t>
            </a:r>
            <a:endParaRPr lang="en-US" u="sng" dirty="0"/>
          </a:p>
        </p:txBody>
      </p:sp>
      <p:sp>
        <p:nvSpPr>
          <p:cNvPr id="5" name="Rectangle 4"/>
          <p:cNvSpPr/>
          <p:nvPr/>
        </p:nvSpPr>
        <p:spPr>
          <a:xfrm>
            <a:off x="389467" y="1219200"/>
            <a:ext cx="3962400" cy="2135747"/>
          </a:xfrm>
          <a:prstGeom prst="rect">
            <a:avLst/>
          </a:prstGeom>
          <a:solidFill>
            <a:srgbClr val="EDE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5667" y="1295400"/>
            <a:ext cx="3810000" cy="228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b="1" dirty="0">
                <a:solidFill>
                  <a:srgbClr val="2E99C2"/>
                </a:solidFill>
              </a:rPr>
              <a:t>What Benefits will be </a:t>
            </a:r>
            <a:r>
              <a:rPr lang="en-US" b="1" dirty="0" smtClean="0">
                <a:solidFill>
                  <a:srgbClr val="2E99C2"/>
                </a:solidFill>
              </a:rPr>
              <a:t>gained</a:t>
            </a:r>
            <a:r>
              <a:rPr lang="en-US" b="1" dirty="0">
                <a:solidFill>
                  <a:srgbClr val="2E99C2"/>
                </a:solidFill>
              </a:rPr>
              <a:t>?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  <a:tabLst>
                <a:tab pos="2743200" algn="l"/>
              </a:tabLst>
            </a:pPr>
            <a:r>
              <a:rPr lang="en-US" sz="1200" dirty="0" smtClean="0"/>
              <a:t>Development </a:t>
            </a:r>
            <a:r>
              <a:rPr lang="en-US" sz="1200" dirty="0"/>
              <a:t>of the workforce needed to </a:t>
            </a:r>
            <a:r>
              <a:rPr lang="en-US" sz="1200" dirty="0" smtClean="0"/>
              <a:t>accomplish our strategies</a:t>
            </a:r>
            <a:endParaRPr lang="en-US" sz="1200" dirty="0"/>
          </a:p>
          <a:p>
            <a:pPr marL="171450" indent="-171450" algn="l">
              <a:lnSpc>
                <a:spcPct val="110000"/>
              </a:lnSpc>
              <a:buFont typeface="Arial"/>
              <a:buChar char="•"/>
              <a:tabLst>
                <a:tab pos="2743200" algn="l"/>
              </a:tabLst>
            </a:pPr>
            <a:r>
              <a:rPr lang="en-US" sz="1200" dirty="0" smtClean="0"/>
              <a:t>Engagement </a:t>
            </a:r>
            <a:r>
              <a:rPr lang="en-US" sz="1200" dirty="0"/>
              <a:t>and retention of Millennials through increased career opportunities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  <a:tabLst>
                <a:tab pos="2743200" algn="l"/>
              </a:tabLst>
            </a:pPr>
            <a:r>
              <a:rPr lang="en-US" sz="1200" dirty="0" smtClean="0"/>
              <a:t>Identifying </a:t>
            </a:r>
            <a:r>
              <a:rPr lang="en-US" sz="1200" dirty="0"/>
              <a:t>best practices and creating consistency (e.g. working with offshore partners</a:t>
            </a:r>
            <a:r>
              <a:rPr lang="en-US" sz="1200" dirty="0" smtClean="0"/>
              <a:t>)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  <a:tabLst>
                <a:tab pos="2743200" algn="l"/>
              </a:tabLst>
            </a:pPr>
            <a:r>
              <a:rPr lang="en-US" sz="1200" dirty="0" smtClean="0"/>
              <a:t>Business continuity when employee departure occurs (for whatever reason)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4809067" y="1219200"/>
            <a:ext cx="3962400" cy="2135747"/>
          </a:xfrm>
          <a:prstGeom prst="rect">
            <a:avLst/>
          </a:prstGeom>
          <a:solidFill>
            <a:srgbClr val="EDE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85267" y="1295400"/>
            <a:ext cx="3810000" cy="209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b="1" dirty="0">
                <a:solidFill>
                  <a:srgbClr val="2E99C2"/>
                </a:solidFill>
              </a:rPr>
              <a:t>What Risks will be A</a:t>
            </a:r>
            <a:r>
              <a:rPr lang="en-US" b="1" dirty="0" smtClean="0">
                <a:solidFill>
                  <a:srgbClr val="2E99C2"/>
                </a:solidFill>
              </a:rPr>
              <a:t>voided?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</a:pPr>
            <a:r>
              <a:rPr lang="en-US" sz="1200" dirty="0"/>
              <a:t>Reduce number of employees with unique </a:t>
            </a:r>
            <a:r>
              <a:rPr lang="en-US" sz="1200" dirty="0" err="1"/>
              <a:t>siloe’d</a:t>
            </a:r>
            <a:r>
              <a:rPr lang="en-US" sz="1200" dirty="0"/>
              <a:t> knowledge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</a:pPr>
            <a:r>
              <a:rPr lang="en-US" sz="1200" dirty="0"/>
              <a:t>Minimizing the knowledge loss impact of retiring workers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</a:pPr>
            <a:r>
              <a:rPr lang="en-US" sz="1200" dirty="0"/>
              <a:t>Load leveling to reduce overreliance on one expert = Talent Risk Mitigation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</a:pPr>
            <a:r>
              <a:rPr lang="en-US" sz="1200" dirty="0" smtClean="0"/>
              <a:t>Prepare for emergency talent loss scenarios </a:t>
            </a:r>
          </a:p>
          <a:p>
            <a:pPr marL="171450" indent="-171450" algn="l">
              <a:lnSpc>
                <a:spcPct val="110000"/>
              </a:lnSpc>
              <a:buFont typeface="Arial"/>
              <a:buChar char="•"/>
            </a:pPr>
            <a:r>
              <a:rPr lang="en-US" sz="1200" dirty="0" smtClean="0"/>
              <a:t>Not being prepared for management changes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105400"/>
            <a:ext cx="670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Model adapted from Knowledge Transfer Process material from the Steve </a:t>
            </a:r>
            <a:r>
              <a:rPr lang="en-US" sz="1200" dirty="0" err="1" smtClean="0"/>
              <a:t>Trautman</a:t>
            </a:r>
            <a:r>
              <a:rPr lang="en-US" sz="1200" dirty="0" smtClean="0"/>
              <a:t> Company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6897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78D7468-FEEB-4D62-BDF7-60BD373E0567}" type="slidenum">
              <a:rPr lang="en-US" altLang="en-US" smtClean="0">
                <a:latin typeface="Garamond" pitchFamily="18" charset="0"/>
              </a:rPr>
              <a:pPr eaLnBrk="1" hangingPunct="1"/>
              <a:t>6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800" dirty="0" smtClean="0"/>
              <a:t>The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7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270932" y="762000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Transfer Matrix: Critical Positions – Step </a:t>
            </a:r>
            <a:r>
              <a:rPr lang="en-US" sz="1800" u="sng" dirty="0" smtClean="0">
                <a:solidFill>
                  <a:schemeClr val="tx1"/>
                </a:solidFill>
              </a:rPr>
              <a:t>1</a:t>
            </a:r>
            <a:endParaRPr lang="en-US" sz="1800" u="sng" dirty="0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1371600"/>
            <a:ext cx="838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Step 1:   List all the key positions in the organization</a:t>
            </a:r>
          </a:p>
          <a:p>
            <a:pPr marL="914400" indent="-914400" algn="l"/>
            <a:r>
              <a:rPr lang="en-US" dirty="0" smtClean="0"/>
              <a:t>Step 2: 	Identify from the list those positions that business continuity is at greatest risk (high, medium, low)</a:t>
            </a:r>
          </a:p>
          <a:p>
            <a:pPr marL="914400" indent="-914400" algn="l"/>
            <a:r>
              <a:rPr lang="en-US" dirty="0" smtClean="0"/>
              <a:t>Step 3:   Identify position vulnerability</a:t>
            </a:r>
          </a:p>
          <a:p>
            <a:pPr marL="914400" indent="-914400" algn="l"/>
            <a:r>
              <a:rPr lang="en-US" dirty="0" smtClean="0"/>
              <a:t>Step 4:   Select one position at a time to build Knowledge Transfer Matrix</a:t>
            </a:r>
          </a:p>
          <a:p>
            <a:pPr algn="l"/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579964"/>
              </p:ext>
            </p:extLst>
          </p:nvPr>
        </p:nvGraphicFramePr>
        <p:xfrm>
          <a:off x="381000" y="3118627"/>
          <a:ext cx="8229599" cy="2139172"/>
        </p:xfrm>
        <a:graphic>
          <a:graphicData uri="http://schemas.openxmlformats.org/drawingml/2006/table">
            <a:tbl>
              <a:tblPr/>
              <a:tblGrid>
                <a:gridCol w="589583"/>
                <a:gridCol w="2591710"/>
                <a:gridCol w="2505729"/>
                <a:gridCol w="1289713"/>
                <a:gridCol w="1252864"/>
              </a:tblGrid>
              <a:tr h="10490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Priority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Position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Level of Business Continuity Risk                        (high, medium, low)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Position Vulnerability 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Open &lt; 1 year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Open 1-3 years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Open 3 + years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Current Incumbent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15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Ocean and Marine Program Manager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varied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Deputy Directors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varied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Bill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&amp; Shannon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Watershed Managers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varied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Larry &amp; Jim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12" marR="9212" marT="92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12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8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13267" y="687126"/>
            <a:ext cx="8305800" cy="453772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</a:t>
            </a:r>
            <a:r>
              <a:rPr lang="en-US" sz="1800" u="sng" dirty="0">
                <a:solidFill>
                  <a:schemeClr val="tx1"/>
                </a:solidFill>
              </a:rPr>
              <a:t>Transfer </a:t>
            </a:r>
            <a:r>
              <a:rPr lang="en-US" sz="1800" u="sng" dirty="0" smtClean="0">
                <a:solidFill>
                  <a:schemeClr val="tx1"/>
                </a:solidFill>
              </a:rPr>
              <a:t>Matrix – Step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9900" y="1053045"/>
            <a:ext cx="22860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To assess risk, start with listing all of the knowledge silos across the top.</a:t>
            </a:r>
          </a:p>
          <a:p>
            <a:pPr algn="l"/>
            <a:endParaRPr lang="en-US" sz="1600" dirty="0"/>
          </a:p>
          <a:p>
            <a:pPr algn="l"/>
            <a:r>
              <a:rPr lang="en-US" sz="1200" dirty="0" smtClean="0"/>
              <a:t>Silos are:</a:t>
            </a:r>
          </a:p>
          <a:p>
            <a:pPr marL="169863" indent="-169863" algn="l">
              <a:buFont typeface="Arial" pitchFamily="34" charset="0"/>
              <a:buChar char="•"/>
            </a:pPr>
            <a:r>
              <a:rPr lang="en-US" sz="1200" b="1" dirty="0" smtClean="0"/>
              <a:t>“</a:t>
            </a:r>
            <a:r>
              <a:rPr lang="en-US" sz="1200" b="1" u="sng" dirty="0" smtClean="0"/>
              <a:t>Business Process/ Technical Skills</a:t>
            </a:r>
            <a:r>
              <a:rPr lang="en-US" sz="1200" b="1" dirty="0" smtClean="0"/>
              <a:t>”</a:t>
            </a:r>
          </a:p>
          <a:p>
            <a:pPr marL="404813" lvl="1" indent="-117475" algn="l">
              <a:buFont typeface="Arial" pitchFamily="34" charset="0"/>
              <a:buChar char="•"/>
            </a:pPr>
            <a:r>
              <a:rPr lang="en-US" sz="1200" dirty="0" smtClean="0"/>
              <a:t>Tools</a:t>
            </a:r>
          </a:p>
          <a:p>
            <a:pPr marL="404813" lvl="1" indent="-117475" algn="l">
              <a:buFont typeface="Arial" pitchFamily="34" charset="0"/>
              <a:buChar char="•"/>
            </a:pPr>
            <a:r>
              <a:rPr lang="en-US" sz="1200" dirty="0" smtClean="0"/>
              <a:t>Processes</a:t>
            </a:r>
          </a:p>
          <a:p>
            <a:pPr marL="404813" lvl="1" indent="-117475" algn="l">
              <a:buFont typeface="Arial" pitchFamily="34" charset="0"/>
              <a:buChar char="•"/>
            </a:pPr>
            <a:r>
              <a:rPr lang="en-US" sz="1200" dirty="0" smtClean="0"/>
              <a:t>Job functions</a:t>
            </a:r>
          </a:p>
          <a:p>
            <a:pPr marL="404813" lvl="1" indent="-117475" algn="l">
              <a:buFont typeface="Arial" pitchFamily="34" charset="0"/>
              <a:buChar char="•"/>
            </a:pPr>
            <a:r>
              <a:rPr lang="en-US" sz="1200" dirty="0" smtClean="0"/>
              <a:t>Regulations</a:t>
            </a:r>
          </a:p>
          <a:p>
            <a:pPr indent="-169862" algn="l">
              <a:buFont typeface="Arial" pitchFamily="34" charset="0"/>
              <a:buChar char="•"/>
            </a:pPr>
            <a:r>
              <a:rPr lang="en-US" sz="1200" b="1" dirty="0" smtClean="0"/>
              <a:t>“</a:t>
            </a:r>
            <a:r>
              <a:rPr lang="en-US" sz="1200" b="1" u="sng" dirty="0" smtClean="0"/>
              <a:t>Leadership Skills</a:t>
            </a:r>
            <a:r>
              <a:rPr lang="en-US" sz="1200" b="1" dirty="0" smtClean="0"/>
              <a:t>”</a:t>
            </a:r>
          </a:p>
          <a:p>
            <a:pPr lvl="1" indent="-169862" algn="l">
              <a:buFont typeface="Arial" pitchFamily="34" charset="0"/>
              <a:buChar char="•"/>
            </a:pPr>
            <a:r>
              <a:rPr lang="en-US" sz="1200" dirty="0" smtClean="0"/>
              <a:t>Accountability</a:t>
            </a:r>
          </a:p>
          <a:p>
            <a:pPr lvl="1" indent="-169862" algn="l">
              <a:buFont typeface="Arial" pitchFamily="34" charset="0"/>
              <a:buChar char="•"/>
            </a:pPr>
            <a:r>
              <a:rPr lang="en-US" sz="1200" dirty="0" smtClean="0"/>
              <a:t>Communication</a:t>
            </a:r>
          </a:p>
          <a:p>
            <a:pPr lvl="1" indent="-169862" algn="l">
              <a:buFont typeface="Arial" pitchFamily="34" charset="0"/>
              <a:buChar char="•"/>
            </a:pPr>
            <a:r>
              <a:rPr lang="en-US" sz="1200" dirty="0" smtClean="0"/>
              <a:t>Empowerment</a:t>
            </a:r>
            <a:endParaRPr lang="en-US" sz="1200" dirty="0"/>
          </a:p>
        </p:txBody>
      </p:sp>
      <p:sp>
        <p:nvSpPr>
          <p:cNvPr id="3" name="Right Arrow 2"/>
          <p:cNvSpPr/>
          <p:nvPr/>
        </p:nvSpPr>
        <p:spPr bwMode="auto">
          <a:xfrm flipH="1">
            <a:off x="6813490" y="2110366"/>
            <a:ext cx="457200" cy="228600"/>
          </a:xfrm>
          <a:prstGeom prst="rightArrow">
            <a:avLst/>
          </a:prstGeom>
          <a:gradFill rotWithShape="1">
            <a:gsLst>
              <a:gs pos="0">
                <a:srgbClr val="FF0000"/>
              </a:gs>
              <a:gs pos="100000">
                <a:srgbClr val="0066CC">
                  <a:gamma/>
                  <a:shade val="63529"/>
                  <a:invGamma/>
                </a:srgb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5200650"/>
            <a:ext cx="20574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588" indent="-509588" algn="l"/>
            <a:r>
              <a:rPr lang="en-US" sz="1100" dirty="0" smtClean="0"/>
              <a:t>Note:  If you have a Skills Versatility Matrix developed, cross reference to ensure you are capturing the “key” components of the position</a:t>
            </a:r>
            <a:endParaRPr lang="en-US" sz="11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470246"/>
              </p:ext>
            </p:extLst>
          </p:nvPr>
        </p:nvGraphicFramePr>
        <p:xfrm>
          <a:off x="389710" y="4499965"/>
          <a:ext cx="6544490" cy="1716131"/>
        </p:xfrm>
        <a:graphic>
          <a:graphicData uri="http://schemas.openxmlformats.org/drawingml/2006/table">
            <a:tbl>
              <a:tblPr firstRow="1" firstCol="1" bandRow="1"/>
              <a:tblGrid>
                <a:gridCol w="3115490"/>
                <a:gridCol w="3429000"/>
              </a:tblGrid>
              <a:tr h="1459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Leadership Competencies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Business Process/Technical Skills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29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Strategic thinking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HQ Fish Budgets – The Process for Setting Up Budgets at HQ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9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skills (written and verbal)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Legislative Training – from the HQ Leadership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9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Establish functional productive relationships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Supervise Marine and Columbia River Programs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Operational fluency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long and short term harvest management &amp; conservation plans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 and develops staff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Lead ODFW efforts on the Pacific Fishery Management Council and Pacific Salmon Commission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19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Effectively partners and supports across functional areas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98" y="1388246"/>
            <a:ext cx="6285714" cy="2541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4A0BE6-C3D8-4699-AE8F-448BC091DCED}" type="slidenum">
              <a:rPr lang="en-US" altLang="en-US" smtClean="0">
                <a:latin typeface="Garamond" pitchFamily="18" charset="0"/>
              </a:rPr>
              <a:pPr eaLnBrk="1" hangingPunct="1"/>
              <a:t>9</a:t>
            </a:fld>
            <a:endParaRPr lang="en-US" altLang="en-US" smtClean="0">
              <a:latin typeface="Garamond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803011"/>
            <a:ext cx="8305800" cy="381000"/>
          </a:xfrm>
        </p:spPr>
        <p:txBody>
          <a:bodyPr/>
          <a:lstStyle/>
          <a:p>
            <a:r>
              <a:rPr lang="en-US" sz="1800" u="sng" dirty="0" smtClean="0">
                <a:solidFill>
                  <a:schemeClr val="tx1"/>
                </a:solidFill>
              </a:rPr>
              <a:t>Knowledge </a:t>
            </a:r>
            <a:r>
              <a:rPr lang="en-US" sz="1800" u="sng" dirty="0">
                <a:solidFill>
                  <a:schemeClr val="tx1"/>
                </a:solidFill>
              </a:rPr>
              <a:t>Transfer </a:t>
            </a:r>
            <a:r>
              <a:rPr lang="en-US" sz="1800" u="sng" dirty="0" smtClean="0">
                <a:solidFill>
                  <a:schemeClr val="tx1"/>
                </a:solidFill>
              </a:rPr>
              <a:t>Matrix: Add the People/Team  – Step 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29400" y="1562100"/>
            <a:ext cx="190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Then add in the people you want to include in the risk assessment exercise.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Organize them by team (one under each supervisor) or by job family (e.g. case workers).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Whatever makes sense.</a:t>
            </a:r>
            <a:endParaRPr lang="en-US" sz="1600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6770" y="4191000"/>
            <a:ext cx="47625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20" y="1905000"/>
            <a:ext cx="5768662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s_powerpoint">
  <a:themeElements>
    <a:clrScheme name="dhs_powerpoint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dhs_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66CC"/>
            </a:gs>
            <a:gs pos="100000">
              <a:srgbClr val="0066CC">
                <a:gamma/>
                <a:shade val="63529"/>
                <a:invGamma/>
              </a:srgbClr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66CC"/>
            </a:gs>
            <a:gs pos="100000">
              <a:srgbClr val="0066CC">
                <a:gamma/>
                <a:shade val="63529"/>
                <a:invGamma/>
              </a:srgbClr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hs_powerpoint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hs_powerpoint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hs_powerpoint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hs_powerpoint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76FC3C857F240A9C2E4F15016144F" ma:contentTypeVersion="15" ma:contentTypeDescription="Create a new document." ma:contentTypeScope="" ma:versionID="54943bc21a232f29bc0f4e3d05a314fe">
  <xsd:schema xmlns:xsd="http://www.w3.org/2001/XMLSchema" xmlns:xs="http://www.w3.org/2001/XMLSchema" xmlns:p="http://schemas.microsoft.com/office/2006/metadata/properties" xmlns:ns1="http://schemas.microsoft.com/sharepoint/v3" xmlns:ns2="e93a1355-dcbd-4ee6-87a8-44e09f1824ca" xmlns:ns3="c11a4dd1-9999-41de-ad6b-508521c3559d" targetNamespace="http://schemas.microsoft.com/office/2006/metadata/properties" ma:root="true" ma:fieldsID="b57540cea00acb6b222b91eaf3745f4e" ns1:_="" ns2:_="" ns3:_="">
    <xsd:import namespace="http://schemas.microsoft.com/sharepoint/v3"/>
    <xsd:import namespace="e93a1355-dcbd-4ee6-87a8-44e09f1824ca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2:Category"/>
                <xsd:element ref="ns2:Sub_x002d_Category" minOccurs="0"/>
                <xsd:element ref="ns2:Description0" minOccurs="0"/>
                <xsd:element ref="ns2:Contract_x0020_Years" minOccurs="0"/>
                <xsd:element ref="ns1:PublishingStartDate" minOccurs="0"/>
                <xsd:element ref="ns1:PublishingExpirationDate" minOccurs="0"/>
                <xsd:element ref="ns2:Tags" minOccurs="0"/>
                <xsd:element ref="ns2:related_x0020_document" minOccurs="0"/>
                <xsd:element ref="ns2:Draft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a1355-dcbd-4ee6-87a8-44e09f1824ca" elementFormDefault="qualified">
    <xsd:import namespace="http://schemas.microsoft.com/office/2006/documentManagement/types"/>
    <xsd:import namespace="http://schemas.microsoft.com/office/infopath/2007/PartnerControls"/>
    <xsd:element name="Category" ma:index="1" ma:displayName="Category" ma:format="Dropdown" ma:internalName="Category" ma:readOnly="false">
      <xsd:simpleType>
        <xsd:restriction base="dms:Choice">
          <xsd:enumeration value="Advice"/>
          <xsd:enumeration value="Class/Comp"/>
          <xsd:enumeration value="Development"/>
          <xsd:enumeration value="Forms"/>
          <xsd:enumeration value="LRU"/>
          <xsd:enumeration value="Services"/>
          <xsd:enumeration value="Systems"/>
        </xsd:restriction>
      </xsd:simpleType>
    </xsd:element>
    <xsd:element name="Sub_x002d_Category" ma:index="2" nillable="true" ma:displayName="Sub-Category" ma:format="Dropdown" ma:internalName="Sub_x002d_Category">
      <xsd:simpleType>
        <xsd:union memberTypes="dms:Text">
          <xsd:simpleType>
            <xsd:restriction base="dms:Choice">
              <xsd:enumeration value="Manual"/>
              <xsd:enumeration value="Procedural Rules"/>
              <xsd:enumeration value="General"/>
              <xsd:enumeration value="Class/Comp"/>
              <xsd:enumeration value="Position Management"/>
              <xsd:enumeration value="Filling Positions"/>
              <xsd:enumeration value="Workforce Management"/>
              <xsd:enumeration value="Employee Leave"/>
              <xsd:enumeration value="Discipline &amp; Discharge"/>
              <xsd:enumeration value="Safety &amp; Risk"/>
              <xsd:enumeration value="Labor Relations"/>
              <xsd:enumeration value="Arbitration"/>
              <xsd:enumeration value="CBA"/>
              <xsd:enumeration value="Workday"/>
              <xsd:enumeration value="Policy Review"/>
              <xsd:enumeration value="Payroll"/>
            </xsd:restriction>
          </xsd:simpleType>
        </xsd:union>
      </xsd:simpleType>
    </xsd:element>
    <xsd:element name="Description0" ma:index="3" nillable="true" ma:displayName="Description" ma:internalName="Description0">
      <xsd:simpleType>
        <xsd:restriction base="dms:Text">
          <xsd:maxLength value="255"/>
        </xsd:restriction>
      </xsd:simpleType>
    </xsd:element>
    <xsd:element name="Contract_x0020_Years" ma:index="5" nillable="true" ma:displayName="Contract Years" ma:internalName="Contract_x0020_Years">
      <xsd:simpleType>
        <xsd:restriction base="dms:Text">
          <xsd:maxLength value="255"/>
        </xsd:restriction>
      </xsd:simpleType>
    </xsd:element>
    <xsd:element name="Tags" ma:index="14" nillable="true" ma:displayName="Tags" ma:internalName="Tags">
      <xsd:simpleType>
        <xsd:restriction base="dms:Text">
          <xsd:maxLength value="255"/>
        </xsd:restriction>
      </xsd:simpleType>
    </xsd:element>
    <xsd:element name="related_x0020_document" ma:index="15" nillable="true" ma:displayName="related document" ma:format="Hyperlink" ma:internalName="related_x0020_documen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raft" ma:index="16" nillable="true" ma:displayName="Draft" ma:description="This field is only for use with policies out for review" ma:format="Hyperlink" ma:internalName="Draf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Tags xmlns="e93a1355-dcbd-4ee6-87a8-44e09f1824ca" xsi:nil="true"/>
    <Sub_x002d_Category xmlns="e93a1355-dcbd-4ee6-87a8-44e09f1824ca" xsi:nil="true"/>
    <Category xmlns="e93a1355-dcbd-4ee6-87a8-44e09f1824ca">Development</Category>
    <Description0 xmlns="e93a1355-dcbd-4ee6-87a8-44e09f1824ca">Link to DHS Knowledge Transfer Process</Description0>
    <Contract_x0020_Years xmlns="e93a1355-dcbd-4ee6-87a8-44e09f1824ca" xsi:nil="true"/>
    <related_x0020_document xmlns="e93a1355-dcbd-4ee6-87a8-44e09f1824ca">
      <Url xsi:nil="true"/>
      <Description xsi:nil="true"/>
    </related_x0020_document>
    <Draft xmlns="e93a1355-dcbd-4ee6-87a8-44e09f1824ca">
      <Url xsi:nil="true"/>
      <Description xsi:nil="true"/>
    </Draft>
  </documentManagement>
</p:properties>
</file>

<file path=customXml/itemProps1.xml><?xml version="1.0" encoding="utf-8"?>
<ds:datastoreItem xmlns:ds="http://schemas.openxmlformats.org/officeDocument/2006/customXml" ds:itemID="{B116DB91-B896-4744-83CF-A5D4AFED0434}"/>
</file>

<file path=customXml/itemProps2.xml><?xml version="1.0" encoding="utf-8"?>
<ds:datastoreItem xmlns:ds="http://schemas.openxmlformats.org/officeDocument/2006/customXml" ds:itemID="{60D93EC1-47C5-4FC8-B4AA-D88A2F8081EF}"/>
</file>

<file path=customXml/itemProps3.xml><?xml version="1.0" encoding="utf-8"?>
<ds:datastoreItem xmlns:ds="http://schemas.openxmlformats.org/officeDocument/2006/customXml" ds:itemID="{8ECE0022-86F7-46C1-9F3C-69C21C5CDA14}"/>
</file>

<file path=docProps/app.xml><?xml version="1.0" encoding="utf-8"?>
<Properties xmlns="http://schemas.openxmlformats.org/officeDocument/2006/extended-properties" xmlns:vt="http://schemas.openxmlformats.org/officeDocument/2006/docPropsVTypes">
  <Template>dhs_powerpoint</Template>
  <TotalTime>6312</TotalTime>
  <Words>1193</Words>
  <Application>Microsoft Office PowerPoint</Application>
  <PresentationFormat>On-screen Show (4:3)</PresentationFormat>
  <Paragraphs>299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Garamond</vt:lpstr>
      <vt:lpstr>Times</vt:lpstr>
      <vt:lpstr>Times New Roman</vt:lpstr>
      <vt:lpstr>Wingdings</vt:lpstr>
      <vt:lpstr>dhs_powerpoint</vt:lpstr>
      <vt:lpstr>Worksheet</vt:lpstr>
      <vt:lpstr>Knowledge Transfer / Succession Planning Process  </vt:lpstr>
      <vt:lpstr>PowerPoint Presentation</vt:lpstr>
      <vt:lpstr>PowerPoint Presentation</vt:lpstr>
      <vt:lpstr>PowerPoint Presentation</vt:lpstr>
      <vt:lpstr>PowerPoint Presentation</vt:lpstr>
      <vt:lpstr>The Process</vt:lpstr>
      <vt:lpstr>Knowledge Transfer Matrix: Critical Positions – Step 1</vt:lpstr>
      <vt:lpstr>Knowledge Transfer Matrix – Step 2</vt:lpstr>
      <vt:lpstr>Knowledge Transfer Matrix: Add the People/Team  – Step 3</vt:lpstr>
      <vt:lpstr>Knowledge Transfer Matrix: Evaluate each employee on competency – Step 4</vt:lpstr>
      <vt:lpstr>Knowledge Transfer Matrix: Duration To Ready – Step 5</vt:lpstr>
      <vt:lpstr>Knowledge Transfer Matrix- Greatest Risk Areas – Step 6 </vt:lpstr>
      <vt:lpstr>Assess Interest – Step 7</vt:lpstr>
      <vt:lpstr>Create Knowledge Transfer Plans / Skill Development Plan – Step 8</vt:lpstr>
      <vt:lpstr>PowerPoint Presentation</vt:lpstr>
      <vt:lpstr>PowerPoint Presentation</vt:lpstr>
      <vt:lpstr>Appendix</vt:lpstr>
      <vt:lpstr>Skill Development Plan – Assessment Questions</vt:lpstr>
      <vt:lpstr>Skill Development Plan – Assessment Questions</vt:lpstr>
      <vt:lpstr>Knowledge Transfer / Succession Planning Excel Template  &amp; Competency Matrix </vt:lpstr>
    </vt:vector>
  </TitlesOfParts>
  <Company>Department of Human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DHS Knowledge Transfer Process</dc:title>
  <dc:creator>Department of Human Services</dc:creator>
  <cp:lastModifiedBy>HASTINGS Steve</cp:lastModifiedBy>
  <cp:revision>162</cp:revision>
  <cp:lastPrinted>2018-08-01T22:38:25Z</cp:lastPrinted>
  <dcterms:created xsi:type="dcterms:W3CDTF">2010-10-15T23:50:09Z</dcterms:created>
  <dcterms:modified xsi:type="dcterms:W3CDTF">2018-08-01T22:45:57Z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0x01010006B76FC3C857F240A9C2E4F15016144F</vt:lpwstr>
  </property>
  <property fmtid="{D5CDD505-2E9C-101B-9397-08002B2CF9AE}" pid="4" name="related document">
    <vt:lpwstr/>
  </property>
  <property fmtid="{D5CDD505-2E9C-101B-9397-08002B2CF9AE}" pid="5" name="Description0">
    <vt:lpwstr>Link to DHS Knowledge Transfer Process</vt:lpwstr>
  </property>
  <property fmtid="{D5CDD505-2E9C-101B-9397-08002B2CF9AE}" pid="6" name="Category">
    <vt:lpwstr>Development</vt:lpwstr>
  </property>
  <property fmtid="{D5CDD505-2E9C-101B-9397-08002B2CF9AE}" pid="8" name="Draft">
    <vt:lpwstr/>
  </property>
  <property fmtid="{D5CDD505-2E9C-101B-9397-08002B2CF9AE}" pid="9" name="Contract Years">
    <vt:lpwstr/>
  </property>
  <property fmtid="{D5CDD505-2E9C-101B-9397-08002B2CF9AE}" pid="10" name="Tags0">
    <vt:lpwstr/>
  </property>
  <property fmtid="{D5CDD505-2E9C-101B-9397-08002B2CF9AE}" pid="11" name="Sub-Category">
    <vt:lpwstr/>
  </property>
</Properties>
</file>