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2" r:id="rId5"/>
    <p:sldMasterId id="2147483692" r:id="rId6"/>
    <p:sldMasterId id="2147483702" r:id="rId7"/>
    <p:sldMasterId id="2147483712" r:id="rId8"/>
  </p:sldMasterIdLst>
  <p:notesMasterIdLst>
    <p:notesMasterId r:id="rId24"/>
  </p:notesMasterIdLst>
  <p:handoutMasterIdLst>
    <p:handoutMasterId r:id="rId25"/>
  </p:handoutMasterIdLst>
  <p:sldIdLst>
    <p:sldId id="256" r:id="rId9"/>
    <p:sldId id="257" r:id="rId10"/>
    <p:sldId id="305" r:id="rId11"/>
    <p:sldId id="304" r:id="rId12"/>
    <p:sldId id="261" r:id="rId13"/>
    <p:sldId id="299" r:id="rId14"/>
    <p:sldId id="300" r:id="rId15"/>
    <p:sldId id="306" r:id="rId16"/>
    <p:sldId id="265" r:id="rId17"/>
    <p:sldId id="301" r:id="rId18"/>
    <p:sldId id="296" r:id="rId19"/>
    <p:sldId id="297" r:id="rId20"/>
    <p:sldId id="298" r:id="rId21"/>
    <p:sldId id="303" r:id="rId22"/>
    <p:sldId id="2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 Slides" id="{3EF7848E-A32D-4FD3-B646-4E2E76BFD92D}">
          <p14:sldIdLst>
            <p14:sldId id="256"/>
            <p14:sldId id="257"/>
            <p14:sldId id="305"/>
            <p14:sldId id="304"/>
            <p14:sldId id="261"/>
            <p14:sldId id="299"/>
            <p14:sldId id="300"/>
            <p14:sldId id="306"/>
            <p14:sldId id="265"/>
            <p14:sldId id="301"/>
            <p14:sldId id="296"/>
            <p14:sldId id="297"/>
            <p14:sldId id="298"/>
            <p14:sldId id="303"/>
          </p14:sldIdLst>
        </p14:section>
        <p14:section name="Closing Slide" id="{8A0F46BC-6E6B-4A6F-8C06-E0732292B1E2}">
          <p14:sldIdLst>
            <p14:sldId id="29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221"/>
    <a:srgbClr val="E1B924"/>
    <a:srgbClr val="ACC550"/>
    <a:srgbClr val="425F3F"/>
    <a:srgbClr val="263B80"/>
    <a:srgbClr val="618B5D"/>
    <a:srgbClr val="1A8CAA"/>
    <a:srgbClr val="005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8" autoAdjust="0"/>
    <p:restoredTop sz="76533" autoAdjust="0"/>
  </p:normalViewPr>
  <p:slideViewPr>
    <p:cSldViewPr snapToGrid="0">
      <p:cViewPr varScale="1">
        <p:scale>
          <a:sx n="97" d="100"/>
          <a:sy n="97" d="100"/>
        </p:scale>
        <p:origin x="105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3140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7A1B24-EE15-8218-3544-AF0A9B5A64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A82D68-CD58-54F0-A784-437B717236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A64D4-AEE2-4A33-B1F4-557841BF8E13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86FAB-4295-CE26-5D61-5BF6C19B91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0898C-6A67-D1EB-24EE-D03199B087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252AB-2902-4156-811F-21B969FC0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10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F7642-7364-4013-9CF6-1C4880ED8FB3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14AA6-6684-4181-A4F5-832B85096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Guidance for DAS in some work, other is formal guidance for participants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14AA6-6684-4181-A4F5-832B85096C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3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Underutilized</a:t>
            </a:r>
          </a:p>
          <a:p>
            <a:r>
              <a:rPr lang="en-US" dirty="0"/>
              <a:t>DMV – large parking area for truck inspections etc.</a:t>
            </a:r>
          </a:p>
          <a:p>
            <a:r>
              <a:rPr lang="en-US" dirty="0"/>
              <a:t>Seasonal uses – may appear under used other than peak (fairgrounds)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14AA6-6684-4181-A4F5-832B85096C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09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Redevelopment issues – historic listing, high demolition cost, mitigation of contaminants,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14AA6-6684-4181-A4F5-832B85096C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79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4E6F1-138E-5DC4-A13D-B79B788B6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619F6E-99E0-1B04-984D-4674E67A86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A7D6AF-D8AE-5312-F35D-738B459861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Public Parcel - Exchange parcels are not exempt from agency laws governing lands during acquisition only when designated</a:t>
            </a:r>
          </a:p>
          <a:p>
            <a:r>
              <a:rPr lang="en-US" dirty="0"/>
              <a:t>Active dealmaking – how does agency approach identifying matches with suitable land?</a:t>
            </a:r>
          </a:p>
          <a:p>
            <a:endParaRPr lang="en-US" dirty="0"/>
          </a:p>
          <a:p>
            <a:r>
              <a:rPr lang="en-US" dirty="0"/>
              <a:t>Private parcel – outside of standard due diligence</a:t>
            </a:r>
          </a:p>
          <a:p>
            <a:r>
              <a:rPr lang="en-US" dirty="0"/>
              <a:t>Is this a good place for housing?</a:t>
            </a:r>
          </a:p>
          <a:p>
            <a:r>
              <a:rPr lang="en-US" dirty="0"/>
              <a:t>Why has this not been developed</a:t>
            </a:r>
          </a:p>
          <a:p>
            <a:r>
              <a:rPr lang="en-US" dirty="0"/>
              <a:t>How will making this home start help</a:t>
            </a:r>
          </a:p>
          <a:p>
            <a:r>
              <a:rPr lang="en-US" dirty="0"/>
              <a:t>What are the infrastructure burdens or benefits for housing and can the state leverage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348C5-2855-0B62-4186-18AC75E07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14AA6-6684-4181-A4F5-832B85096C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712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14AA6-6684-4181-A4F5-832B85096C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63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AD5F4C-B22E-87C5-5E33-084712F1B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0"/>
            <a:ext cx="12192000" cy="18176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8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B10A0E-82BD-5AF0-FD1B-54E0308BAD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4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4D3892-2DD7-EE87-F2F7-DC597F2F7E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38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F451E1-4971-8C70-E29A-BF64AAFE2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48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79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D587D-CE87-9ECD-005A-7A19FDF65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72535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79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D587D-CE87-9ECD-005A-7A19FDF65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02297"/>
            <a:ext cx="5264150" cy="3638776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21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46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771E022-246E-3D33-45F6-AC6B91BFA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10894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40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D4D970-23AF-733D-8FCE-4CE131F1C3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302BEB-3422-9E94-962C-D3E5E3412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D76883E-1DE0-8729-513E-E5FADCCC8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750" y="2257636"/>
            <a:ext cx="6835899" cy="2342728"/>
          </a:xfrm>
        </p:spPr>
        <p:txBody>
          <a:bodyPr anchor="ctr" anchorCtr="0">
            <a:normAutofit/>
          </a:bodyPr>
          <a:lstStyle>
            <a:lvl1pPr algn="l">
              <a:defRPr sz="6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3203676B-7580-1514-3A4C-85301B2E36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2257636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AA42B2-326E-3C90-D997-BA02502472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49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6388EB-350E-CCDF-E111-767A1E5A78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62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C267C0-70AF-005E-01CC-6AFBA4DD9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67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4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411AC5-A36D-3D4F-4E8B-6FF1F3466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05989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0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411AC5-A36D-3D4F-4E8B-6FF1F3466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19075"/>
            <a:ext cx="5264150" cy="3655452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907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5419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5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5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3D29285-A485-B869-8F9E-49320269A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522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652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50B191-7D59-5AFE-03CA-9C08E47D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03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828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513AE2-64EC-DCDD-CD00-07595AF3A0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185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0835C-084A-8A40-BF2D-A514771006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474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20CBB7-403E-80D3-8035-B91B9605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258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038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BE2DA-C9B1-6134-9404-6723C75A2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05989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8205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BE2DA-C9B1-6134-9404-6723C75A2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10686"/>
            <a:ext cx="5264150" cy="3663841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590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27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4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4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DA62D9D-7F2C-8BE4-AAAC-E80FEE23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91235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7262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9589C0-BBEC-3850-0914-49E7E2F8C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43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B93772-5CD8-0D96-E16A-3B8BE93C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0"/>
            <a:ext cx="7841942" cy="6873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2994839"/>
            <a:ext cx="5264150" cy="2268537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208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26E362-4BB4-86B1-4BDC-E3C9874DAD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044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FE547D-9837-4263-7FBA-6518D4898E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217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EC852F-9663-8F0F-A39E-C8C796F3A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497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490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85D31B-E26E-1486-9E2D-C568EE44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94839"/>
            <a:ext cx="5264150" cy="2268537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31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85D31B-E26E-1486-9E2D-C568EE44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93909"/>
            <a:ext cx="5264150" cy="366946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260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448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3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3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A1E30B4-BF52-848B-6092-1C7BBC7F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03595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669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75322B-D108-0B6F-CD74-36CF7534C3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88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FA12B5-49D0-25D4-CA0B-D418BA412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0"/>
            <a:ext cx="7841942" cy="6873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6361"/>
            <a:ext cx="5264150" cy="3547015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915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10A22A-B483-EC22-54C0-09282ADA1C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417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6A08AE-464A-92BF-D70B-F951F3AB2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9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739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1">
              <a:lumMod val="20000"/>
              <a:lumOff val="80000"/>
              <a:alpha val="2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1">
              <a:lumMod val="20000"/>
              <a:lumOff val="80000"/>
              <a:alpha val="2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CC9B3E6-E9AA-901B-9EA9-DC8D7A36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25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742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0D27A5-C18F-33C6-4AAF-EF2A845512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9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5D354A7-A2BF-CBB3-A3D6-4FF62FB4B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71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23" r:id="rId2"/>
    <p:sldLayoutId id="2147483674" r:id="rId3"/>
    <p:sldLayoutId id="2147483675" r:id="rId4"/>
    <p:sldLayoutId id="2147483722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44B6F04-E005-981A-E21D-732CE579D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2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724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57068E-601E-5568-9B53-CD02EA2D4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4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72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E3B07B-9D76-BA71-338B-30745BB4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2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26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8700F66-526F-6833-205A-CB37735E2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2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27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A9ED-B656-2E90-DE9B-B185ADC05B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1236856"/>
            <a:ext cx="7556500" cy="3169127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b="1" dirty="0"/>
              <a:t>Department of Administrative Services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BBC9CC-8DF3-46E8-0E39-C71409485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2000" y="5501664"/>
            <a:ext cx="9956799" cy="936703"/>
          </a:xfrm>
        </p:spPr>
        <p:txBody>
          <a:bodyPr/>
          <a:lstStyle/>
          <a:p>
            <a:r>
              <a:rPr lang="en-US" sz="2900" dirty="0"/>
              <a:t>Home Start Lands Rulemaking Advisory Committee</a:t>
            </a:r>
          </a:p>
        </p:txBody>
      </p:sp>
      <p:pic>
        <p:nvPicPr>
          <p:cNvPr id="5" name="Picture 4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27CCCAD-E0E9-1736-7E1F-B1F27BC448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" y="5305824"/>
            <a:ext cx="1485900" cy="132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33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05D63-5BD3-BBF1-CFE5-1DD622A66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8B330D-B6CF-0A2D-7208-2B9EB34CF1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Selection factors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E1C7393-77C2-B1CE-D3A5-EFD72C91D2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 panose="00000500000000000000" pitchFamily="2" charset="0"/>
              </a:rPr>
              <a:t>Most capable developer?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Pro-forma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Development history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Capacity</a:t>
            </a:r>
          </a:p>
          <a:p>
            <a:pPr lvl="1"/>
            <a:endParaRPr lang="en-US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Service Provision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Types of services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Partnerships</a:t>
            </a:r>
          </a:p>
          <a:p>
            <a:pPr lvl="1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F7F22-3509-6A19-E1FB-F9ABC39EB5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Process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0E8371-7601-6391-58D7-20E2B023D5F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en-US" dirty="0">
                <a:latin typeface="Montserrat" panose="00000500000000000000" pitchFamily="2" charset="0"/>
              </a:rPr>
              <a:t>Goal to 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Timeline for offer and negotiation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Competition/Scoring</a:t>
            </a:r>
          </a:p>
          <a:p>
            <a:pPr lvl="2"/>
            <a:r>
              <a:rPr lang="en-US" dirty="0">
                <a:latin typeface="Montserrat" panose="00000500000000000000" pitchFamily="2" charset="0"/>
              </a:rPr>
              <a:t>Relative scores for:</a:t>
            </a:r>
          </a:p>
          <a:p>
            <a:pPr lvl="3"/>
            <a:r>
              <a:rPr lang="en-US" dirty="0">
                <a:latin typeface="Montserrat" panose="00000500000000000000" pitchFamily="2" charset="0"/>
              </a:rPr>
              <a:t>Land price</a:t>
            </a:r>
          </a:p>
          <a:p>
            <a:pPr lvl="3"/>
            <a:r>
              <a:rPr lang="en-US" dirty="0">
                <a:latin typeface="Montserrat" panose="00000500000000000000" pitchFamily="2" charset="0"/>
              </a:rPr>
              <a:t>Developer ability</a:t>
            </a:r>
          </a:p>
          <a:p>
            <a:pPr lvl="3"/>
            <a:r>
              <a:rPr lang="en-US" dirty="0">
                <a:latin typeface="Montserrat" panose="00000500000000000000" pitchFamily="2" charset="0"/>
              </a:rPr>
              <a:t>Housing unit/type</a:t>
            </a:r>
          </a:p>
          <a:p>
            <a:pPr lvl="3"/>
            <a:r>
              <a:rPr lang="en-US" dirty="0">
                <a:latin typeface="Montserrat" panose="00000500000000000000" pitchFamily="2" charset="0"/>
              </a:rPr>
              <a:t>Services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Enforcement of competition promises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53B3923-9E80-C0D4-8141-FBA48B774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Sale or Lease</a:t>
            </a:r>
          </a:p>
        </p:txBody>
      </p:sp>
    </p:spTree>
    <p:extLst>
      <p:ext uri="{BB962C8B-B14F-4D97-AF65-F5344CB8AC3E}">
        <p14:creationId xmlns:p14="http://schemas.microsoft.com/office/powerpoint/2010/main" val="1921476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E7480-7FA6-50D5-893A-3A20AAC91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10753-120D-E3DE-A78B-B4CCF4ADA1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Rulemaking intent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8C01A1-18CE-3C51-9217-BA57AE1697D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>
                <a:latin typeface="Montserrat" panose="00000500000000000000" pitchFamily="2" charset="0"/>
              </a:rPr>
              <a:t>5-year review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Remove duplication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Move narrative to guidebook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Integrate statute changes</a:t>
            </a:r>
          </a:p>
          <a:p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0BD61-3530-2688-23D2-6261AB855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ORS 270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F1CC9B-B189-2A0D-ADA2-6303BFADA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vert="horz" lIns="91440" tIns="45720" rIns="91440" bIns="45720" rtlCol="0" anchor="ctr" anchorCtr="0">
            <a:normAutofit/>
          </a:bodyPr>
          <a:lstStyle/>
          <a:p>
            <a:pPr lvl="1"/>
            <a:r>
              <a:rPr lang="en-US" dirty="0">
                <a:latin typeface="+mj-lt"/>
              </a:rPr>
              <a:t>Public Lands statute</a:t>
            </a:r>
          </a:p>
          <a:p>
            <a:pPr lvl="2"/>
            <a:r>
              <a:rPr lang="en-US" dirty="0">
                <a:latin typeface="+mj-lt"/>
              </a:rPr>
              <a:t>Policy</a:t>
            </a:r>
          </a:p>
          <a:p>
            <a:pPr lvl="2"/>
            <a:r>
              <a:rPr lang="en-US" dirty="0">
                <a:latin typeface="+mj-lt"/>
              </a:rPr>
              <a:t>Process</a:t>
            </a:r>
          </a:p>
          <a:p>
            <a:pPr lvl="2"/>
            <a:r>
              <a:rPr lang="en-US" dirty="0">
                <a:latin typeface="+mj-lt"/>
              </a:rPr>
              <a:t>Advisory Committee</a:t>
            </a:r>
          </a:p>
          <a:p>
            <a:pPr lvl="2"/>
            <a:r>
              <a:rPr lang="en-US" dirty="0">
                <a:latin typeface="+mj-lt"/>
              </a:rPr>
              <a:t>Inventory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3664F01-8EDF-BB20-E902-28513FAFC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Existing Rule update</a:t>
            </a:r>
          </a:p>
        </p:txBody>
      </p:sp>
    </p:spTree>
    <p:extLst>
      <p:ext uri="{BB962C8B-B14F-4D97-AF65-F5344CB8AC3E}">
        <p14:creationId xmlns:p14="http://schemas.microsoft.com/office/powerpoint/2010/main" val="2914722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277D7-9210-7B96-7660-F24C42F2C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49E26-E2F5-27D3-7B9C-A783A1E66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Section 22 &amp; 24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D6FDA3-74C9-A5E7-13DE-8C686226C6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 panose="00000500000000000000" pitchFamily="2" charset="0"/>
              </a:rPr>
              <a:t>Section 22</a:t>
            </a:r>
          </a:p>
          <a:p>
            <a:r>
              <a:rPr lang="en-US" dirty="0">
                <a:latin typeface="Montserrat" panose="00000500000000000000" pitchFamily="2" charset="0"/>
              </a:rPr>
              <a:t>Deletes ORS 270.010 (2)</a:t>
            </a:r>
          </a:p>
          <a:p>
            <a:endParaRPr lang="en-US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Section 24</a:t>
            </a:r>
          </a:p>
          <a:p>
            <a:r>
              <a:rPr lang="en-US" dirty="0">
                <a:latin typeface="Montserrat" panose="00000500000000000000" pitchFamily="2" charset="0"/>
              </a:rPr>
              <a:t>Removes reference to ORS 270.010(2)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CFC65-711B-5263-A4F0-63E289AB8F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Section 23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94D12E-746C-687D-8DCB-7C9C575FF0B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dirty="0">
                <a:latin typeface="Montserrat" panose="00000500000000000000" pitchFamily="2" charset="0"/>
              </a:rPr>
              <a:t>Revises ORS 270.100 </a:t>
            </a:r>
          </a:p>
          <a:p>
            <a:pPr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dirty="0">
                <a:latin typeface="Montserrat" panose="00000500000000000000" pitchFamily="2" charset="0"/>
              </a:rPr>
              <a:t>Incorporates ORS 270.010(2)</a:t>
            </a:r>
          </a:p>
          <a:p>
            <a:pPr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dirty="0">
                <a:latin typeface="Montserrat" panose="00000500000000000000" pitchFamily="2" charset="0"/>
              </a:rPr>
              <a:t>Changes AMI requirement</a:t>
            </a:r>
          </a:p>
          <a:p>
            <a:pPr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dirty="0">
                <a:latin typeface="Montserrat" panose="00000500000000000000" pitchFamily="2" charset="0"/>
              </a:rPr>
              <a:t>Includes market housing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A7104732-C95C-3495-FA63-FD9F1B034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House Bill 4037 (2026)</a:t>
            </a:r>
          </a:p>
        </p:txBody>
      </p:sp>
    </p:spTree>
    <p:extLst>
      <p:ext uri="{BB962C8B-B14F-4D97-AF65-F5344CB8AC3E}">
        <p14:creationId xmlns:p14="http://schemas.microsoft.com/office/powerpoint/2010/main" val="2385195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EC1DB-4E9F-D65E-5BDB-79E0422D9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23D855EF-D49B-AC78-A4FD-DB4FBD1DD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Clearinghouse Order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AF2B1C-4649-61FB-9DF9-B64B34C20E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pPr marL="457200" lvl="0" indent="-457200">
              <a:buFont typeface="+mj-lt"/>
              <a:buAutoNum type="arabicPeriod"/>
            </a:pPr>
            <a:r>
              <a:rPr lang="en-US" dirty="0">
                <a:latin typeface="+mj-lt"/>
              </a:rPr>
              <a:t>Other agencies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latin typeface="+mj-lt"/>
              </a:rPr>
              <a:t>Any lessee of the land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latin typeface="+mj-lt"/>
              </a:rPr>
              <a:t>Indian tribes (for 120% AMI housing)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latin typeface="+mj-lt"/>
              </a:rPr>
              <a:t>Political subdivision (for 120% AMI housing)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latin typeface="+mj-lt"/>
              </a:rPr>
              <a:t>Nonprofits (for 120% AMI housing)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latin typeface="+mj-lt"/>
              </a:rPr>
              <a:t>Any person (for 120% AMI housing)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513363-014D-A74A-1B4B-571A1810C7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latin typeface="+mj-lt"/>
              </a:rPr>
              <a:t>The adjacent property owner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latin typeface="+mj-lt"/>
              </a:rPr>
              <a:t>Political subdivision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latin typeface="+mj-lt"/>
              </a:rPr>
              <a:t>Tribes (for housing)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latin typeface="+mj-lt"/>
              </a:rPr>
              <a:t>Political subdivision (for housing)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latin typeface="+mj-lt"/>
              </a:rPr>
              <a:t>Nonprofits (for housing)</a:t>
            </a:r>
          </a:p>
          <a:p>
            <a:pPr marL="457200" lvl="0" indent="-457200">
              <a:buFont typeface="+mj-lt"/>
              <a:buAutoNum type="arabicPeriod" startAt="7"/>
            </a:pPr>
            <a:r>
              <a:rPr lang="en-US" dirty="0">
                <a:latin typeface="+mj-lt"/>
              </a:rPr>
              <a:t>Any person (for housing)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7871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B9B0C-8009-CD2B-BF56-EDC55C020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5CA32F-9ED0-2258-3CB4-D3CE508BB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0E1143-6937-3AD4-457F-35A1941054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r>
              <a:rPr lang="en-US" dirty="0">
                <a:latin typeface="+mj-lt"/>
              </a:rPr>
              <a:t>Appraisal</a:t>
            </a:r>
          </a:p>
          <a:p>
            <a:r>
              <a:rPr lang="en-US" dirty="0">
                <a:latin typeface="+mj-lt"/>
              </a:rPr>
              <a:t>Notify DAS</a:t>
            </a:r>
          </a:p>
          <a:p>
            <a:r>
              <a:rPr lang="en-US" dirty="0">
                <a:latin typeface="+mj-lt"/>
              </a:rPr>
              <a:t>Publish notice w/instructions</a:t>
            </a:r>
          </a:p>
          <a:p>
            <a:r>
              <a:rPr lang="en-US" dirty="0">
                <a:latin typeface="+mj-lt"/>
              </a:rPr>
              <a:t>30-days to respond</a:t>
            </a:r>
          </a:p>
          <a:p>
            <a:r>
              <a:rPr lang="en-US" dirty="0">
                <a:latin typeface="+mj-lt"/>
              </a:rPr>
              <a:t>Sort responses</a:t>
            </a:r>
          </a:p>
          <a:p>
            <a:r>
              <a:rPr lang="en-US" dirty="0">
                <a:latin typeface="+mj-lt"/>
              </a:rPr>
              <a:t>Negotiate in order</a:t>
            </a:r>
          </a:p>
          <a:p>
            <a:r>
              <a:rPr lang="en-US" dirty="0">
                <a:latin typeface="+mj-lt"/>
              </a:rPr>
              <a:t>Preliminary agreement</a:t>
            </a:r>
          </a:p>
          <a:p>
            <a:r>
              <a:rPr lang="en-US" dirty="0">
                <a:latin typeface="+mj-lt"/>
              </a:rPr>
              <a:t>Final agreement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AA101-3FF3-ED72-0FAF-5D5F926AB3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ED06B4-905D-2C45-5545-E7F337B901E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anchor="ctr"/>
          <a:lstStyle/>
          <a:p>
            <a:r>
              <a:rPr lang="en-US" dirty="0">
                <a:latin typeface="+mj-lt"/>
              </a:rPr>
              <a:t>Incorrect response rank</a:t>
            </a:r>
          </a:p>
          <a:p>
            <a:r>
              <a:rPr lang="en-US" dirty="0">
                <a:latin typeface="+mj-lt"/>
              </a:rPr>
              <a:t>Partnerships</a:t>
            </a:r>
          </a:p>
          <a:p>
            <a:r>
              <a:rPr lang="en-US" dirty="0">
                <a:latin typeface="+mj-lt"/>
              </a:rPr>
              <a:t>Level of required use</a:t>
            </a:r>
          </a:p>
          <a:p>
            <a:r>
              <a:rPr lang="en-US" dirty="0">
                <a:latin typeface="+mj-lt"/>
              </a:rPr>
              <a:t>Timeline to move on</a:t>
            </a:r>
          </a:p>
          <a:p>
            <a:r>
              <a:rPr lang="en-US" dirty="0">
                <a:latin typeface="+mj-lt"/>
              </a:rPr>
              <a:t>Agreement content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Futile Act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ABE7E309-C18E-FA28-2B36-350879D15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Clearinghouse Process</a:t>
            </a:r>
          </a:p>
        </p:txBody>
      </p:sp>
    </p:spTree>
    <p:extLst>
      <p:ext uri="{BB962C8B-B14F-4D97-AF65-F5344CB8AC3E}">
        <p14:creationId xmlns:p14="http://schemas.microsoft.com/office/powerpoint/2010/main" val="923527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6EC7F0D-726F-D2C2-19E2-38CD4C9E9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213" y="898525"/>
            <a:ext cx="6835775" cy="2343150"/>
          </a:xfrm>
        </p:spPr>
        <p:txBody>
          <a:bodyPr>
            <a:normAutofit/>
          </a:bodyPr>
          <a:lstStyle/>
          <a:p>
            <a:r>
              <a:rPr lang="en-US" sz="4800" dirty="0"/>
              <a:t>Thank you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706292F-714E-3891-FDE7-9B9B3687F6B7}"/>
              </a:ext>
            </a:extLst>
          </p:cNvPr>
          <p:cNvSpPr txBox="1">
            <a:spLocks/>
          </p:cNvSpPr>
          <p:nvPr/>
        </p:nvSpPr>
        <p:spPr>
          <a:xfrm>
            <a:off x="913606" y="2771775"/>
            <a:ext cx="6835775" cy="234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4800" dirty="0"/>
              <a:t>Next meeting April 23, 2026, 10:30 am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4800" dirty="0"/>
              <a:t>Contact information: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900" dirty="0"/>
              <a:t>Robert Underwood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900" dirty="0"/>
              <a:t>robert.underwood@das.oregon.gov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900" dirty="0"/>
              <a:t>971-707-3178</a:t>
            </a:r>
          </a:p>
        </p:txBody>
      </p:sp>
    </p:spTree>
    <p:extLst>
      <p:ext uri="{BB962C8B-B14F-4D97-AF65-F5344CB8AC3E}">
        <p14:creationId xmlns:p14="http://schemas.microsoft.com/office/powerpoint/2010/main" val="3476021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3F7C6E-F55B-B87F-6966-DC9461052B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en-US" dirty="0"/>
            </a:br>
            <a:br>
              <a:rPr lang="en-US" sz="3100" dirty="0"/>
            </a:br>
            <a:endParaRPr lang="en-US" sz="31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69C1C30-0632-165A-488F-C4F644FFDA00}"/>
              </a:ext>
            </a:extLst>
          </p:cNvPr>
          <p:cNvSpPr txBox="1">
            <a:spLocks/>
          </p:cNvSpPr>
          <p:nvPr/>
        </p:nvSpPr>
        <p:spPr>
          <a:xfrm>
            <a:off x="4127499" y="1648870"/>
            <a:ext cx="5297208" cy="35602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01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	Welcome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02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	Selection and Designation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03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	Sale or Lease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04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	Existing rule update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590554E-78F3-1B5A-754B-22A60F339FB9}"/>
              </a:ext>
            </a:extLst>
          </p:cNvPr>
          <p:cNvSpPr txBox="1">
            <a:spLocks/>
          </p:cNvSpPr>
          <p:nvPr/>
        </p:nvSpPr>
        <p:spPr>
          <a:xfrm>
            <a:off x="207799" y="1188637"/>
            <a:ext cx="3263901" cy="44807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400" dirty="0">
                <a:solidFill>
                  <a:schemeClr val="bg1"/>
                </a:solidFill>
              </a:rPr>
              <a:t>Agenda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52695F-63FF-6C87-AAB2-2F576921501D}"/>
              </a:ext>
            </a:extLst>
          </p:cNvPr>
          <p:cNvCxnSpPr>
            <a:cxnSpLocks/>
          </p:cNvCxnSpPr>
          <p:nvPr/>
        </p:nvCxnSpPr>
        <p:spPr>
          <a:xfrm>
            <a:off x="3797360" y="2063750"/>
            <a:ext cx="4479" cy="27305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224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44BAFEC1-6510-3BEF-6429-F88441ABD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/>
          <a:lstStyle/>
          <a:p>
            <a:r>
              <a:rPr lang="en-US" dirty="0">
                <a:latin typeface="+mj-lt"/>
              </a:rPr>
              <a:t>Home Start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28586ED-482D-0A41-16ED-154B6C54D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n-US" dirty="0">
                <a:latin typeface="+mj-lt"/>
              </a:rPr>
              <a:t>Statute review</a:t>
            </a:r>
          </a:p>
          <a:p>
            <a:r>
              <a:rPr lang="en-US" dirty="0">
                <a:latin typeface="+mj-lt"/>
              </a:rPr>
              <a:t>Gather input and concerns</a:t>
            </a:r>
          </a:p>
          <a:p>
            <a:r>
              <a:rPr lang="en-US" dirty="0">
                <a:latin typeface="+mj-lt"/>
              </a:rPr>
              <a:t>Rule or guidance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ED3E920-CB89-F629-7DB0-6E7B8BC9A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/>
          <a:lstStyle/>
          <a:p>
            <a:r>
              <a:rPr lang="en-US" dirty="0">
                <a:latin typeface="+mj-lt"/>
              </a:rPr>
              <a:t>Rule update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283E2D71-48AB-2FCC-BB31-2821102EEB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n-US" dirty="0">
                <a:latin typeface="+mj-lt"/>
              </a:rPr>
              <a:t>Context</a:t>
            </a:r>
          </a:p>
          <a:p>
            <a:r>
              <a:rPr lang="en-US" dirty="0">
                <a:latin typeface="+mj-lt"/>
              </a:rPr>
              <a:t>Clean up</a:t>
            </a:r>
          </a:p>
          <a:p>
            <a:r>
              <a:rPr lang="en-US" dirty="0">
                <a:latin typeface="+mj-lt"/>
              </a:rPr>
              <a:t>Clearinghouse changes</a:t>
            </a:r>
          </a:p>
          <a:p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15" name="Title 5">
            <a:extLst>
              <a:ext uri="{FF2B5EF4-FFF2-40B4-BE49-F238E27FC236}">
                <a16:creationId xmlns:a16="http://schemas.microsoft.com/office/drawing/2014/main" id="{982DC0F7-D314-F138-8274-34B9B3F0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</p:spPr>
        <p:txBody>
          <a:bodyPr/>
          <a:lstStyle/>
          <a:p>
            <a:r>
              <a:rPr lang="en-US" dirty="0"/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813936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C8761-EB89-8C09-8468-0672E3EC6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D77E6910-10DD-407C-E9B3-1BACD5EAD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/>
          <a:lstStyle/>
          <a:p>
            <a:r>
              <a:rPr lang="en-US" dirty="0">
                <a:latin typeface="+mj-lt"/>
              </a:rPr>
              <a:t>HB 2316 - Section 2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2F15D132-8EC2-C548-AF2A-84EFFC835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n-US" dirty="0">
                <a:latin typeface="+mj-lt"/>
              </a:rPr>
              <a:t>DAS shall identify and designate</a:t>
            </a:r>
          </a:p>
          <a:p>
            <a:pPr lvl="1"/>
            <a:r>
              <a:rPr lang="en-US" dirty="0">
                <a:latin typeface="+mj-lt"/>
              </a:rPr>
              <a:t>state lands inside UGB</a:t>
            </a:r>
          </a:p>
          <a:p>
            <a:pPr lvl="1"/>
            <a:r>
              <a:rPr lang="en-US" dirty="0">
                <a:latin typeface="+mj-lt"/>
              </a:rPr>
              <a:t>not used or committed for permanent state purpose</a:t>
            </a:r>
          </a:p>
          <a:p>
            <a:pPr lvl="1"/>
            <a:r>
              <a:rPr lang="en-US" dirty="0">
                <a:latin typeface="+mj-lt"/>
              </a:rPr>
              <a:t>are, or could be made, better suited to housing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61F1E6AB-7785-D8B2-7CB9-2C5CF3DD6E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A2569EBA-69CD-8EAC-6FBC-DA846BDA89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505075"/>
            <a:ext cx="5183188" cy="3684588"/>
          </a:xfrm>
        </p:spPr>
        <p:txBody>
          <a:bodyPr/>
          <a:lstStyle/>
          <a:p>
            <a:pPr lvl="1"/>
            <a:r>
              <a:rPr lang="en-US" dirty="0">
                <a:latin typeface="+mj-lt"/>
              </a:rPr>
              <a:t>DAS shall consider</a:t>
            </a:r>
          </a:p>
          <a:p>
            <a:pPr lvl="2"/>
            <a:r>
              <a:rPr lang="en-US" dirty="0">
                <a:latin typeface="+mj-lt"/>
              </a:rPr>
              <a:t>underutilized</a:t>
            </a:r>
          </a:p>
          <a:p>
            <a:pPr lvl="2"/>
            <a:r>
              <a:rPr lang="en-US" dirty="0">
                <a:latin typeface="+mj-lt"/>
              </a:rPr>
              <a:t>contiguous – combined</a:t>
            </a:r>
          </a:p>
          <a:p>
            <a:pPr lvl="1"/>
            <a:endParaRPr lang="en-US" dirty="0">
              <a:latin typeface="+mj-lt"/>
            </a:endParaRPr>
          </a:p>
          <a:p>
            <a:pPr lvl="1"/>
            <a:r>
              <a:rPr lang="en-US" dirty="0">
                <a:latin typeface="+mj-lt"/>
              </a:rPr>
              <a:t>Exchanges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08D172-05EF-AC0E-82AC-1B1E51E15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</p:spPr>
        <p:txBody>
          <a:bodyPr anchor="ctr">
            <a:normAutofit/>
          </a:bodyPr>
          <a:lstStyle/>
          <a:p>
            <a:r>
              <a:rPr lang="en-US" sz="3700" dirty="0"/>
              <a:t>Selection and Designation</a:t>
            </a:r>
          </a:p>
        </p:txBody>
      </p:sp>
    </p:spTree>
    <p:extLst>
      <p:ext uri="{BB962C8B-B14F-4D97-AF65-F5344CB8AC3E}">
        <p14:creationId xmlns:p14="http://schemas.microsoft.com/office/powerpoint/2010/main" val="2294234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905BC051-083B-E230-A7AB-36E001AF9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/>
          <a:lstStyle/>
          <a:p>
            <a:r>
              <a:rPr lang="en-US" dirty="0">
                <a:latin typeface="+mj-lt"/>
              </a:rPr>
              <a:t>permanent state purpose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9226E865-F33E-BA74-0AEA-71C693C59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n-US" dirty="0">
                <a:latin typeface="+mj-lt"/>
              </a:rPr>
              <a:t>Permanent:</a:t>
            </a:r>
          </a:p>
          <a:p>
            <a:pPr lvl="1"/>
            <a:r>
              <a:rPr lang="en-US" dirty="0">
                <a:latin typeface="+mj-lt"/>
              </a:rPr>
              <a:t>Active use at near capacity</a:t>
            </a:r>
          </a:p>
          <a:p>
            <a:pPr lvl="1"/>
            <a:r>
              <a:rPr lang="en-US" dirty="0">
                <a:latin typeface="+mj-lt"/>
              </a:rPr>
              <a:t>Remaining facility life</a:t>
            </a:r>
          </a:p>
          <a:p>
            <a:r>
              <a:rPr lang="en-US" dirty="0">
                <a:latin typeface="+mj-lt"/>
              </a:rPr>
              <a:t>Committed:</a:t>
            </a:r>
          </a:p>
          <a:p>
            <a:pPr lvl="1"/>
            <a:r>
              <a:rPr lang="en-US" dirty="0">
                <a:latin typeface="+mj-lt"/>
              </a:rPr>
              <a:t>Partly or Vacant but,</a:t>
            </a:r>
          </a:p>
          <a:p>
            <a:pPr lvl="1"/>
            <a:r>
              <a:rPr lang="en-US" dirty="0">
                <a:latin typeface="+mj-lt"/>
              </a:rPr>
              <a:t>Expected growth</a:t>
            </a:r>
          </a:p>
          <a:p>
            <a:pPr lvl="1"/>
            <a:r>
              <a:rPr lang="en-US" dirty="0">
                <a:latin typeface="+mj-lt"/>
              </a:rPr>
              <a:t>Facility replacement planned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051C8DB8-6816-D67F-B388-4409258F2C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C47B1759-7476-6D0C-BF8F-6E8F55BEAE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1"/>
            <a:r>
              <a:rPr lang="en-US" dirty="0">
                <a:latin typeface="+mj-lt"/>
              </a:rPr>
              <a:t>Underutilized</a:t>
            </a:r>
          </a:p>
          <a:p>
            <a:pPr lvl="2"/>
            <a:r>
              <a:rPr lang="en-US" dirty="0">
                <a:latin typeface="+mj-lt"/>
              </a:rPr>
              <a:t>Compared to?</a:t>
            </a:r>
          </a:p>
          <a:p>
            <a:pPr lvl="2"/>
            <a:r>
              <a:rPr lang="en-US" dirty="0">
                <a:latin typeface="+mj-lt"/>
              </a:rPr>
              <a:t>Zoning?</a:t>
            </a:r>
          </a:p>
          <a:p>
            <a:pPr lvl="2"/>
            <a:r>
              <a:rPr lang="en-US" dirty="0">
                <a:latin typeface="+mj-lt"/>
              </a:rPr>
              <a:t>Partition?</a:t>
            </a:r>
          </a:p>
          <a:p>
            <a:pPr lvl="2"/>
            <a:r>
              <a:rPr lang="en-US" dirty="0">
                <a:latin typeface="+mj-lt"/>
              </a:rPr>
              <a:t>Relocate?</a:t>
            </a:r>
          </a:p>
          <a:p>
            <a:pPr lvl="1"/>
            <a:endParaRPr lang="en-US" dirty="0">
              <a:latin typeface="+mj-lt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AB2DE32-26CE-9DCB-42A4-661D8349C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</p:spPr>
        <p:txBody>
          <a:bodyPr anchor="ctr">
            <a:normAutofit/>
          </a:bodyPr>
          <a:lstStyle/>
          <a:p>
            <a:r>
              <a:rPr lang="en-US" sz="3700" dirty="0"/>
              <a:t>Selection and Designation</a:t>
            </a:r>
          </a:p>
        </p:txBody>
      </p:sp>
    </p:spTree>
    <p:extLst>
      <p:ext uri="{BB962C8B-B14F-4D97-AF65-F5344CB8AC3E}">
        <p14:creationId xmlns:p14="http://schemas.microsoft.com/office/powerpoint/2010/main" val="1613774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3CF22-F5FA-DF0C-6DEA-5AD85520E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A631FA23-2069-1C3E-D2EB-FA1A67F6D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/>
          <a:lstStyle/>
          <a:p>
            <a:r>
              <a:rPr lang="en-US" dirty="0">
                <a:latin typeface="+mj-lt"/>
              </a:rPr>
              <a:t>better suited for housing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960B497E-FB64-B3F5-D3A0-3F9058F7B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n-US" dirty="0">
                <a:latin typeface="+mj-lt"/>
              </a:rPr>
              <a:t>Better suited:</a:t>
            </a:r>
          </a:p>
          <a:p>
            <a:pPr lvl="1"/>
            <a:r>
              <a:rPr lang="en-US" dirty="0">
                <a:latin typeface="+mj-lt"/>
              </a:rPr>
              <a:t>High area demand for housing</a:t>
            </a:r>
          </a:p>
          <a:p>
            <a:pPr lvl="2"/>
            <a:r>
              <a:rPr lang="en-US" dirty="0">
                <a:latin typeface="+mj-lt"/>
              </a:rPr>
              <a:t>Developer interest</a:t>
            </a:r>
          </a:p>
          <a:p>
            <a:pPr lvl="1"/>
            <a:r>
              <a:rPr lang="en-US" dirty="0">
                <a:latin typeface="+mj-lt"/>
              </a:rPr>
              <a:t>Compatible adjacent uses</a:t>
            </a:r>
          </a:p>
          <a:p>
            <a:pPr lvl="1"/>
            <a:r>
              <a:rPr lang="en-US" dirty="0">
                <a:latin typeface="+mj-lt"/>
              </a:rPr>
              <a:t>contiguous – combined development</a:t>
            </a:r>
          </a:p>
          <a:p>
            <a:pPr lvl="1"/>
            <a:r>
              <a:rPr lang="en-US" dirty="0">
                <a:latin typeface="+mj-lt"/>
              </a:rPr>
              <a:t>Infrastructure capacity available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697ECE52-F60C-CE17-B6CD-316425697B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CAE195BF-4D0A-1E6D-4336-92F6D0DBA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n-US" dirty="0">
                <a:latin typeface="+mj-lt"/>
              </a:rPr>
              <a:t>Less suited:</a:t>
            </a:r>
          </a:p>
          <a:p>
            <a:pPr lvl="1"/>
            <a:r>
              <a:rPr lang="en-US" dirty="0">
                <a:latin typeface="+mj-lt"/>
              </a:rPr>
              <a:t>Few alternate locations for services</a:t>
            </a:r>
          </a:p>
          <a:p>
            <a:pPr lvl="1"/>
            <a:r>
              <a:rPr lang="en-US" dirty="0">
                <a:latin typeface="+mj-lt"/>
              </a:rPr>
              <a:t>High land availability</a:t>
            </a:r>
          </a:p>
          <a:p>
            <a:pPr lvl="1"/>
            <a:r>
              <a:rPr lang="en-US" dirty="0">
                <a:latin typeface="+mj-lt"/>
              </a:rPr>
              <a:t>Relocation constraints</a:t>
            </a:r>
          </a:p>
          <a:p>
            <a:pPr lvl="1"/>
            <a:r>
              <a:rPr lang="en-US" dirty="0">
                <a:latin typeface="+mj-lt"/>
              </a:rPr>
              <a:t>Redevelopment prohibitive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429F1DD-7876-51FC-F2FA-9C32CF4DE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</p:spPr>
        <p:txBody>
          <a:bodyPr anchor="ctr">
            <a:normAutofit/>
          </a:bodyPr>
          <a:lstStyle/>
          <a:p>
            <a:r>
              <a:rPr lang="en-US" sz="3700" dirty="0"/>
              <a:t>Selection and Designation</a:t>
            </a:r>
          </a:p>
        </p:txBody>
      </p:sp>
    </p:spTree>
    <p:extLst>
      <p:ext uri="{BB962C8B-B14F-4D97-AF65-F5344CB8AC3E}">
        <p14:creationId xmlns:p14="http://schemas.microsoft.com/office/powerpoint/2010/main" val="216748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C0A4F-5D10-B2C5-1C09-513AE90DD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1EBA75E1-0484-8561-C7DA-8F7E70199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/>
          <a:lstStyle/>
          <a:p>
            <a:r>
              <a:rPr lang="en-US" dirty="0">
                <a:latin typeface="+mj-lt"/>
              </a:rPr>
              <a:t>Exchange parcels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CF2F13C-516A-5752-3A10-6A9C2CD93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n-US" dirty="0">
                <a:latin typeface="+mj-lt"/>
              </a:rPr>
              <a:t>Public Parcel:</a:t>
            </a:r>
          </a:p>
          <a:p>
            <a:pPr lvl="1"/>
            <a:r>
              <a:rPr lang="en-US" dirty="0">
                <a:latin typeface="+mj-lt"/>
              </a:rPr>
              <a:t>Public Values</a:t>
            </a:r>
          </a:p>
          <a:p>
            <a:pPr lvl="1"/>
            <a:r>
              <a:rPr lang="en-US" dirty="0">
                <a:latin typeface="+mj-lt"/>
              </a:rPr>
              <a:t>Deed/Funding restrictions</a:t>
            </a:r>
          </a:p>
          <a:p>
            <a:pPr lvl="1"/>
            <a:r>
              <a:rPr lang="en-US" dirty="0">
                <a:latin typeface="+mj-lt"/>
              </a:rPr>
              <a:t>Agency process (not exempt)</a:t>
            </a:r>
          </a:p>
          <a:p>
            <a:pPr lvl="1"/>
            <a:r>
              <a:rPr lang="en-US" dirty="0">
                <a:latin typeface="+mj-lt"/>
              </a:rPr>
              <a:t>Active Dealmaking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02F02125-AE92-25B7-9741-5A3888CA5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39973889-BC30-610F-90E0-468899EB00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n-US" dirty="0">
                <a:latin typeface="+mj-lt"/>
              </a:rPr>
              <a:t>Private Parcel:</a:t>
            </a:r>
          </a:p>
          <a:p>
            <a:pPr lvl="1"/>
            <a:r>
              <a:rPr lang="en-US" dirty="0">
                <a:latin typeface="+mj-lt"/>
              </a:rPr>
              <a:t>Beneficial for housing</a:t>
            </a:r>
          </a:p>
          <a:p>
            <a:pPr lvl="1"/>
            <a:r>
              <a:rPr lang="en-US" dirty="0">
                <a:latin typeface="+mj-lt"/>
              </a:rPr>
              <a:t>Constraints to development</a:t>
            </a:r>
          </a:p>
          <a:p>
            <a:pPr lvl="1"/>
            <a:r>
              <a:rPr lang="en-US" dirty="0">
                <a:latin typeface="+mj-lt"/>
              </a:rPr>
              <a:t>Benefits from Home Start</a:t>
            </a:r>
          </a:p>
          <a:p>
            <a:pPr lvl="1"/>
            <a:r>
              <a:rPr lang="en-US" dirty="0">
                <a:latin typeface="+mj-lt"/>
              </a:rPr>
              <a:t>Infrastructure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F92CE26-1B6E-2581-8A5A-A8CD48DC9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</p:spPr>
        <p:txBody>
          <a:bodyPr anchor="ctr">
            <a:normAutofit/>
          </a:bodyPr>
          <a:lstStyle/>
          <a:p>
            <a:r>
              <a:rPr lang="en-US" sz="3700" dirty="0"/>
              <a:t>Selection and Designation</a:t>
            </a:r>
          </a:p>
        </p:txBody>
      </p:sp>
    </p:spTree>
    <p:extLst>
      <p:ext uri="{BB962C8B-B14F-4D97-AF65-F5344CB8AC3E}">
        <p14:creationId xmlns:p14="http://schemas.microsoft.com/office/powerpoint/2010/main" val="3563173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493E62-637E-9B29-7364-419070A57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HB 2316 - Section 6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DC7E57-E67A-3FB0-4D41-6C92F4EEDE2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DAS</a:t>
            </a:r>
          </a:p>
          <a:p>
            <a:pPr lvl="1"/>
            <a:r>
              <a:rPr lang="en-US" dirty="0">
                <a:latin typeface="+mj-lt"/>
              </a:rPr>
              <a:t>May sell, transfer or lease</a:t>
            </a:r>
          </a:p>
          <a:p>
            <a:pPr lvl="1"/>
            <a:r>
              <a:rPr lang="en-US" dirty="0">
                <a:latin typeface="+mj-lt"/>
              </a:rPr>
              <a:t>To facilitate affordable housing</a:t>
            </a:r>
          </a:p>
          <a:p>
            <a:pPr lvl="1"/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DAS shall </a:t>
            </a:r>
          </a:p>
          <a:p>
            <a:pPr lvl="1"/>
            <a:r>
              <a:rPr lang="en-US" dirty="0">
                <a:latin typeface="+mj-lt"/>
              </a:rPr>
              <a:t>Appraise</a:t>
            </a:r>
          </a:p>
          <a:p>
            <a:pPr lvl="1"/>
            <a:r>
              <a:rPr lang="en-US" dirty="0">
                <a:latin typeface="+mj-lt"/>
              </a:rPr>
              <a:t>Record covenant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4D263CE-71B2-4697-245F-DBCBC424FE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BF53A7F-F2CA-AF42-4930-2F6D4F640E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Bidding process</a:t>
            </a:r>
          </a:p>
          <a:p>
            <a:pPr lvl="1"/>
            <a:r>
              <a:rPr lang="en-US" dirty="0">
                <a:latin typeface="+mj-lt"/>
              </a:rPr>
              <a:t>Most capable of…</a:t>
            </a:r>
          </a:p>
          <a:p>
            <a:pPr lvl="1"/>
            <a:r>
              <a:rPr lang="en-US" dirty="0">
                <a:latin typeface="+mj-lt"/>
              </a:rPr>
              <a:t>Services and housing options</a:t>
            </a:r>
          </a:p>
          <a:p>
            <a:pPr lvl="1"/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Newspaper notice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93F425-16FA-BA37-4ABB-8209C2517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 or Lease</a:t>
            </a:r>
          </a:p>
        </p:txBody>
      </p:sp>
    </p:spTree>
    <p:extLst>
      <p:ext uri="{BB962C8B-B14F-4D97-AF65-F5344CB8AC3E}">
        <p14:creationId xmlns:p14="http://schemas.microsoft.com/office/powerpoint/2010/main" val="1571277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7260E-B6D6-0BD6-66FF-37D9B0D0A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DAS marketing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3A31C83-B84B-DAB6-7284-0196DFF69A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 panose="00000500000000000000" pitchFamily="2" charset="0"/>
              </a:rPr>
              <a:t>Appraisal Disclosure?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Price impacts grant eligibility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Influence on offers</a:t>
            </a:r>
          </a:p>
          <a:p>
            <a:pPr lvl="1"/>
            <a:endParaRPr lang="en-US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Covenant content (April meeting)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Template disclosure?</a:t>
            </a:r>
          </a:p>
          <a:p>
            <a:endParaRPr lang="en-US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Marketing avenues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66BAD0-45DD-AF46-B758-A1A9945ECC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Selection factors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72617-4855-0228-D371-3874A91DB1C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>
                <a:latin typeface="Montserrat" panose="00000500000000000000" pitchFamily="2" charset="0"/>
              </a:rPr>
              <a:t>Comparison of Offers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lease/sale price bid</a:t>
            </a:r>
          </a:p>
          <a:p>
            <a:pPr lvl="1"/>
            <a:endParaRPr lang="en-US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Types of housing offered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Alignment with need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Variety or volume?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Mixed sale/lease housing</a:t>
            </a:r>
          </a:p>
          <a:p>
            <a:pPr lvl="1"/>
            <a:r>
              <a:rPr lang="en-US" dirty="0">
                <a:latin typeface="Montserrat" panose="00000500000000000000" pitchFamily="2" charset="0"/>
              </a:rPr>
              <a:t>Land Trust</a:t>
            </a:r>
          </a:p>
          <a:p>
            <a:pPr lvl="2"/>
            <a:r>
              <a:rPr lang="en-US" dirty="0">
                <a:latin typeface="Montserrat" panose="00000500000000000000" pitchFamily="2" charset="0"/>
              </a:rPr>
              <a:t>Exceeds 30-year covenant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6C89E356-3E63-096C-980D-8AD5CEB36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Sale or Lease</a:t>
            </a:r>
          </a:p>
        </p:txBody>
      </p:sp>
    </p:spTree>
    <p:extLst>
      <p:ext uri="{BB962C8B-B14F-4D97-AF65-F5344CB8AC3E}">
        <p14:creationId xmlns:p14="http://schemas.microsoft.com/office/powerpoint/2010/main" val="982740962"/>
      </p:ext>
    </p:extLst>
  </p:cSld>
  <p:clrMapOvr>
    <a:masterClrMapping/>
  </p:clrMapOvr>
</p:sld>
</file>

<file path=ppt/theme/theme1.xml><?xml version="1.0" encoding="utf-8"?>
<a:theme xmlns:a="http://schemas.openxmlformats.org/drawingml/2006/main" name="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952CFFC0-9B17-4F2C-B74B-C7CFB12DACD9}"/>
    </a:ext>
  </a:extLst>
</a:theme>
</file>

<file path=ppt/theme/theme2.xml><?xml version="1.0" encoding="utf-8"?>
<a:theme xmlns:a="http://schemas.openxmlformats.org/drawingml/2006/main" name="1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6FDF6CAC-E375-4D9A-9675-21B8AEF9ABBA}"/>
    </a:ext>
  </a:extLst>
</a:theme>
</file>

<file path=ppt/theme/theme3.xml><?xml version="1.0" encoding="utf-8"?>
<a:theme xmlns:a="http://schemas.openxmlformats.org/drawingml/2006/main" name="2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69BF9B39-1A58-4A65-81D6-33B249E1B5DB}"/>
    </a:ext>
  </a:extLst>
</a:theme>
</file>

<file path=ppt/theme/theme4.xml><?xml version="1.0" encoding="utf-8"?>
<a:theme xmlns:a="http://schemas.openxmlformats.org/drawingml/2006/main" name="3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38D65B92-31E8-4B39-9E05-6DA3AF1E2619}"/>
    </a:ext>
  </a:extLst>
</a:theme>
</file>

<file path=ppt/theme/theme5.xml><?xml version="1.0" encoding="utf-8"?>
<a:theme xmlns:a="http://schemas.openxmlformats.org/drawingml/2006/main" name="4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C7445596-8740-40BC-A258-7E1E7E0A4870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9B803F97E3F4BB443AFA4ED0EA6F9" ma:contentTypeVersion="4" ma:contentTypeDescription="Create a new document." ma:contentTypeScope="" ma:versionID="8e1bba1f625626c97414f0ceee932c8d">
  <xsd:schema xmlns:xsd="http://www.w3.org/2001/XMLSchema" xmlns:xs="http://www.w3.org/2001/XMLSchema" xmlns:p="http://schemas.microsoft.com/office/2006/metadata/properties" xmlns:ns2="debdbdc7-e183-4d6b-96f0-1b8d30a56031" targetNamespace="http://schemas.microsoft.com/office/2006/metadata/properties" ma:root="true" ma:fieldsID="bcb98920db88237eade27e10c4d9e5a6" ns2:_="">
    <xsd:import namespace="debdbdc7-e183-4d6b-96f0-1b8d30a56031"/>
    <xsd:element name="properties">
      <xsd:complexType>
        <xsd:sequence>
          <xsd:element name="documentManagement">
            <xsd:complexType>
              <xsd:all>
                <xsd:element ref="ns2:Topic_x0020_area" minOccurs="0"/>
                <xsd:element ref="ns2:Subtopi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bdbdc7-e183-4d6b-96f0-1b8d30a56031" elementFormDefault="qualified">
    <xsd:import namespace="http://schemas.microsoft.com/office/2006/documentManagement/types"/>
    <xsd:import namespace="http://schemas.microsoft.com/office/infopath/2007/PartnerControls"/>
    <xsd:element name="Topic_x0020_area" ma:index="4" nillable="true" ma:displayName="Topic area" ma:format="Dropdown" ma:internalName="Topic_x0020_area" ma:readOnly="false">
      <xsd:simpleType>
        <xsd:union memberTypes="dms:Text">
          <xsd:simpleType>
            <xsd:restriction base="dms:Choice">
              <xsd:enumeration value="ABSD"/>
              <xsd:enumeration value="Covid"/>
              <xsd:enumeration value="DEI"/>
              <xsd:enumeration value="Audit"/>
              <xsd:enumeration value="Building closures"/>
              <xsd:enumeration value="Administrative"/>
              <xsd:enumeration value="Legislative"/>
              <xsd:enumeration value="Statewide projects"/>
              <xsd:enumeration value="Plain language"/>
            </xsd:restriction>
          </xsd:simpleType>
        </xsd:union>
      </xsd:simpleType>
    </xsd:element>
    <xsd:element name="Subtopic" ma:index="5" nillable="true" ma:displayName="Subtopic" ma:format="Dropdown" ma:internalName="Subtopic" ma:readOnly="false">
      <xsd:simpleType>
        <xsd:restriction base="dms:Choice">
          <xsd:enumeration value="TOMP"/>
          <xsd:enumeration value="BillTracker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opic_x0020_area xmlns="debdbdc7-e183-4d6b-96f0-1b8d30a56031">OAR</Topic_x0020_area>
    <Subtopic xmlns="debdbdc7-e183-4d6b-96f0-1b8d30a56031" xsi:nil="true"/>
  </documentManagement>
</p:properties>
</file>

<file path=customXml/itemProps1.xml><?xml version="1.0" encoding="utf-8"?>
<ds:datastoreItem xmlns:ds="http://schemas.openxmlformats.org/officeDocument/2006/customXml" ds:itemID="{D05B2366-684B-4095-A35B-BDDACCB55D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41606A-F3D5-4A0A-BDD6-249D0E248456}"/>
</file>

<file path=customXml/itemProps3.xml><?xml version="1.0" encoding="utf-8"?>
<ds:datastoreItem xmlns:ds="http://schemas.openxmlformats.org/officeDocument/2006/customXml" ds:itemID="{0C745ADF-040B-41DC-AA2C-6B34774E2BC4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09137baa-9c37-4b0a-8673-9d5dcda32f7b"/>
    <ds:schemaRef ds:uri="http://purl.org/dc/dcmitype/"/>
    <ds:schemaRef ds:uri="896391a8-8ee5-4cbc-b720-b4f9aec1dc3d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db79d039-fcd0-4045-9c78-4cfb2eba090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DAS PowerPoint Presentation with Instructions 1</Template>
  <TotalTime>1113</TotalTime>
  <Words>692</Words>
  <Application>Microsoft Office PowerPoint</Application>
  <PresentationFormat>Widescreen</PresentationFormat>
  <Paragraphs>204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Arial</vt:lpstr>
      <vt:lpstr>Calibri</vt:lpstr>
      <vt:lpstr>Montserrat</vt:lpstr>
      <vt:lpstr>DAS_2022</vt:lpstr>
      <vt:lpstr>1_DAS_2022</vt:lpstr>
      <vt:lpstr>2_DAS_2022</vt:lpstr>
      <vt:lpstr>3_DAS_2022</vt:lpstr>
      <vt:lpstr>4_DAS_2022</vt:lpstr>
      <vt:lpstr>  Department of Administrative Services </vt:lpstr>
      <vt:lpstr>  </vt:lpstr>
      <vt:lpstr>Welcome</vt:lpstr>
      <vt:lpstr>Selection and Designation</vt:lpstr>
      <vt:lpstr>Selection and Designation</vt:lpstr>
      <vt:lpstr>Selection and Designation</vt:lpstr>
      <vt:lpstr>Selection and Designation</vt:lpstr>
      <vt:lpstr>Sale or Lease</vt:lpstr>
      <vt:lpstr>Sale or Lease</vt:lpstr>
      <vt:lpstr>Sale or Lease</vt:lpstr>
      <vt:lpstr>Existing Rule update</vt:lpstr>
      <vt:lpstr>House Bill 4037 (2026)</vt:lpstr>
      <vt:lpstr>Clearinghouse Order</vt:lpstr>
      <vt:lpstr>Clearinghouse Process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UNDERWOOD Robert * DAS</dc:creator>
  <cp:lastModifiedBy>UNDERWOOD Robert * DAS</cp:lastModifiedBy>
  <cp:revision>33</cp:revision>
  <dcterms:created xsi:type="dcterms:W3CDTF">2026-02-13T21:10:41Z</dcterms:created>
  <dcterms:modified xsi:type="dcterms:W3CDTF">2026-03-24T17:27:42Z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0x010100C379B803F97E3F4BB443AFA4ED0EA6F9</vt:lpwstr>
  </property>
</Properties>
</file>